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90" r:id="rId4"/>
  </p:sldMasterIdLst>
  <p:notesMasterIdLst>
    <p:notesMasterId r:id="rId51"/>
  </p:notesMasterIdLst>
  <p:handoutMasterIdLst>
    <p:handoutMasterId r:id="rId52"/>
  </p:handoutMasterIdLst>
  <p:sldIdLst>
    <p:sldId id="343" r:id="rId5"/>
    <p:sldId id="375" r:id="rId6"/>
    <p:sldId id="376" r:id="rId7"/>
    <p:sldId id="368" r:id="rId8"/>
    <p:sldId id="353" r:id="rId9"/>
    <p:sldId id="323" r:id="rId10"/>
    <p:sldId id="311" r:id="rId11"/>
    <p:sldId id="374" r:id="rId12"/>
    <p:sldId id="319" r:id="rId13"/>
    <p:sldId id="351" r:id="rId14"/>
    <p:sldId id="352" r:id="rId15"/>
    <p:sldId id="326" r:id="rId16"/>
    <p:sldId id="334" r:id="rId17"/>
    <p:sldId id="363" r:id="rId18"/>
    <p:sldId id="364" r:id="rId19"/>
    <p:sldId id="361" r:id="rId20"/>
    <p:sldId id="362" r:id="rId21"/>
    <p:sldId id="328" r:id="rId22"/>
    <p:sldId id="365" r:id="rId23"/>
    <p:sldId id="341" r:id="rId24"/>
    <p:sldId id="349" r:id="rId25"/>
    <p:sldId id="350" r:id="rId26"/>
    <p:sldId id="309" r:id="rId27"/>
    <p:sldId id="342" r:id="rId28"/>
    <p:sldId id="369" r:id="rId29"/>
    <p:sldId id="370" r:id="rId30"/>
    <p:sldId id="331" r:id="rId31"/>
    <p:sldId id="333" r:id="rId32"/>
    <p:sldId id="371" r:id="rId33"/>
    <p:sldId id="357" r:id="rId34"/>
    <p:sldId id="366" r:id="rId35"/>
    <p:sldId id="367" r:id="rId36"/>
    <p:sldId id="307" r:id="rId37"/>
    <p:sldId id="316" r:id="rId38"/>
    <p:sldId id="354" r:id="rId39"/>
    <p:sldId id="355" r:id="rId40"/>
    <p:sldId id="337" r:id="rId41"/>
    <p:sldId id="372" r:id="rId42"/>
    <p:sldId id="339" r:id="rId43"/>
    <p:sldId id="308" r:id="rId44"/>
    <p:sldId id="317" r:id="rId45"/>
    <p:sldId id="346" r:id="rId46"/>
    <p:sldId id="347" r:id="rId47"/>
    <p:sldId id="348" r:id="rId48"/>
    <p:sldId id="373" r:id="rId49"/>
    <p:sldId id="340" r:id="rId50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472C4"/>
    <a:srgbClr val="78ADDC"/>
    <a:srgbClr val="86184C"/>
    <a:srgbClr val="DE458D"/>
    <a:srgbClr val="E6E6E6"/>
    <a:srgbClr val="F4C4DB"/>
    <a:srgbClr val="ED7D31"/>
    <a:srgbClr val="8AA7DA"/>
    <a:srgbClr val="8F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2" autoAdjust="0"/>
  </p:normalViewPr>
  <p:slideViewPr>
    <p:cSldViewPr snapToGrid="0">
      <p:cViewPr varScale="1">
        <p:scale>
          <a:sx n="107" d="100"/>
          <a:sy n="107" d="100"/>
        </p:scale>
        <p:origin x="732" y="46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E3DF1-3DD1-42C2-BA2F-5F3709161F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56C1ED-680C-4741-94AB-586683AFCDB4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1800" dirty="0" smtClean="0"/>
            <a:t>В рамках профориентационных встреч участники проекта «</a:t>
          </a:r>
          <a:r>
            <a:rPr lang="ru-RU" sz="1800" dirty="0" err="1" smtClean="0"/>
            <a:t>Герценовские</a:t>
          </a:r>
          <a:r>
            <a:rPr lang="ru-RU" sz="1800" dirty="0" smtClean="0"/>
            <a:t> среды» не только попробуют себя в роли дефектологов и поучаствуют в мастер-классах преподавателей института, но и подготовят итоговый проект - </a:t>
          </a:r>
          <a:r>
            <a:rPr lang="ru-RU" sz="1800" dirty="0" err="1" smtClean="0"/>
            <a:t>видеовизитку</a:t>
          </a:r>
          <a:r>
            <a:rPr lang="ru-RU" sz="1800" dirty="0" smtClean="0"/>
            <a:t>-представление. Видеовизитка должна содержать в себе информацию о самом абитуриенте, о его интересах и личностных качествах, которые помогут абитуриенту стать дефектологом. </a:t>
          </a:r>
          <a:endParaRPr lang="ru-RU" sz="1800" dirty="0"/>
        </a:p>
      </dgm:t>
    </dgm:pt>
    <dgm:pt modelId="{55DCB3F0-2F58-453C-8872-8B15B3030CB3}" type="parTrans" cxnId="{3134AF88-2BA0-4D54-BA9B-C4E22BEEFD37}">
      <dgm:prSet/>
      <dgm:spPr/>
      <dgm:t>
        <a:bodyPr/>
        <a:lstStyle/>
        <a:p>
          <a:endParaRPr lang="ru-RU"/>
        </a:p>
      </dgm:t>
    </dgm:pt>
    <dgm:pt modelId="{BC2162EC-9A33-4095-98A6-C37065141B4B}" type="sibTrans" cxnId="{3134AF88-2BA0-4D54-BA9B-C4E22BEEFD37}">
      <dgm:prSet/>
      <dgm:spPr/>
      <dgm:t>
        <a:bodyPr/>
        <a:lstStyle/>
        <a:p>
          <a:endParaRPr lang="ru-RU"/>
        </a:p>
      </dgm:t>
    </dgm:pt>
    <dgm:pt modelId="{48F0C7AB-A53D-404F-AD36-65358BB8CA3C}">
      <dgm:prSet custT="1"/>
      <dgm:spPr>
        <a:solidFill>
          <a:schemeClr val="accent4">
            <a:alpha val="87000"/>
          </a:schemeClr>
        </a:solidFill>
      </dgm:spPr>
      <dgm:t>
        <a:bodyPr/>
        <a:lstStyle/>
        <a:p>
          <a:pPr rtl="0"/>
          <a:r>
            <a:rPr lang="ru-RU" sz="18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Видеовизитка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представляет из себя видеоролик с </a:t>
          </a:r>
          <a:r>
            <a:rPr lang="ru-RU" sz="18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самопрезентацией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, подготовленный при использовании технологии </a:t>
          </a:r>
          <a:r>
            <a:rPr lang="ru-RU" sz="18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микрообучения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. Для того, чтобы успешно реализовать проект, абитуриенту необходимо освоить технологию </a:t>
          </a:r>
          <a:r>
            <a:rPr lang="ru-RU" sz="18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микрообучения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, разработать сценарий видеоролика, отснять и смонтировать видеоматериал.  Работа над проектом осуществляется под руководством преподавателя института, который поможет освоить технологию </a:t>
          </a:r>
          <a:r>
            <a:rPr lang="ru-RU" sz="18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микрообучения</a:t>
          </a:r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и подготовить материалы, необходимые для успешной защиты проекта.</a:t>
          </a:r>
          <a:endParaRPr lang="ru-RU" sz="18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051C0DF-558A-4402-802C-35F3659753F5}" type="parTrans" cxnId="{C3B9169F-6F44-4D76-82E5-69207C1B1BB5}">
      <dgm:prSet/>
      <dgm:spPr/>
      <dgm:t>
        <a:bodyPr/>
        <a:lstStyle/>
        <a:p>
          <a:endParaRPr lang="ru-RU"/>
        </a:p>
      </dgm:t>
    </dgm:pt>
    <dgm:pt modelId="{1220AA24-0CA6-4E15-A270-6719176A41DA}" type="sibTrans" cxnId="{C3B9169F-6F44-4D76-82E5-69207C1B1BB5}">
      <dgm:prSet/>
      <dgm:spPr/>
      <dgm:t>
        <a:bodyPr/>
        <a:lstStyle/>
        <a:p>
          <a:endParaRPr lang="ru-RU"/>
        </a:p>
      </dgm:t>
    </dgm:pt>
    <dgm:pt modelId="{90CBC3B3-71B5-4478-A5E3-D6B30865AB19}">
      <dgm:prSet custT="1"/>
      <dgm:spPr>
        <a:solidFill>
          <a:srgbClr val="5B9BD5"/>
        </a:solidFill>
      </dgm:spPr>
      <dgm:t>
        <a:bodyPr/>
        <a:lstStyle/>
        <a:p>
          <a:pPr rtl="0"/>
          <a:r>
            <a:rPr lang="ru-RU" sz="1600" b="1" dirty="0" smtClean="0"/>
            <a:t>Защита проекта пройдет по адресу: ул. Малая Посадская д.26</a:t>
          </a:r>
          <a:endParaRPr lang="ru-RU" sz="1600" b="1" dirty="0"/>
        </a:p>
      </dgm:t>
    </dgm:pt>
    <dgm:pt modelId="{D4985304-2226-46FA-87D7-10CE27807A2F}" type="parTrans" cxnId="{CAC158C3-1558-4BBC-9829-10AF3443C5DC}">
      <dgm:prSet/>
      <dgm:spPr/>
      <dgm:t>
        <a:bodyPr/>
        <a:lstStyle/>
        <a:p>
          <a:endParaRPr lang="ru-RU"/>
        </a:p>
      </dgm:t>
    </dgm:pt>
    <dgm:pt modelId="{972AB727-CD10-4884-9C01-D33D05222D01}" type="sibTrans" cxnId="{CAC158C3-1558-4BBC-9829-10AF3443C5DC}">
      <dgm:prSet/>
      <dgm:spPr/>
      <dgm:t>
        <a:bodyPr/>
        <a:lstStyle/>
        <a:p>
          <a:endParaRPr lang="ru-RU"/>
        </a:p>
      </dgm:t>
    </dgm:pt>
    <dgm:pt modelId="{046750C3-5569-4F41-84F4-F2C42A82AF36}">
      <dgm:prSet custT="1"/>
      <dgm:spPr>
        <a:solidFill>
          <a:srgbClr val="5B9BD5"/>
        </a:solidFill>
      </dgm:spPr>
      <dgm:t>
        <a:bodyPr/>
        <a:lstStyle/>
        <a:p>
          <a:pPr rtl="0"/>
          <a:r>
            <a:rPr lang="ru-RU" sz="1600" b="1" dirty="0" smtClean="0"/>
            <a:t>Презентация (представление) проекта – до 10 минут (видеоролик и дополнительные вопросы).</a:t>
          </a:r>
          <a:endParaRPr lang="ru-RU" sz="1600" b="1" dirty="0"/>
        </a:p>
      </dgm:t>
    </dgm:pt>
    <dgm:pt modelId="{70AB683E-6F4A-4651-9AFA-F6AB390776E5}" type="parTrans" cxnId="{C052B45E-73C3-48C1-A440-01E4AD327ABA}">
      <dgm:prSet/>
      <dgm:spPr/>
      <dgm:t>
        <a:bodyPr/>
        <a:lstStyle/>
        <a:p>
          <a:endParaRPr lang="ru-RU"/>
        </a:p>
      </dgm:t>
    </dgm:pt>
    <dgm:pt modelId="{DA6CAEF7-B272-417A-9F0D-3CC82D927ECA}" type="sibTrans" cxnId="{C052B45E-73C3-48C1-A440-01E4AD327ABA}">
      <dgm:prSet/>
      <dgm:spPr/>
      <dgm:t>
        <a:bodyPr/>
        <a:lstStyle/>
        <a:p>
          <a:endParaRPr lang="ru-RU"/>
        </a:p>
      </dgm:t>
    </dgm:pt>
    <dgm:pt modelId="{7203F142-138B-4640-9EB0-C370CF21832C}" type="pres">
      <dgm:prSet presAssocID="{087E3DF1-3DD1-42C2-BA2F-5F3709161F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F1D64-DE61-4096-88A5-34B4B82CC0D3}" type="pres">
      <dgm:prSet presAssocID="{5056C1ED-680C-4741-94AB-586683AFCDB4}" presName="parentText" presStyleLbl="node1" presStyleIdx="0" presStyleCnt="4" custScaleY="99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8F63E-82A8-4091-B445-FE1C0CC87F27}" type="pres">
      <dgm:prSet presAssocID="{BC2162EC-9A33-4095-98A6-C37065141B4B}" presName="spacer" presStyleCnt="0"/>
      <dgm:spPr/>
    </dgm:pt>
    <dgm:pt modelId="{8AE1BC57-F718-4B5E-A3CC-750C54E1CEB7}" type="pres">
      <dgm:prSet presAssocID="{48F0C7AB-A53D-404F-AD36-65358BB8CA3C}" presName="parentText" presStyleLbl="node1" presStyleIdx="1" presStyleCnt="4" custScaleY="1267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3DF28-6E14-47A3-90AB-FBA39D1A9120}" type="pres">
      <dgm:prSet presAssocID="{1220AA24-0CA6-4E15-A270-6719176A41DA}" presName="spacer" presStyleCnt="0"/>
      <dgm:spPr/>
    </dgm:pt>
    <dgm:pt modelId="{6FF17F87-AC4F-4BE3-AE08-5547D0E22F17}" type="pres">
      <dgm:prSet presAssocID="{90CBC3B3-71B5-4478-A5E3-D6B30865AB19}" presName="parentText" presStyleLbl="node1" presStyleIdx="2" presStyleCnt="4" custScaleY="45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7E62B-EC86-4665-97B4-CA72DA8AF621}" type="pres">
      <dgm:prSet presAssocID="{972AB727-CD10-4884-9C01-D33D05222D01}" presName="spacer" presStyleCnt="0"/>
      <dgm:spPr/>
    </dgm:pt>
    <dgm:pt modelId="{A3868805-E77B-4B15-9B13-68DA5AD4B8A9}" type="pres">
      <dgm:prSet presAssocID="{046750C3-5569-4F41-84F4-F2C42A82AF36}" presName="parentText" presStyleLbl="node1" presStyleIdx="3" presStyleCnt="4" custScaleY="52690" custLinFactY="5515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4AF88-2BA0-4D54-BA9B-C4E22BEEFD37}" srcId="{087E3DF1-3DD1-42C2-BA2F-5F3709161FA6}" destId="{5056C1ED-680C-4741-94AB-586683AFCDB4}" srcOrd="0" destOrd="0" parTransId="{55DCB3F0-2F58-453C-8872-8B15B3030CB3}" sibTransId="{BC2162EC-9A33-4095-98A6-C37065141B4B}"/>
    <dgm:cxn modelId="{C1AD83A0-8FB1-46FD-AF6E-85983207E8AF}" type="presOf" srcId="{046750C3-5569-4F41-84F4-F2C42A82AF36}" destId="{A3868805-E77B-4B15-9B13-68DA5AD4B8A9}" srcOrd="0" destOrd="0" presId="urn:microsoft.com/office/officeart/2005/8/layout/vList2"/>
    <dgm:cxn modelId="{CAC158C3-1558-4BBC-9829-10AF3443C5DC}" srcId="{087E3DF1-3DD1-42C2-BA2F-5F3709161FA6}" destId="{90CBC3B3-71B5-4478-A5E3-D6B30865AB19}" srcOrd="2" destOrd="0" parTransId="{D4985304-2226-46FA-87D7-10CE27807A2F}" sibTransId="{972AB727-CD10-4884-9C01-D33D05222D01}"/>
    <dgm:cxn modelId="{1827BEAA-BFD7-4DD7-84CC-43EF22BA70DF}" type="presOf" srcId="{90CBC3B3-71B5-4478-A5E3-D6B30865AB19}" destId="{6FF17F87-AC4F-4BE3-AE08-5547D0E22F17}" srcOrd="0" destOrd="0" presId="urn:microsoft.com/office/officeart/2005/8/layout/vList2"/>
    <dgm:cxn modelId="{C052B45E-73C3-48C1-A440-01E4AD327ABA}" srcId="{087E3DF1-3DD1-42C2-BA2F-5F3709161FA6}" destId="{046750C3-5569-4F41-84F4-F2C42A82AF36}" srcOrd="3" destOrd="0" parTransId="{70AB683E-6F4A-4651-9AFA-F6AB390776E5}" sibTransId="{DA6CAEF7-B272-417A-9F0D-3CC82D927ECA}"/>
    <dgm:cxn modelId="{59383DB7-7780-4501-A402-805E75731EEA}" type="presOf" srcId="{48F0C7AB-A53D-404F-AD36-65358BB8CA3C}" destId="{8AE1BC57-F718-4B5E-A3CC-750C54E1CEB7}" srcOrd="0" destOrd="0" presId="urn:microsoft.com/office/officeart/2005/8/layout/vList2"/>
    <dgm:cxn modelId="{C3B9169F-6F44-4D76-82E5-69207C1B1BB5}" srcId="{087E3DF1-3DD1-42C2-BA2F-5F3709161FA6}" destId="{48F0C7AB-A53D-404F-AD36-65358BB8CA3C}" srcOrd="1" destOrd="0" parTransId="{0051C0DF-558A-4402-802C-35F3659753F5}" sibTransId="{1220AA24-0CA6-4E15-A270-6719176A41DA}"/>
    <dgm:cxn modelId="{3503F179-75B7-492D-8BAA-CFB3BEA88D0F}" type="presOf" srcId="{5056C1ED-680C-4741-94AB-586683AFCDB4}" destId="{C91F1D64-DE61-4096-88A5-34B4B82CC0D3}" srcOrd="0" destOrd="0" presId="urn:microsoft.com/office/officeart/2005/8/layout/vList2"/>
    <dgm:cxn modelId="{2E652BF4-3980-44BA-803B-3F37D95B7FB5}" type="presOf" srcId="{087E3DF1-3DD1-42C2-BA2F-5F3709161FA6}" destId="{7203F142-138B-4640-9EB0-C370CF21832C}" srcOrd="0" destOrd="0" presId="urn:microsoft.com/office/officeart/2005/8/layout/vList2"/>
    <dgm:cxn modelId="{B86C2B52-85D0-4E77-BBF1-B2E8FF9F0212}" type="presParOf" srcId="{7203F142-138B-4640-9EB0-C370CF21832C}" destId="{C91F1D64-DE61-4096-88A5-34B4B82CC0D3}" srcOrd="0" destOrd="0" presId="urn:microsoft.com/office/officeart/2005/8/layout/vList2"/>
    <dgm:cxn modelId="{5360F769-13DF-4FC0-9F17-8137A66E7598}" type="presParOf" srcId="{7203F142-138B-4640-9EB0-C370CF21832C}" destId="{09A8F63E-82A8-4091-B445-FE1C0CC87F27}" srcOrd="1" destOrd="0" presId="urn:microsoft.com/office/officeart/2005/8/layout/vList2"/>
    <dgm:cxn modelId="{87FD54B8-9DF1-45F0-8EA5-C77C846D0799}" type="presParOf" srcId="{7203F142-138B-4640-9EB0-C370CF21832C}" destId="{8AE1BC57-F718-4B5E-A3CC-750C54E1CEB7}" srcOrd="2" destOrd="0" presId="urn:microsoft.com/office/officeart/2005/8/layout/vList2"/>
    <dgm:cxn modelId="{BB40839C-CD02-4965-BB87-CD4C6DFB2118}" type="presParOf" srcId="{7203F142-138B-4640-9EB0-C370CF21832C}" destId="{9E73DF28-6E14-47A3-90AB-FBA39D1A9120}" srcOrd="3" destOrd="0" presId="urn:microsoft.com/office/officeart/2005/8/layout/vList2"/>
    <dgm:cxn modelId="{D591B092-7AD9-40E2-9C3F-B41A49812FE5}" type="presParOf" srcId="{7203F142-138B-4640-9EB0-C370CF21832C}" destId="{6FF17F87-AC4F-4BE3-AE08-5547D0E22F17}" srcOrd="4" destOrd="0" presId="urn:microsoft.com/office/officeart/2005/8/layout/vList2"/>
    <dgm:cxn modelId="{055FF5C5-FF91-49FE-9EAB-56EED6E396C2}" type="presParOf" srcId="{7203F142-138B-4640-9EB0-C370CF21832C}" destId="{A7B7E62B-EC86-4665-97B4-CA72DA8AF621}" srcOrd="5" destOrd="0" presId="urn:microsoft.com/office/officeart/2005/8/layout/vList2"/>
    <dgm:cxn modelId="{72DAB4E0-0072-4F7E-B41B-F194B2D96A91}" type="presParOf" srcId="{7203F142-138B-4640-9EB0-C370CF21832C}" destId="{A3868805-E77B-4B15-9B13-68DA5AD4B8A9}" srcOrd="6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0C2B5-52E5-486B-8C24-E97C83AAFC17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2A3B07D-F0EA-4517-A516-DFC4F392D901}">
      <dgm:prSet custT="1"/>
      <dgm:spPr>
        <a:noFill/>
        <a:ln w="19050">
          <a:solidFill>
            <a:srgbClr val="4472C4"/>
          </a:solidFill>
        </a:ln>
      </dgm:spPr>
      <dgm:t>
        <a:bodyPr/>
        <a:lstStyle/>
        <a:p>
          <a:r>
            <a:rPr lang="ru-RU" sz="2000" b="0" i="0" u="none" dirty="0">
              <a:solidFill>
                <a:srgbClr val="4472C4"/>
              </a:solidFill>
            </a:rPr>
            <a:t>Преподаватели и студенты познакомят участников  с основами проектного управления в различных отраслях экономики и выступят наставниками для их авторских проектов</a:t>
          </a:r>
          <a:endParaRPr lang="ru-RU" sz="2000" b="0" i="0" dirty="0">
            <a:solidFill>
              <a:srgbClr val="4472C4"/>
            </a:solidFill>
            <a:effectLst/>
          </a:endParaRPr>
        </a:p>
      </dgm:t>
    </dgm:pt>
    <dgm:pt modelId="{612223AD-C5C7-4CD7-9DCF-B0E00F336FB0}" type="parTrans" cxnId="{1E58E614-E7BA-4818-A8C6-0483096701F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4DF49C-1464-4B75-8D49-841FF6587D1A}" type="sibTrans" cxnId="{1E58E614-E7BA-4818-A8C6-0483096701F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FA597-A48B-469A-93ED-EAB2256328B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i="0" dirty="0" smtClean="0">
              <a:effectLst/>
            </a:rPr>
            <a:t>1-е занятие </a:t>
          </a:r>
        </a:p>
        <a:p>
          <a:pPr>
            <a:spcAft>
              <a:spcPts val="0"/>
            </a:spcAft>
          </a:pPr>
          <a:r>
            <a:rPr lang="ru-RU" sz="1800" b="0" i="0" dirty="0" smtClean="0">
              <a:effectLst/>
            </a:rPr>
            <a:t>«</a:t>
          </a:r>
          <a:r>
            <a:rPr lang="ru-RU" sz="1800" b="0" i="0" dirty="0">
              <a:effectLst/>
            </a:rPr>
            <a:t>Придумывай-управляй» - раскрываем секреты участия в </a:t>
          </a:r>
          <a:r>
            <a:rPr lang="ru-RU" sz="1800" b="0" i="0" dirty="0" err="1">
              <a:effectLst/>
            </a:rPr>
            <a:t>грантовых</a:t>
          </a:r>
          <a:r>
            <a:rPr lang="ru-RU" sz="1800" b="0" i="0" dirty="0">
              <a:effectLst/>
            </a:rPr>
            <a:t> конкурсах, разрабатываем образовательные проекты </a:t>
          </a:r>
          <a:endParaRPr lang="ru-RU" sz="1800" dirty="0">
            <a:effectLst/>
          </a:endParaRPr>
        </a:p>
      </dgm:t>
    </dgm:pt>
    <dgm:pt modelId="{0DBD5395-810E-4078-9170-31FC6B17E5BE}" type="parTrans" cxnId="{2A758A5F-1CFD-4618-9E67-62E08D64E3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5247E-DFEE-4683-9F3D-49FC1C4357C5}" type="sibTrans" cxnId="{2A758A5F-1CFD-4618-9E67-62E08D64E3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C2890F-2DAF-469D-B840-0915DA1AB6A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i="0" dirty="0" smtClean="0">
              <a:effectLst/>
            </a:rPr>
            <a:t>2-е занятие «Глобус</a:t>
          </a:r>
          <a:r>
            <a:rPr lang="ru-RU" sz="1800" b="0" i="0" dirty="0">
              <a:effectLst/>
            </a:rPr>
            <a:t>» - генерируем идеи в сфере детского и молодёжного туризма</a:t>
          </a:r>
          <a:endParaRPr lang="ru-RU" sz="1800" dirty="0">
            <a:effectLst/>
          </a:endParaRPr>
        </a:p>
      </dgm:t>
    </dgm:pt>
    <dgm:pt modelId="{01260665-6047-4E85-AFB1-7F0E2D91D889}" type="parTrans" cxnId="{68056636-A69A-4755-9EC2-516F7E65E34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03DA4B-581D-4307-845D-17BADFCE2E19}" type="sibTrans" cxnId="{68056636-A69A-4755-9EC2-516F7E65E34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08F016-2680-481F-96AE-A2E1C4F89EB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i="0" dirty="0" smtClean="0">
              <a:effectLst/>
            </a:rPr>
            <a:t>3-е занятие «Новички </a:t>
          </a:r>
          <a:r>
            <a:rPr lang="ru-RU" sz="1800" b="0" i="0" dirty="0">
              <a:effectLst/>
            </a:rPr>
            <a:t>в деле» - учимся быть предпринимателями </a:t>
          </a:r>
          <a:endParaRPr lang="ru-RU" sz="1800" dirty="0">
            <a:effectLst/>
          </a:endParaRPr>
        </a:p>
      </dgm:t>
    </dgm:pt>
    <dgm:pt modelId="{A235BA50-C572-48B7-97A5-890878A8E93C}" type="parTrans" cxnId="{8B41B976-66EB-425E-A48B-F42D60320F6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32866A-7430-4A01-B7F2-59ACF7A54F3C}" type="sibTrans" cxnId="{8B41B976-66EB-425E-A48B-F42D60320F6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7B26ED-38A6-46F1-A437-54CC89A675B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i="0" dirty="0" smtClean="0">
              <a:effectLst/>
            </a:rPr>
            <a:t>4-е занятие </a:t>
          </a:r>
        </a:p>
        <a:p>
          <a:pPr>
            <a:spcAft>
              <a:spcPts val="0"/>
            </a:spcAft>
          </a:pPr>
          <a:r>
            <a:rPr lang="ru-RU" sz="1800" b="0" i="0" dirty="0" smtClean="0">
              <a:effectLst/>
            </a:rPr>
            <a:t>«Город </a:t>
          </a:r>
          <a:r>
            <a:rPr lang="ru-RU" sz="1800" b="0" i="0" dirty="0">
              <a:effectLst/>
            </a:rPr>
            <a:t>будущего» - разрабатываем проекты в сфере развития городской среды </a:t>
          </a:r>
          <a:endParaRPr lang="ru-RU" sz="1800" dirty="0">
            <a:effectLst/>
          </a:endParaRPr>
        </a:p>
      </dgm:t>
    </dgm:pt>
    <dgm:pt modelId="{97B86ED1-335B-42CA-99F8-244BB1F51417}" type="parTrans" cxnId="{4E7FA48E-6B59-42EE-A752-2831DE6DD62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663526-9F3F-4B25-8FB3-295F034D45B7}" type="sibTrans" cxnId="{4E7FA48E-6B59-42EE-A752-2831DE6DD62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744A6-59A7-47BF-A544-879149DFF33D}">
      <dgm:prSet custT="1"/>
      <dgm:spPr>
        <a:solidFill>
          <a:srgbClr val="ED7D31"/>
        </a:solidFill>
      </dgm:spPr>
      <dgm:t>
        <a:bodyPr/>
        <a:lstStyle/>
        <a:p>
          <a:pPr>
            <a:spcAft>
              <a:spcPts val="0"/>
            </a:spcAft>
          </a:pPr>
          <a:endParaRPr lang="ru-RU" sz="1800" b="0" i="0" dirty="0" smtClean="0">
            <a:effectLst/>
          </a:endParaRPr>
        </a:p>
        <a:p>
          <a:pPr>
            <a:spcAft>
              <a:spcPts val="0"/>
            </a:spcAft>
          </a:pPr>
          <a:r>
            <a:rPr lang="ru-RU" sz="1800" b="0" i="0" dirty="0" smtClean="0">
              <a:effectLst/>
            </a:rPr>
            <a:t>ИТОГ </a:t>
          </a:r>
        </a:p>
        <a:p>
          <a:pPr>
            <a:spcAft>
              <a:spcPts val="0"/>
            </a:spcAft>
          </a:pPr>
          <a:r>
            <a:rPr lang="ru-RU" sz="1800" b="0" i="0" dirty="0" smtClean="0">
              <a:effectLst/>
            </a:rPr>
            <a:t>Презентация </a:t>
          </a:r>
          <a:r>
            <a:rPr lang="ru-RU" sz="1800" b="0" i="0" dirty="0">
              <a:effectLst/>
            </a:rPr>
            <a:t>индивидуальных проектов</a:t>
          </a:r>
          <a:endParaRPr lang="ru-RU" sz="1800" dirty="0"/>
        </a:p>
      </dgm:t>
    </dgm:pt>
    <dgm:pt modelId="{1E950FD2-3FFC-49BF-BAA5-C20B2596A1DD}" type="sibTrans" cxnId="{00687DFF-737A-4588-ADE7-9D0AFAC73158}">
      <dgm:prSet/>
      <dgm:spPr/>
      <dgm:t>
        <a:bodyPr/>
        <a:lstStyle/>
        <a:p>
          <a:endParaRPr lang="ru-RU"/>
        </a:p>
      </dgm:t>
    </dgm:pt>
    <dgm:pt modelId="{A6279C03-0D71-4D54-9F51-AC1F2889A0CE}" type="parTrans" cxnId="{00687DFF-737A-4588-ADE7-9D0AFAC73158}">
      <dgm:prSet/>
      <dgm:spPr/>
      <dgm:t>
        <a:bodyPr/>
        <a:lstStyle/>
        <a:p>
          <a:endParaRPr lang="ru-RU"/>
        </a:p>
      </dgm:t>
    </dgm:pt>
    <dgm:pt modelId="{DCC309D9-6039-4F7C-BFA0-E2BAA4729C46}" type="pres">
      <dgm:prSet presAssocID="{7D10C2B5-52E5-486B-8C24-E97C83AAFC1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7E8CC5-3382-4BE6-A373-EA676B983353}" type="pres">
      <dgm:prSet presAssocID="{B2A3B07D-F0EA-4517-A516-DFC4F392D901}" presName="vertOne" presStyleCnt="0"/>
      <dgm:spPr/>
    </dgm:pt>
    <dgm:pt modelId="{22D65B92-3651-488B-9F43-54FC6FC0C6C6}" type="pres">
      <dgm:prSet presAssocID="{B2A3B07D-F0EA-4517-A516-DFC4F392D901}" presName="txOne" presStyleLbl="node0" presStyleIdx="0" presStyleCnt="2" custScaleX="62624" custScaleY="78639" custLinFactNeighborX="-18636" custLinFactNeighborY="-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D5AA65-F2C0-4942-A588-F9FC1B9167AB}" type="pres">
      <dgm:prSet presAssocID="{B2A3B07D-F0EA-4517-A516-DFC4F392D901}" presName="parTransOne" presStyleCnt="0"/>
      <dgm:spPr/>
    </dgm:pt>
    <dgm:pt modelId="{BD40CB7C-D5BC-4B94-B855-0BF2485E2978}" type="pres">
      <dgm:prSet presAssocID="{B2A3B07D-F0EA-4517-A516-DFC4F392D901}" presName="horzOne" presStyleCnt="0"/>
      <dgm:spPr/>
    </dgm:pt>
    <dgm:pt modelId="{0B7A5878-F866-459F-A96F-222992EB5C14}" type="pres">
      <dgm:prSet presAssocID="{B27FA597-A48B-469A-93ED-EAB2256328B1}" presName="vertTwo" presStyleCnt="0"/>
      <dgm:spPr/>
    </dgm:pt>
    <dgm:pt modelId="{A794E3E2-4324-4431-80AA-0B21DEDEC689}" type="pres">
      <dgm:prSet presAssocID="{B27FA597-A48B-469A-93ED-EAB2256328B1}" presName="txTwo" presStyleLbl="node2" presStyleIdx="0" presStyleCnt="4" custScaleX="155773" custScaleY="121152" custLinFactNeighborX="325" custLinFactNeighborY="1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889E8-4C39-48FE-8570-C397398CF5F7}" type="pres">
      <dgm:prSet presAssocID="{B27FA597-A48B-469A-93ED-EAB2256328B1}" presName="horzTwo" presStyleCnt="0"/>
      <dgm:spPr/>
    </dgm:pt>
    <dgm:pt modelId="{ACB76386-E929-4CC9-B7AB-165D9C5854EB}" type="pres">
      <dgm:prSet presAssocID="{A1A5247E-DFEE-4683-9F3D-49FC1C4357C5}" presName="sibSpaceTwo" presStyleCnt="0"/>
      <dgm:spPr/>
    </dgm:pt>
    <dgm:pt modelId="{34F6D0B0-0FB7-493D-8272-D96F39BA2633}" type="pres">
      <dgm:prSet presAssocID="{F0C2890F-2DAF-469D-B840-0915DA1AB6AE}" presName="vertTwo" presStyleCnt="0"/>
      <dgm:spPr/>
    </dgm:pt>
    <dgm:pt modelId="{FD7C714C-A136-4B4E-AFCA-011D4744FD9B}" type="pres">
      <dgm:prSet presAssocID="{F0C2890F-2DAF-469D-B840-0915DA1AB6AE}" presName="txTwo" presStyleLbl="node2" presStyleIdx="1" presStyleCnt="4" custScaleX="106062" custScaleY="121152" custLinFactNeighborX="913" custLinFactNeighborY="2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7752C3-D046-455C-8BC0-6A38CAD45D04}" type="pres">
      <dgm:prSet presAssocID="{F0C2890F-2DAF-469D-B840-0915DA1AB6AE}" presName="horzTwo" presStyleCnt="0"/>
      <dgm:spPr/>
    </dgm:pt>
    <dgm:pt modelId="{1FA3EB03-53A0-4EFD-8AE1-7EE6C5B1E3B7}" type="pres">
      <dgm:prSet presAssocID="{AE03DA4B-581D-4307-845D-17BADFCE2E19}" presName="sibSpaceTwo" presStyleCnt="0"/>
      <dgm:spPr/>
    </dgm:pt>
    <dgm:pt modelId="{BECF5F14-73D5-43A1-A3B0-A70C59F9582D}" type="pres">
      <dgm:prSet presAssocID="{F608F016-2680-481F-96AE-A2E1C4F89EBE}" presName="vertTwo" presStyleCnt="0"/>
      <dgm:spPr/>
    </dgm:pt>
    <dgm:pt modelId="{5A277852-0EBF-456B-A213-13DAF7FBAC80}" type="pres">
      <dgm:prSet presAssocID="{F608F016-2680-481F-96AE-A2E1C4F89EBE}" presName="txTwo" presStyleLbl="node2" presStyleIdx="2" presStyleCnt="4" custScaleX="115719" custScaleY="121152" custLinFactNeighborX="1296" custLinFactNeighborY="1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236480-AB22-473E-B36A-A9B2660F411E}" type="pres">
      <dgm:prSet presAssocID="{F608F016-2680-481F-96AE-A2E1C4F89EBE}" presName="horzTwo" presStyleCnt="0"/>
      <dgm:spPr/>
    </dgm:pt>
    <dgm:pt modelId="{53F72762-5D73-42F4-B66F-C21720CF4E54}" type="pres">
      <dgm:prSet presAssocID="{8932866A-7430-4A01-B7F2-59ACF7A54F3C}" presName="sibSpaceTwo" presStyleCnt="0"/>
      <dgm:spPr/>
    </dgm:pt>
    <dgm:pt modelId="{E13FBECF-4A6A-482B-B853-3E4D4FEF8D59}" type="pres">
      <dgm:prSet presAssocID="{A47B26ED-38A6-46F1-A437-54CC89A675B1}" presName="vertTwo" presStyleCnt="0"/>
      <dgm:spPr/>
    </dgm:pt>
    <dgm:pt modelId="{7B256040-EB3C-4B53-8490-BB898D327286}" type="pres">
      <dgm:prSet presAssocID="{A47B26ED-38A6-46F1-A437-54CC89A675B1}" presName="txTwo" presStyleLbl="node2" presStyleIdx="3" presStyleCnt="4" custScaleX="109611" custScaleY="121152" custLinFactNeighborX="7133" custLinFactNeighborY="2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821272-F5CE-405E-AEB4-147DA69B081E}" type="pres">
      <dgm:prSet presAssocID="{A47B26ED-38A6-46F1-A437-54CC89A675B1}" presName="horzTwo" presStyleCnt="0"/>
      <dgm:spPr/>
    </dgm:pt>
    <dgm:pt modelId="{B5388796-62FC-46A4-B0BF-035C02FCB1BD}" type="pres">
      <dgm:prSet presAssocID="{344DF49C-1464-4B75-8D49-841FF6587D1A}" presName="sibSpaceOne" presStyleCnt="0"/>
      <dgm:spPr/>
    </dgm:pt>
    <dgm:pt modelId="{D8B645BD-3DFC-4C97-8998-C5CF4C4B0D66}" type="pres">
      <dgm:prSet presAssocID="{A35744A6-59A7-47BF-A544-879149DFF33D}" presName="vertOne" presStyleCnt="0"/>
      <dgm:spPr/>
    </dgm:pt>
    <dgm:pt modelId="{B0E995F3-FBF1-488D-A5E3-F13E112EF48D}" type="pres">
      <dgm:prSet presAssocID="{A35744A6-59A7-47BF-A544-879149DFF33D}" presName="txOne" presStyleLbl="node0" presStyleIdx="1" presStyleCnt="2" custScaleX="165967" custScaleY="122066" custLinFactNeighborX="-591" custLinFactNeighborY="90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4689E3-0D98-4874-A02C-E6DA8E360439}" type="pres">
      <dgm:prSet presAssocID="{A35744A6-59A7-47BF-A544-879149DFF33D}" presName="horzOne" presStyleCnt="0"/>
      <dgm:spPr/>
    </dgm:pt>
  </dgm:ptLst>
  <dgm:cxnLst>
    <dgm:cxn modelId="{842B81F5-142A-4BAD-9212-CBE5FD12B209}" type="presOf" srcId="{F0C2890F-2DAF-469D-B840-0915DA1AB6AE}" destId="{FD7C714C-A136-4B4E-AFCA-011D4744FD9B}" srcOrd="0" destOrd="0" presId="urn:microsoft.com/office/officeart/2005/8/layout/hierarchy4"/>
    <dgm:cxn modelId="{42969466-F594-4A40-9F5A-B6A8A7D126E1}" type="presOf" srcId="{7D10C2B5-52E5-486B-8C24-E97C83AAFC17}" destId="{DCC309D9-6039-4F7C-BFA0-E2BAA4729C46}" srcOrd="0" destOrd="0" presId="urn:microsoft.com/office/officeart/2005/8/layout/hierarchy4"/>
    <dgm:cxn modelId="{8B41B976-66EB-425E-A48B-F42D60320F62}" srcId="{B2A3B07D-F0EA-4517-A516-DFC4F392D901}" destId="{F608F016-2680-481F-96AE-A2E1C4F89EBE}" srcOrd="2" destOrd="0" parTransId="{A235BA50-C572-48B7-97A5-890878A8E93C}" sibTransId="{8932866A-7430-4A01-B7F2-59ACF7A54F3C}"/>
    <dgm:cxn modelId="{1E58E614-E7BA-4818-A8C6-0483096701F9}" srcId="{7D10C2B5-52E5-486B-8C24-E97C83AAFC17}" destId="{B2A3B07D-F0EA-4517-A516-DFC4F392D901}" srcOrd="0" destOrd="0" parTransId="{612223AD-C5C7-4CD7-9DCF-B0E00F336FB0}" sibTransId="{344DF49C-1464-4B75-8D49-841FF6587D1A}"/>
    <dgm:cxn modelId="{78480B1E-2420-4ADD-8946-79355943A09E}" type="presOf" srcId="{A47B26ED-38A6-46F1-A437-54CC89A675B1}" destId="{7B256040-EB3C-4B53-8490-BB898D327286}" srcOrd="0" destOrd="0" presId="urn:microsoft.com/office/officeart/2005/8/layout/hierarchy4"/>
    <dgm:cxn modelId="{FE16E468-437B-4CB8-9F0B-3F721A10D354}" type="presOf" srcId="{B27FA597-A48B-469A-93ED-EAB2256328B1}" destId="{A794E3E2-4324-4431-80AA-0B21DEDEC689}" srcOrd="0" destOrd="0" presId="urn:microsoft.com/office/officeart/2005/8/layout/hierarchy4"/>
    <dgm:cxn modelId="{BF1BE2DD-D7AD-4B89-93FB-273CAC30A012}" type="presOf" srcId="{B2A3B07D-F0EA-4517-A516-DFC4F392D901}" destId="{22D65B92-3651-488B-9F43-54FC6FC0C6C6}" srcOrd="0" destOrd="0" presId="urn:microsoft.com/office/officeart/2005/8/layout/hierarchy4"/>
    <dgm:cxn modelId="{68056636-A69A-4755-9EC2-516F7E65E34C}" srcId="{B2A3B07D-F0EA-4517-A516-DFC4F392D901}" destId="{F0C2890F-2DAF-469D-B840-0915DA1AB6AE}" srcOrd="1" destOrd="0" parTransId="{01260665-6047-4E85-AFB1-7F0E2D91D889}" sibTransId="{AE03DA4B-581D-4307-845D-17BADFCE2E19}"/>
    <dgm:cxn modelId="{B302D4F7-00A2-4F30-B705-1104B5BCADA3}" type="presOf" srcId="{A35744A6-59A7-47BF-A544-879149DFF33D}" destId="{B0E995F3-FBF1-488D-A5E3-F13E112EF48D}" srcOrd="0" destOrd="0" presId="urn:microsoft.com/office/officeart/2005/8/layout/hierarchy4"/>
    <dgm:cxn modelId="{B8F92293-648F-487C-8382-1AC1C98C12A2}" type="presOf" srcId="{F608F016-2680-481F-96AE-A2E1C4F89EBE}" destId="{5A277852-0EBF-456B-A213-13DAF7FBAC80}" srcOrd="0" destOrd="0" presId="urn:microsoft.com/office/officeart/2005/8/layout/hierarchy4"/>
    <dgm:cxn modelId="{00687DFF-737A-4588-ADE7-9D0AFAC73158}" srcId="{7D10C2B5-52E5-486B-8C24-E97C83AAFC17}" destId="{A35744A6-59A7-47BF-A544-879149DFF33D}" srcOrd="1" destOrd="0" parTransId="{A6279C03-0D71-4D54-9F51-AC1F2889A0CE}" sibTransId="{1E950FD2-3FFC-49BF-BAA5-C20B2596A1DD}"/>
    <dgm:cxn modelId="{2A758A5F-1CFD-4618-9E67-62E08D64E3EA}" srcId="{B2A3B07D-F0EA-4517-A516-DFC4F392D901}" destId="{B27FA597-A48B-469A-93ED-EAB2256328B1}" srcOrd="0" destOrd="0" parTransId="{0DBD5395-810E-4078-9170-31FC6B17E5BE}" sibTransId="{A1A5247E-DFEE-4683-9F3D-49FC1C4357C5}"/>
    <dgm:cxn modelId="{4E7FA48E-6B59-42EE-A752-2831DE6DD62F}" srcId="{B2A3B07D-F0EA-4517-A516-DFC4F392D901}" destId="{A47B26ED-38A6-46F1-A437-54CC89A675B1}" srcOrd="3" destOrd="0" parTransId="{97B86ED1-335B-42CA-99F8-244BB1F51417}" sibTransId="{D3663526-9F3F-4B25-8FB3-295F034D45B7}"/>
    <dgm:cxn modelId="{3DD34F46-74BC-468F-8204-6F968D8BA009}" type="presParOf" srcId="{DCC309D9-6039-4F7C-BFA0-E2BAA4729C46}" destId="{FC7E8CC5-3382-4BE6-A373-EA676B983353}" srcOrd="0" destOrd="0" presId="urn:microsoft.com/office/officeart/2005/8/layout/hierarchy4"/>
    <dgm:cxn modelId="{6CC05DB7-5153-4548-BE1F-2BDD8F5C6CB5}" type="presParOf" srcId="{FC7E8CC5-3382-4BE6-A373-EA676B983353}" destId="{22D65B92-3651-488B-9F43-54FC6FC0C6C6}" srcOrd="0" destOrd="0" presId="urn:microsoft.com/office/officeart/2005/8/layout/hierarchy4"/>
    <dgm:cxn modelId="{B18060E8-2730-4DAB-B719-9DC7A0B37A15}" type="presParOf" srcId="{FC7E8CC5-3382-4BE6-A373-EA676B983353}" destId="{B9D5AA65-F2C0-4942-A588-F9FC1B9167AB}" srcOrd="1" destOrd="0" presId="urn:microsoft.com/office/officeart/2005/8/layout/hierarchy4"/>
    <dgm:cxn modelId="{743E62EB-9FCF-4400-81D8-B06AC84F6E70}" type="presParOf" srcId="{FC7E8CC5-3382-4BE6-A373-EA676B983353}" destId="{BD40CB7C-D5BC-4B94-B855-0BF2485E2978}" srcOrd="2" destOrd="0" presId="urn:microsoft.com/office/officeart/2005/8/layout/hierarchy4"/>
    <dgm:cxn modelId="{4F5233DE-8354-4E80-A55C-B37132AAE68F}" type="presParOf" srcId="{BD40CB7C-D5BC-4B94-B855-0BF2485E2978}" destId="{0B7A5878-F866-459F-A96F-222992EB5C14}" srcOrd="0" destOrd="0" presId="urn:microsoft.com/office/officeart/2005/8/layout/hierarchy4"/>
    <dgm:cxn modelId="{EB9127E2-7170-4EA2-BDE8-4D7E8D19C00A}" type="presParOf" srcId="{0B7A5878-F866-459F-A96F-222992EB5C14}" destId="{A794E3E2-4324-4431-80AA-0B21DEDEC689}" srcOrd="0" destOrd="0" presId="urn:microsoft.com/office/officeart/2005/8/layout/hierarchy4"/>
    <dgm:cxn modelId="{A0506CCA-E400-474D-8BEB-C23E750039FF}" type="presParOf" srcId="{0B7A5878-F866-459F-A96F-222992EB5C14}" destId="{AAB889E8-4C39-48FE-8570-C397398CF5F7}" srcOrd="1" destOrd="0" presId="urn:microsoft.com/office/officeart/2005/8/layout/hierarchy4"/>
    <dgm:cxn modelId="{D1F271EF-24D0-430C-8254-A8393BB2F2D3}" type="presParOf" srcId="{BD40CB7C-D5BC-4B94-B855-0BF2485E2978}" destId="{ACB76386-E929-4CC9-B7AB-165D9C5854EB}" srcOrd="1" destOrd="0" presId="urn:microsoft.com/office/officeart/2005/8/layout/hierarchy4"/>
    <dgm:cxn modelId="{A0A36D08-3B46-4233-8EF4-09B8AF96D8DF}" type="presParOf" srcId="{BD40CB7C-D5BC-4B94-B855-0BF2485E2978}" destId="{34F6D0B0-0FB7-493D-8272-D96F39BA2633}" srcOrd="2" destOrd="0" presId="urn:microsoft.com/office/officeart/2005/8/layout/hierarchy4"/>
    <dgm:cxn modelId="{947E179D-C754-4A6A-8D5A-CCF5B245DEB0}" type="presParOf" srcId="{34F6D0B0-0FB7-493D-8272-D96F39BA2633}" destId="{FD7C714C-A136-4B4E-AFCA-011D4744FD9B}" srcOrd="0" destOrd="0" presId="urn:microsoft.com/office/officeart/2005/8/layout/hierarchy4"/>
    <dgm:cxn modelId="{B78C3933-F0A2-4F08-BFD5-BC40E7BD1813}" type="presParOf" srcId="{34F6D0B0-0FB7-493D-8272-D96F39BA2633}" destId="{A07752C3-D046-455C-8BC0-6A38CAD45D04}" srcOrd="1" destOrd="0" presId="urn:microsoft.com/office/officeart/2005/8/layout/hierarchy4"/>
    <dgm:cxn modelId="{89CF6561-AF32-45A8-9E88-80DF29156E2E}" type="presParOf" srcId="{BD40CB7C-D5BC-4B94-B855-0BF2485E2978}" destId="{1FA3EB03-53A0-4EFD-8AE1-7EE6C5B1E3B7}" srcOrd="3" destOrd="0" presId="urn:microsoft.com/office/officeart/2005/8/layout/hierarchy4"/>
    <dgm:cxn modelId="{1A8BE4C5-A413-49E4-BC01-26CE8CC59360}" type="presParOf" srcId="{BD40CB7C-D5BC-4B94-B855-0BF2485E2978}" destId="{BECF5F14-73D5-43A1-A3B0-A70C59F9582D}" srcOrd="4" destOrd="0" presId="urn:microsoft.com/office/officeart/2005/8/layout/hierarchy4"/>
    <dgm:cxn modelId="{C9632DFE-A0C7-4AE5-A77A-36863E98482B}" type="presParOf" srcId="{BECF5F14-73D5-43A1-A3B0-A70C59F9582D}" destId="{5A277852-0EBF-456B-A213-13DAF7FBAC80}" srcOrd="0" destOrd="0" presId="urn:microsoft.com/office/officeart/2005/8/layout/hierarchy4"/>
    <dgm:cxn modelId="{84869172-B73E-4603-B1BB-176FDC373359}" type="presParOf" srcId="{BECF5F14-73D5-43A1-A3B0-A70C59F9582D}" destId="{07236480-AB22-473E-B36A-A9B2660F411E}" srcOrd="1" destOrd="0" presId="urn:microsoft.com/office/officeart/2005/8/layout/hierarchy4"/>
    <dgm:cxn modelId="{658DB208-3CB3-4386-BAC9-5EAE8FB476EC}" type="presParOf" srcId="{BD40CB7C-D5BC-4B94-B855-0BF2485E2978}" destId="{53F72762-5D73-42F4-B66F-C21720CF4E54}" srcOrd="5" destOrd="0" presId="urn:microsoft.com/office/officeart/2005/8/layout/hierarchy4"/>
    <dgm:cxn modelId="{90483B06-E1DE-4F4C-BCBE-6DEB901D2B7C}" type="presParOf" srcId="{BD40CB7C-D5BC-4B94-B855-0BF2485E2978}" destId="{E13FBECF-4A6A-482B-B853-3E4D4FEF8D59}" srcOrd="6" destOrd="0" presId="urn:microsoft.com/office/officeart/2005/8/layout/hierarchy4"/>
    <dgm:cxn modelId="{D0E155A8-130C-4C5A-BA3A-930790A338B4}" type="presParOf" srcId="{E13FBECF-4A6A-482B-B853-3E4D4FEF8D59}" destId="{7B256040-EB3C-4B53-8490-BB898D327286}" srcOrd="0" destOrd="0" presId="urn:microsoft.com/office/officeart/2005/8/layout/hierarchy4"/>
    <dgm:cxn modelId="{BFFAE55D-9B14-4543-B9D8-E71B3F25EDBF}" type="presParOf" srcId="{E13FBECF-4A6A-482B-B853-3E4D4FEF8D59}" destId="{F2821272-F5CE-405E-AEB4-147DA69B081E}" srcOrd="1" destOrd="0" presId="urn:microsoft.com/office/officeart/2005/8/layout/hierarchy4"/>
    <dgm:cxn modelId="{D5447DC2-F088-4028-B8BC-E834ADAFD780}" type="presParOf" srcId="{DCC309D9-6039-4F7C-BFA0-E2BAA4729C46}" destId="{B5388796-62FC-46A4-B0BF-035C02FCB1BD}" srcOrd="1" destOrd="0" presId="urn:microsoft.com/office/officeart/2005/8/layout/hierarchy4"/>
    <dgm:cxn modelId="{82281CD5-EFD9-44B8-8717-C721961082AF}" type="presParOf" srcId="{DCC309D9-6039-4F7C-BFA0-E2BAA4729C46}" destId="{D8B645BD-3DFC-4C97-8998-C5CF4C4B0D66}" srcOrd="2" destOrd="0" presId="urn:microsoft.com/office/officeart/2005/8/layout/hierarchy4"/>
    <dgm:cxn modelId="{17A5A657-1EF0-45A8-BD65-71C5EA09054E}" type="presParOf" srcId="{D8B645BD-3DFC-4C97-8998-C5CF4C4B0D66}" destId="{B0E995F3-FBF1-488D-A5E3-F13E112EF48D}" srcOrd="0" destOrd="0" presId="urn:microsoft.com/office/officeart/2005/8/layout/hierarchy4"/>
    <dgm:cxn modelId="{C76D1F53-C11D-4BF5-A503-5F32144D42C4}" type="presParOf" srcId="{D8B645BD-3DFC-4C97-8998-C5CF4C4B0D66}" destId="{1C4689E3-0D98-4874-A02C-E6DA8E36043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F1D64-DE61-4096-88A5-34B4B82CC0D3}">
      <dsp:nvSpPr>
        <dsp:cNvPr id="0" name=""/>
        <dsp:cNvSpPr/>
      </dsp:nvSpPr>
      <dsp:spPr>
        <a:xfrm>
          <a:off x="0" y="3553"/>
          <a:ext cx="11514878" cy="147491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рамках профориентационных встреч участники проекта «</a:t>
          </a:r>
          <a:r>
            <a:rPr lang="ru-RU" sz="1800" kern="1200" dirty="0" err="1" smtClean="0"/>
            <a:t>Герценовские</a:t>
          </a:r>
          <a:r>
            <a:rPr lang="ru-RU" sz="1800" kern="1200" dirty="0" smtClean="0"/>
            <a:t> среды» не только попробуют себя в роли дефектологов и поучаствуют в мастер-классах преподавателей института, но и подготовят итоговый проект - </a:t>
          </a:r>
          <a:r>
            <a:rPr lang="ru-RU" sz="1800" kern="1200" dirty="0" err="1" smtClean="0"/>
            <a:t>видеовизитку</a:t>
          </a:r>
          <a:r>
            <a:rPr lang="ru-RU" sz="1800" kern="1200" dirty="0" smtClean="0"/>
            <a:t>-представление. Видеовизитка должна содержать в себе информацию о самом абитуриенте, о его интересах и личностных качествах, которые помогут абитуриенту стать дефектологом. </a:t>
          </a:r>
          <a:endParaRPr lang="ru-RU" sz="1800" kern="1200" dirty="0"/>
        </a:p>
      </dsp:txBody>
      <dsp:txXfrm>
        <a:off x="72000" y="75553"/>
        <a:ext cx="11370878" cy="1330919"/>
      </dsp:txXfrm>
    </dsp:sp>
    <dsp:sp modelId="{8AE1BC57-F718-4B5E-A3CC-750C54E1CEB7}">
      <dsp:nvSpPr>
        <dsp:cNvPr id="0" name=""/>
        <dsp:cNvSpPr/>
      </dsp:nvSpPr>
      <dsp:spPr>
        <a:xfrm>
          <a:off x="0" y="1482643"/>
          <a:ext cx="11514878" cy="1874370"/>
        </a:xfrm>
        <a:prstGeom prst="roundRect">
          <a:avLst/>
        </a:prstGeom>
        <a:solidFill>
          <a:schemeClr val="accent4">
            <a:alpha val="8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Видеовизитка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представляет из себя видеоролик с </a:t>
          </a:r>
          <a:r>
            <a:rPr lang="ru-RU" sz="18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самопрезентацией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подготовленный при использовании технологии </a:t>
          </a:r>
          <a:r>
            <a:rPr lang="ru-RU" sz="18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микрообучения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. Для того, чтобы успешно реализовать проект, абитуриенту необходимо освоить технологию </a:t>
          </a:r>
          <a:r>
            <a:rPr lang="ru-RU" sz="18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микрообучения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, разработать сценарий видеоролика, отснять и смонтировать видеоматериал.  Работа над проектом осуществляется под руководством преподавателя института, который поможет освоить технологию </a:t>
          </a:r>
          <a:r>
            <a:rPr lang="ru-RU" sz="1800" b="1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микрообучения</a:t>
          </a:r>
          <a:r>
            <a:rPr lang="ru-RU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и подготовить материалы, необходимые для успешной защиты проекта.</a:t>
          </a:r>
          <a:endParaRPr lang="ru-RU" sz="18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1499" y="1574142"/>
        <a:ext cx="11331880" cy="1691372"/>
      </dsp:txXfrm>
    </dsp:sp>
    <dsp:sp modelId="{6FF17F87-AC4F-4BE3-AE08-5547D0E22F17}">
      <dsp:nvSpPr>
        <dsp:cNvPr id="0" name=""/>
        <dsp:cNvSpPr/>
      </dsp:nvSpPr>
      <dsp:spPr>
        <a:xfrm>
          <a:off x="0" y="3361184"/>
          <a:ext cx="11514878" cy="680411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Защита проекта пройдет по адресу: ул. Малая Посадская д.26</a:t>
          </a:r>
          <a:endParaRPr lang="ru-RU" sz="1600" b="1" kern="1200" dirty="0"/>
        </a:p>
      </dsp:txBody>
      <dsp:txXfrm>
        <a:off x="33215" y="3394399"/>
        <a:ext cx="11448448" cy="613981"/>
      </dsp:txXfrm>
    </dsp:sp>
    <dsp:sp modelId="{A3868805-E77B-4B15-9B13-68DA5AD4B8A9}">
      <dsp:nvSpPr>
        <dsp:cNvPr id="0" name=""/>
        <dsp:cNvSpPr/>
      </dsp:nvSpPr>
      <dsp:spPr>
        <a:xfrm>
          <a:off x="0" y="4049319"/>
          <a:ext cx="11514878" cy="779434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Презентация (представление) проекта – до 10 минут (видеоролик и дополнительные вопросы).</a:t>
          </a:r>
          <a:endParaRPr lang="ru-RU" sz="1600" b="1" kern="1200" dirty="0"/>
        </a:p>
      </dsp:txBody>
      <dsp:txXfrm>
        <a:off x="38049" y="4087368"/>
        <a:ext cx="11438780" cy="703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65B92-3651-488B-9F43-54FC6FC0C6C6}">
      <dsp:nvSpPr>
        <dsp:cNvPr id="0" name=""/>
        <dsp:cNvSpPr/>
      </dsp:nvSpPr>
      <dsp:spPr>
        <a:xfrm>
          <a:off x="7072" y="0"/>
          <a:ext cx="5446848" cy="1780841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>
              <a:solidFill>
                <a:srgbClr val="4472C4"/>
              </a:solidFill>
            </a:rPr>
            <a:t>Преподаватели и студенты познакомят участников  с основами проектного управления в различных отраслях экономики и выступят наставниками для их авторских проектов</a:t>
          </a:r>
          <a:endParaRPr lang="ru-RU" sz="2000" b="0" i="0" kern="1200" dirty="0">
            <a:solidFill>
              <a:srgbClr val="4472C4"/>
            </a:solidFill>
            <a:effectLst/>
          </a:endParaRPr>
        </a:p>
      </dsp:txBody>
      <dsp:txXfrm>
        <a:off x="59231" y="52159"/>
        <a:ext cx="5342530" cy="1676523"/>
      </dsp:txXfrm>
    </dsp:sp>
    <dsp:sp modelId="{A794E3E2-4324-4431-80AA-0B21DEDEC689}">
      <dsp:nvSpPr>
        <dsp:cNvPr id="0" name=""/>
        <dsp:cNvSpPr/>
      </dsp:nvSpPr>
      <dsp:spPr>
        <a:xfrm>
          <a:off x="16545" y="2092556"/>
          <a:ext cx="2639177" cy="2743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effectLst/>
            </a:rPr>
            <a:t>1-е занятие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effectLst/>
            </a:rPr>
            <a:t>«</a:t>
          </a:r>
          <a:r>
            <a:rPr lang="ru-RU" sz="1800" b="0" i="0" kern="1200" dirty="0">
              <a:effectLst/>
            </a:rPr>
            <a:t>Придумывай-управляй» - раскрываем секреты участия в </a:t>
          </a:r>
          <a:r>
            <a:rPr lang="ru-RU" sz="1800" b="0" i="0" kern="1200" dirty="0" err="1">
              <a:effectLst/>
            </a:rPr>
            <a:t>грантовых</a:t>
          </a:r>
          <a:r>
            <a:rPr lang="ru-RU" sz="1800" b="0" i="0" kern="1200" dirty="0">
              <a:effectLst/>
            </a:rPr>
            <a:t> конкурсах, разрабатываем образовательные проекты </a:t>
          </a:r>
          <a:endParaRPr lang="ru-RU" sz="1800" kern="1200" dirty="0">
            <a:effectLst/>
          </a:endParaRPr>
        </a:p>
      </dsp:txBody>
      <dsp:txXfrm>
        <a:off x="93844" y="2169855"/>
        <a:ext cx="2484579" cy="2588983"/>
      </dsp:txXfrm>
    </dsp:sp>
    <dsp:sp modelId="{FD7C714C-A136-4B4E-AFCA-011D4744FD9B}">
      <dsp:nvSpPr>
        <dsp:cNvPr id="0" name=""/>
        <dsp:cNvSpPr/>
      </dsp:nvSpPr>
      <dsp:spPr>
        <a:xfrm>
          <a:off x="2808001" y="2092556"/>
          <a:ext cx="1796950" cy="2743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effectLst/>
            </a:rPr>
            <a:t>2-е занятие «Глобус</a:t>
          </a:r>
          <a:r>
            <a:rPr lang="ru-RU" sz="1800" b="0" i="0" kern="1200" dirty="0">
              <a:effectLst/>
            </a:rPr>
            <a:t>» - генерируем идеи в сфере детского и молодёжного туризма</a:t>
          </a:r>
          <a:endParaRPr lang="ru-RU" sz="1800" kern="1200" dirty="0">
            <a:effectLst/>
          </a:endParaRPr>
        </a:p>
      </dsp:txBody>
      <dsp:txXfrm>
        <a:off x="2860632" y="2145187"/>
        <a:ext cx="1691688" cy="2638319"/>
      </dsp:txXfrm>
    </dsp:sp>
    <dsp:sp modelId="{5A277852-0EBF-456B-A213-13DAF7FBAC80}">
      <dsp:nvSpPr>
        <dsp:cNvPr id="0" name=""/>
        <dsp:cNvSpPr/>
      </dsp:nvSpPr>
      <dsp:spPr>
        <a:xfrm>
          <a:off x="4753758" y="2092556"/>
          <a:ext cx="1960564" cy="2743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effectLst/>
            </a:rPr>
            <a:t>3-е занятие «Новички </a:t>
          </a:r>
          <a:r>
            <a:rPr lang="ru-RU" sz="1800" b="0" i="0" kern="1200" dirty="0">
              <a:effectLst/>
            </a:rPr>
            <a:t>в деле» - учимся быть предпринимателями </a:t>
          </a:r>
          <a:endParaRPr lang="ru-RU" sz="1800" kern="1200" dirty="0">
            <a:effectLst/>
          </a:endParaRPr>
        </a:p>
      </dsp:txBody>
      <dsp:txXfrm>
        <a:off x="4811181" y="2149979"/>
        <a:ext cx="1845718" cy="2628735"/>
      </dsp:txXfrm>
    </dsp:sp>
    <dsp:sp modelId="{7B256040-EB3C-4B53-8490-BB898D327286}">
      <dsp:nvSpPr>
        <dsp:cNvPr id="0" name=""/>
        <dsp:cNvSpPr/>
      </dsp:nvSpPr>
      <dsp:spPr>
        <a:xfrm>
          <a:off x="6955532" y="2092556"/>
          <a:ext cx="1857079" cy="2743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effectLst/>
            </a:rPr>
            <a:t>4-е занятие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effectLst/>
            </a:rPr>
            <a:t>«Город </a:t>
          </a:r>
          <a:r>
            <a:rPr lang="ru-RU" sz="1800" b="0" i="0" kern="1200" dirty="0">
              <a:effectLst/>
            </a:rPr>
            <a:t>будущего» - разрабатываем проекты в сфере развития городской среды </a:t>
          </a:r>
          <a:endParaRPr lang="ru-RU" sz="1800" kern="1200" dirty="0">
            <a:effectLst/>
          </a:endParaRPr>
        </a:p>
      </dsp:txBody>
      <dsp:txXfrm>
        <a:off x="7009924" y="2146948"/>
        <a:ext cx="1748295" cy="2634797"/>
      </dsp:txXfrm>
    </dsp:sp>
    <dsp:sp modelId="{B0E995F3-FBF1-488D-A5E3-F13E112EF48D}">
      <dsp:nvSpPr>
        <dsp:cNvPr id="0" name=""/>
        <dsp:cNvSpPr/>
      </dsp:nvSpPr>
      <dsp:spPr>
        <a:xfrm>
          <a:off x="8966640" y="2056385"/>
          <a:ext cx="2817388" cy="2764280"/>
        </a:xfrm>
        <a:prstGeom prst="roundRect">
          <a:avLst>
            <a:gd name="adj" fmla="val 10000"/>
          </a:avLst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0" i="0" kern="1200" dirty="0" smtClean="0">
            <a:effectLst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effectLst/>
            </a:rPr>
            <a:t>ИТОГ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effectLst/>
            </a:rPr>
            <a:t>Презентация </a:t>
          </a:r>
          <a:r>
            <a:rPr lang="ru-RU" sz="1800" b="0" i="0" kern="1200" dirty="0">
              <a:effectLst/>
            </a:rPr>
            <a:t>индивидуальных проектов</a:t>
          </a:r>
          <a:endParaRPr lang="ru-RU" sz="1800" kern="1200" dirty="0"/>
        </a:p>
      </dsp:txBody>
      <dsp:txXfrm>
        <a:off x="9047603" y="2137348"/>
        <a:ext cx="2655462" cy="2602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E88EC-3550-4556-9BD2-EAF7B725640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57059-ED5A-4A64-9289-4F597BE9F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8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28600-79F6-4A46-8F86-0620B2FC42DA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BB7F2-5CC3-404D-AC01-10107AB3E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BB7F2-5CC3-404D-AC01-10107AB3EA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BB7F2-5CC3-404D-AC01-10107AB3EA2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BB7F2-5CC3-404D-AC01-10107AB3EA2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2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BB7F2-5CC3-404D-AC01-10107AB3EA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6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BB7F2-5CC3-404D-AC01-10107AB3EA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BB7F2-5CC3-404D-AC01-10107AB3EA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1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BB7F2-5CC3-404D-AC01-10107AB3EA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3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BB7F2-5CC3-404D-AC01-10107AB3EA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28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BB7F2-5CC3-404D-AC01-10107AB3EA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80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BB7F2-5CC3-404D-AC01-10107AB3EA2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51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BB7F2-5CC3-404D-AC01-10107AB3EA2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2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8FE56-8E2E-406C-9678-4E1424471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1523999"/>
            <a:ext cx="75819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E0532-CCCA-492E-AE32-6C27CF95A17D}"/>
              </a:ext>
            </a:extLst>
          </p:cNvPr>
          <p:cNvSpPr/>
          <p:nvPr userDrawn="1"/>
        </p:nvSpPr>
        <p:spPr>
          <a:xfrm>
            <a:off x="7096990" y="3911599"/>
            <a:ext cx="4862946" cy="14224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2D1B33B-3A87-48DC-A925-B086711DBCB3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B3C4884-FCEA-4753-9A39-DCF5062E0A38}"/>
              </a:ext>
            </a:extLst>
          </p:cNvPr>
          <p:cNvSpPr/>
          <p:nvPr userDrawn="1"/>
        </p:nvSpPr>
        <p:spPr>
          <a:xfrm>
            <a:off x="5511800" y="5651498"/>
            <a:ext cx="1155700" cy="11933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EB0C781D-92E3-44A1-8C0B-7CEAD4B9B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77413" y="4330700"/>
            <a:ext cx="4102100" cy="5842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6A423F8-6447-4B06-96DF-FC08F61D3148}"/>
              </a:ext>
            </a:extLst>
          </p:cNvPr>
          <p:cNvSpPr/>
          <p:nvPr userDrawn="1"/>
        </p:nvSpPr>
        <p:spPr>
          <a:xfrm>
            <a:off x="6832830" y="5651498"/>
            <a:ext cx="1155700" cy="11933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3B50895-34CB-4779-921F-2EDDCC4F1071}"/>
              </a:ext>
            </a:extLst>
          </p:cNvPr>
          <p:cNvSpPr/>
          <p:nvPr userDrawn="1"/>
        </p:nvSpPr>
        <p:spPr>
          <a:xfrm>
            <a:off x="8153860" y="5651498"/>
            <a:ext cx="1155700" cy="11933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8C517-2F48-47FD-BE74-69102A08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46774-A30D-4EEA-B0C9-70292A7F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2EC7B8-7360-4AEF-AAED-C1B7CBF9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E7347-BCE6-45A8-9ABD-10DA107A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123C57-BE9D-45C3-B1A6-2873DC4E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0ECD7-D2E2-4E2D-982D-C36304D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08EE-3C31-42FF-8368-1189C485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BEAEA1-DA85-4F22-8C93-CD4A30A9B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F212A7-B218-4D0F-ACB7-36045106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D0640E-81FE-49EE-B9C8-E0E6191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69CA6E-2B11-40C5-98D3-E8ED60EE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296933-BD32-4D3F-B7FB-AF6D05F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4028-570E-4984-8E47-7F578476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4454F-B563-4DEC-AB40-114987303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E4DDB-B7AB-40E4-A907-DEC1029A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692BC-A5EA-495D-8BD5-6BA19E6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DAA3-6A85-4393-B3F1-F6EF58C6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91653-29A5-49F5-B7D5-56E49874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EC49E4-888E-4416-8BC3-682B1E45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5FFB5-B861-43DE-9DB6-CF8DAD1C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E1DFE-3198-4878-B18B-543D052B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FB0B0-E4F0-4373-8108-CD7B30C5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6"/>
          <p:cNvSpPr/>
          <p:nvPr userDrawn="1"/>
        </p:nvSpPr>
        <p:spPr>
          <a:xfrm>
            <a:off x="7988300" y="2717800"/>
            <a:ext cx="4862513" cy="14224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7"/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8"/>
          <p:cNvSpPr/>
          <p:nvPr userDrawn="1"/>
        </p:nvSpPr>
        <p:spPr>
          <a:xfrm>
            <a:off x="5511800" y="5651500"/>
            <a:ext cx="1155700" cy="1193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9"/>
          <p:cNvSpPr/>
          <p:nvPr userDrawn="1"/>
        </p:nvSpPr>
        <p:spPr>
          <a:xfrm>
            <a:off x="6832600" y="5651500"/>
            <a:ext cx="1155700" cy="1193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10"/>
          <p:cNvSpPr/>
          <p:nvPr userDrawn="1"/>
        </p:nvSpPr>
        <p:spPr>
          <a:xfrm>
            <a:off x="8153400" y="5651500"/>
            <a:ext cx="1155700" cy="1193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900" y="1523999"/>
            <a:ext cx="75819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8368953" y="3136900"/>
            <a:ext cx="4102100" cy="5842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3605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 userDrawn="1"/>
        </p:nvSpPr>
        <p:spPr>
          <a:xfrm>
            <a:off x="11229975" y="5821363"/>
            <a:ext cx="1800225" cy="18002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Круг: прозрачная заливка 6"/>
          <p:cNvSpPr/>
          <p:nvPr userDrawn="1"/>
        </p:nvSpPr>
        <p:spPr>
          <a:xfrm>
            <a:off x="11229975" y="-871538"/>
            <a:ext cx="1800225" cy="1800226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Круг: прозрачная заливка 10"/>
          <p:cNvSpPr/>
          <p:nvPr userDrawn="1"/>
        </p:nvSpPr>
        <p:spPr>
          <a:xfrm>
            <a:off x="11414125" y="-720725"/>
            <a:ext cx="1439863" cy="144145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Круг: прозрачная заливка 11"/>
          <p:cNvSpPr/>
          <p:nvPr userDrawn="1"/>
        </p:nvSpPr>
        <p:spPr>
          <a:xfrm>
            <a:off x="11593513" y="-539750"/>
            <a:ext cx="1079500" cy="10795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Круг: прозрачная заливка 12"/>
          <p:cNvSpPr/>
          <p:nvPr userDrawn="1"/>
        </p:nvSpPr>
        <p:spPr>
          <a:xfrm>
            <a:off x="11769725" y="-360363"/>
            <a:ext cx="720725" cy="720726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78057-6FB2-45E3-92D2-B27FF197D5A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694465-7524-4F9C-A0AE-750149A754A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40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6"/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Круг: прозрачная заливка 8"/>
          <p:cNvSpPr/>
          <p:nvPr userDrawn="1"/>
        </p:nvSpPr>
        <p:spPr>
          <a:xfrm>
            <a:off x="11229975" y="-871538"/>
            <a:ext cx="1800225" cy="1800226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Круг: прозрачная заливка 9"/>
          <p:cNvSpPr/>
          <p:nvPr userDrawn="1"/>
        </p:nvSpPr>
        <p:spPr>
          <a:xfrm>
            <a:off x="11414125" y="-720725"/>
            <a:ext cx="1439863" cy="144145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Круг: прозрачная заливка 10"/>
          <p:cNvSpPr/>
          <p:nvPr userDrawn="1"/>
        </p:nvSpPr>
        <p:spPr>
          <a:xfrm>
            <a:off x="11593513" y="-539750"/>
            <a:ext cx="1079500" cy="10795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Круг: прозрачная заливка 11"/>
          <p:cNvSpPr/>
          <p:nvPr userDrawn="1"/>
        </p:nvSpPr>
        <p:spPr>
          <a:xfrm>
            <a:off x="11769725" y="-360363"/>
            <a:ext cx="720725" cy="720726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11229975" y="5821363"/>
            <a:ext cx="1800225" cy="18002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27377"/>
            <a:ext cx="10515600" cy="39495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0BD0E-1FAC-4657-9C96-5C7C94E025D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1AA28-31C4-4DA4-9917-B4643178760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25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4"/>
          <p:cNvSpPr/>
          <p:nvPr userDrawn="1"/>
        </p:nvSpPr>
        <p:spPr>
          <a:xfrm>
            <a:off x="-762000" y="-914400"/>
            <a:ext cx="2336800" cy="233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вал 10"/>
          <p:cNvSpPr/>
          <p:nvPr userDrawn="1"/>
        </p:nvSpPr>
        <p:spPr>
          <a:xfrm>
            <a:off x="11229975" y="5821363"/>
            <a:ext cx="1800225" cy="18002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926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792C5-A42B-4483-826B-2808BADFB6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525FD-5C74-436C-B381-F554D8B8A3B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13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993C2-51F3-4245-9D41-9BB17B86612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A802E-A3F7-4E05-ADAF-558077163A5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50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3C3F7-BB3F-41CD-B4B9-70103C3DAE81}"/>
              </a:ext>
            </a:extLst>
          </p:cNvPr>
          <p:cNvSpPr/>
          <p:nvPr userDrawn="1"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44D0E96-6656-4CB7-858D-0BE7C3A3C283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id="{83F3C1EF-9F90-43EE-92E7-008B74F398E1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C24A8845-D471-4ED7-ADCD-E869D561F185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3086F889-752C-43F8-AFE5-521150068151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5E38DCC6-E4B5-4C01-9A35-C23C90A48BCA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75EE3-D9F8-42F6-831E-C975174A86F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3CA52-5DB8-490C-8024-6C56B0DF98C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66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0F2-3E73-469B-A18E-5C5CB9BF3A1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00D8D-C623-426D-BCAB-0D6C2840AB1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457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36D0-7A15-4874-B842-E7A7AEA174E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49683-9233-410B-8C83-A5A4F5E610D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797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67EA8-AEB5-47B8-A538-D7C29AF2302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64366-3D5F-4ABD-8E18-36944A2EEE1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725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7425A-6D88-48DC-9EEB-A3F5E6F8EEF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D6D350-A5DC-4F53-8C99-5E9FE4D8200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970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392B5-1C9F-43F6-A0C5-6B295B0C115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AE6F9C-B98F-4110-A49E-9FEC278DE5D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832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DF5FA-18B7-4461-ADA4-2206E3B1E78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3C329-96F8-4AE8-B1D8-728EE028E13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661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6"/>
          <p:cNvSpPr/>
          <p:nvPr userDrawn="1"/>
        </p:nvSpPr>
        <p:spPr>
          <a:xfrm>
            <a:off x="7988300" y="2717800"/>
            <a:ext cx="4862513" cy="14224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7"/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вал 8"/>
          <p:cNvSpPr/>
          <p:nvPr userDrawn="1"/>
        </p:nvSpPr>
        <p:spPr>
          <a:xfrm>
            <a:off x="5511800" y="5651500"/>
            <a:ext cx="1155700" cy="1193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9"/>
          <p:cNvSpPr/>
          <p:nvPr userDrawn="1"/>
        </p:nvSpPr>
        <p:spPr>
          <a:xfrm>
            <a:off x="6832600" y="5651500"/>
            <a:ext cx="1155700" cy="1193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10"/>
          <p:cNvSpPr/>
          <p:nvPr userDrawn="1"/>
        </p:nvSpPr>
        <p:spPr>
          <a:xfrm>
            <a:off x="8153400" y="5651500"/>
            <a:ext cx="1155700" cy="1193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900" y="1523999"/>
            <a:ext cx="75819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8368953" y="3136900"/>
            <a:ext cx="4102100" cy="5842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25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 userDrawn="1"/>
        </p:nvSpPr>
        <p:spPr>
          <a:xfrm>
            <a:off x="11229975" y="5821363"/>
            <a:ext cx="1800225" cy="18002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Круг: прозрачная заливка 6"/>
          <p:cNvSpPr/>
          <p:nvPr userDrawn="1"/>
        </p:nvSpPr>
        <p:spPr>
          <a:xfrm>
            <a:off x="11229975" y="-871538"/>
            <a:ext cx="1800225" cy="1800226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Круг: прозрачная заливка 10"/>
          <p:cNvSpPr/>
          <p:nvPr userDrawn="1"/>
        </p:nvSpPr>
        <p:spPr>
          <a:xfrm>
            <a:off x="11414125" y="-720725"/>
            <a:ext cx="1439863" cy="144145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Круг: прозрачная заливка 11"/>
          <p:cNvSpPr/>
          <p:nvPr userDrawn="1"/>
        </p:nvSpPr>
        <p:spPr>
          <a:xfrm>
            <a:off x="11593513" y="-539750"/>
            <a:ext cx="1079500" cy="10795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Круг: прозрачная заливка 12"/>
          <p:cNvSpPr/>
          <p:nvPr userDrawn="1"/>
        </p:nvSpPr>
        <p:spPr>
          <a:xfrm>
            <a:off x="11769725" y="-360363"/>
            <a:ext cx="720725" cy="720726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78057-6FB2-45E3-92D2-B27FF197D5A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694465-7524-4F9C-A0AE-750149A754A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268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6"/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Круг: прозрачная заливка 8"/>
          <p:cNvSpPr/>
          <p:nvPr userDrawn="1"/>
        </p:nvSpPr>
        <p:spPr>
          <a:xfrm>
            <a:off x="11229975" y="-871538"/>
            <a:ext cx="1800225" cy="1800226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Круг: прозрачная заливка 9"/>
          <p:cNvSpPr/>
          <p:nvPr userDrawn="1"/>
        </p:nvSpPr>
        <p:spPr>
          <a:xfrm>
            <a:off x="11414125" y="-720725"/>
            <a:ext cx="1439863" cy="144145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Круг: прозрачная заливка 10"/>
          <p:cNvSpPr/>
          <p:nvPr userDrawn="1"/>
        </p:nvSpPr>
        <p:spPr>
          <a:xfrm>
            <a:off x="11593513" y="-539750"/>
            <a:ext cx="1079500" cy="10795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Круг: прозрачная заливка 11"/>
          <p:cNvSpPr/>
          <p:nvPr userDrawn="1"/>
        </p:nvSpPr>
        <p:spPr>
          <a:xfrm>
            <a:off x="11769725" y="-360363"/>
            <a:ext cx="720725" cy="720726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11229975" y="5821363"/>
            <a:ext cx="1800225" cy="18002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27377"/>
            <a:ext cx="10515600" cy="39495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0BD0E-1FAC-4657-9C96-5C7C94E025D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1AA28-31C4-4DA4-9917-B4643178760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8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377"/>
            <a:ext cx="10515600" cy="39495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4D8CE6A-78FD-4F7A-A178-9D8C0466B546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EA995ABB-BBF6-4C56-89BD-F578622649B5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2CA2A8EE-306C-4602-B5EC-6F5F7130BDAE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24412614-E7CC-4E45-8EC3-EDBB07A1B5D2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AE0591C1-6F20-4BE4-85E7-7EE8C6049D40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5523768-A58A-4E80-A68E-77AAD4C4907B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3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4"/>
          <p:cNvSpPr/>
          <p:nvPr userDrawn="1"/>
        </p:nvSpPr>
        <p:spPr>
          <a:xfrm>
            <a:off x="-762000" y="-914400"/>
            <a:ext cx="2336800" cy="233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вал 10"/>
          <p:cNvSpPr/>
          <p:nvPr userDrawn="1"/>
        </p:nvSpPr>
        <p:spPr>
          <a:xfrm>
            <a:off x="11229975" y="5821363"/>
            <a:ext cx="1800225" cy="18002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26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792C5-A42B-4483-826B-2808BADFB60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525FD-5C74-436C-B381-F554D8B8A3B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325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993C2-51F3-4245-9D41-9BB17B86612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A802E-A3F7-4E05-ADAF-558077163A5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879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75EE3-D9F8-42F6-831E-C975174A86F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E3CA52-5DB8-490C-8024-6C56B0DF98C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332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0F2-3E73-469B-A18E-5C5CB9BF3A1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00D8D-C623-426D-BCAB-0D6C2840AB1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912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136D0-7A15-4874-B842-E7A7AEA174E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49683-9233-410B-8C83-A5A4F5E610D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43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67EA8-AEB5-47B8-A538-D7C29AF2302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64366-3D5F-4ABD-8E18-36944A2EEE1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108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7425A-6D88-48DC-9EEB-A3F5E6F8EEF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D6D350-A5DC-4F53-8C99-5E9FE4D8200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392B5-1C9F-43F6-A0C5-6B295B0C115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AE6F9C-B98F-4110-A49E-9FEC278DE5D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694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DF5FA-18B7-4461-ADA4-2206E3B1E78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C3C329-96F8-4AE8-B1D8-728EE028E13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17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529A156-1A5A-4CD9-934D-3498D5AF37A1}"/>
              </a:ext>
            </a:extLst>
          </p:cNvPr>
          <p:cNvSpPr/>
          <p:nvPr userDrawn="1"/>
        </p:nvSpPr>
        <p:spPr>
          <a:xfrm>
            <a:off x="-762000" y="-914400"/>
            <a:ext cx="2336800" cy="233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19D3CFF-3C59-4B50-AF40-295BB77E2D1D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8FE56-8E2E-406C-9678-4E1424471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1523999"/>
            <a:ext cx="75819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E0532-CCCA-492E-AE32-6C27CF95A17D}"/>
              </a:ext>
            </a:extLst>
          </p:cNvPr>
          <p:cNvSpPr/>
          <p:nvPr userDrawn="1"/>
        </p:nvSpPr>
        <p:spPr>
          <a:xfrm>
            <a:off x="7988530" y="2717799"/>
            <a:ext cx="4862946" cy="14224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2D1B33B-3A87-48DC-A925-B086711DBCB3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B3C4884-FCEA-4753-9A39-DCF5062E0A38}"/>
              </a:ext>
            </a:extLst>
          </p:cNvPr>
          <p:cNvSpPr/>
          <p:nvPr userDrawn="1"/>
        </p:nvSpPr>
        <p:spPr>
          <a:xfrm>
            <a:off x="5511800" y="5651498"/>
            <a:ext cx="1155700" cy="11933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EB0C781D-92E3-44A1-8C0B-7CEAD4B9B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8953" y="3136900"/>
            <a:ext cx="4102100" cy="5842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6A423F8-6447-4B06-96DF-FC08F61D3148}"/>
              </a:ext>
            </a:extLst>
          </p:cNvPr>
          <p:cNvSpPr/>
          <p:nvPr userDrawn="1"/>
        </p:nvSpPr>
        <p:spPr>
          <a:xfrm>
            <a:off x="6832830" y="5651498"/>
            <a:ext cx="1155700" cy="11933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3B50895-34CB-4779-921F-2EDDCC4F1071}"/>
              </a:ext>
            </a:extLst>
          </p:cNvPr>
          <p:cNvSpPr/>
          <p:nvPr userDrawn="1"/>
        </p:nvSpPr>
        <p:spPr>
          <a:xfrm>
            <a:off x="8153860" y="5651498"/>
            <a:ext cx="1155700" cy="11933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7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3C3F7-BB3F-41CD-B4B9-70103C3DAE81}"/>
              </a:ext>
            </a:extLst>
          </p:cNvPr>
          <p:cNvSpPr/>
          <p:nvPr userDrawn="1"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44D0E96-6656-4CB7-858D-0BE7C3A3C283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id="{83F3C1EF-9F90-43EE-92E7-008B74F398E1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C24A8845-D471-4ED7-ADCD-E869D561F185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3086F889-752C-43F8-AFE5-521150068151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5E38DCC6-E4B5-4C01-9A35-C23C90A48BCA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377"/>
            <a:ext cx="10515600" cy="39495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4D8CE6A-78FD-4F7A-A178-9D8C0466B546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EA995ABB-BBF6-4C56-89BD-F578622649B5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2CA2A8EE-306C-4602-B5EC-6F5F7130BDAE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24412614-E7CC-4E45-8EC3-EDBB07A1B5D2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AE0591C1-6F20-4BE4-85E7-7EE8C6049D40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5523768-A58A-4E80-A68E-77AAD4C4907B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0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529A156-1A5A-4CD9-934D-3498D5AF37A1}"/>
              </a:ext>
            </a:extLst>
          </p:cNvPr>
          <p:cNvSpPr/>
          <p:nvPr userDrawn="1"/>
        </p:nvSpPr>
        <p:spPr>
          <a:xfrm>
            <a:off x="-762000" y="-914400"/>
            <a:ext cx="2336800" cy="233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19D3CFF-3C59-4B50-AF40-295BB77E2D1D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8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B6A2D-D7C3-492A-9A7C-B9B1F360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DCB3-9117-4A82-84CA-FDDD87467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B6642-8632-46B6-B978-C846D233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7B90-4909-479E-A01C-06432942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69E89-9D58-4C19-9A90-B17748A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54FAF-702D-460E-9860-75EBB404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35766-5DA3-4CD6-A331-3FFB78587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59266-BF39-4550-8183-2817531F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706710-CD15-4B7C-BF0D-7AC77D24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DC2ADF-D9E6-4878-9614-51A3ABFD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1E446-D1BE-494E-A0CC-73468260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C88FB-11F3-449E-B12E-18A80650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187A53-2A34-433D-98A8-CE3D9A96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F68F6-E3D4-4116-919E-BC1B51D3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30C087-48C0-4D8C-A047-40BD7E2C6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52FE7-0181-471C-A34B-51565E9EA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36A896-C485-4121-97FE-2FEBBB22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56E551-42C8-46BD-9EEE-91D21BA3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4D9DE-CD9A-44D4-B60D-3C01AB2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BDC1-19C9-4757-8F70-77C4067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980EB1-BA4A-4593-B779-498B6572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567163-F6E4-470A-A17C-019C87D4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EC9C8-63C7-48A4-8603-89DF73D0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1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64AEE3-7435-4244-B5CD-DDB0CD0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2183C9-96DE-4686-870A-C80BACA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EA4687-D57A-49B5-9514-735CF3B2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8C517-2F48-47FD-BE74-69102A08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46774-A30D-4EEA-B0C9-70292A7F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2EC7B8-7360-4AEF-AAED-C1B7CBF9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E7347-BCE6-45A8-9ABD-10DA107A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123C57-BE9D-45C3-B1A6-2873DC4E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0ECD7-D2E2-4E2D-982D-C36304D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5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B6A2D-D7C3-492A-9A7C-B9B1F360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DCB3-9117-4A82-84CA-FDDD87467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B6642-8632-46B6-B978-C846D233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7B90-4909-479E-A01C-06432942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69E89-9D58-4C19-9A90-B17748A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08EE-3C31-42FF-8368-1189C485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BEAEA1-DA85-4F22-8C93-CD4A30A9B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F212A7-B218-4D0F-ACB7-36045106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D0640E-81FE-49EE-B9C8-E0E6191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69CA6E-2B11-40C5-98D3-E8ED60EE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296933-BD32-4D3F-B7FB-AF6D05F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4028-570E-4984-8E47-7F578476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4454F-B563-4DEC-AB40-114987303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E4DDB-B7AB-40E4-A907-DEC1029A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692BC-A5EA-495D-8BD5-6BA19E6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DAA3-6A85-4393-B3F1-F6EF58C6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1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91653-29A5-49F5-B7D5-56E49874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EC49E4-888E-4416-8BC3-682B1E45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5FFB5-B861-43DE-9DB6-CF8DAD1C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E1DFE-3198-4878-B18B-543D052B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FB0B0-E4F0-4373-8108-CD7B30C5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9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54FAF-702D-460E-9860-75EBB404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35766-5DA3-4CD6-A331-3FFB78587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59266-BF39-4550-8183-2817531F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706710-CD15-4B7C-BF0D-7AC77D24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DC2ADF-D9E6-4878-9614-51A3ABFD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1E446-D1BE-494E-A0CC-73468260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C88FB-11F3-449E-B12E-18A80650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187A53-2A34-433D-98A8-CE3D9A96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F68F6-E3D4-4116-919E-BC1B51D3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30C087-48C0-4D8C-A047-40BD7E2C6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52FE7-0181-471C-A34B-51565E9EA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36A896-C485-4121-97FE-2FEBBB22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56E551-42C8-46BD-9EEE-91D21BA3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4D9DE-CD9A-44D4-B60D-3C01AB2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BDC1-19C9-4757-8F70-77C4067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980EB1-BA4A-4593-B779-498B6572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567163-F6E4-470A-A17C-019C87D4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EC9C8-63C7-48A4-8603-89DF73D0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64AEE3-7435-4244-B5CD-DDB0CD0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2183C9-96DE-4686-870A-C80BACA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EA4687-D57A-49B5-9514-735CF3B2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9ED9A-F692-45EB-BF45-87703247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F8CB9-7508-42D7-84A6-2382C314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6C950-5AD6-4563-866D-6F91B5BE3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5754-0585-46D0-99CC-16E3F56ED207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DFB5C-CA9A-4C81-9CB6-F69B2925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2C3A4-27A7-4175-B7A3-873DB3E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1761-61CF-4A76-B060-B8C3138A7F4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A216BDCB-8A58-4A8B-AE1F-C20820F9FD9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303A3-917A-48DA-B86D-EAD55B8F580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DBF76A-9BC6-4B37-892D-9ECCC3DF97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1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82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303A3-917A-48DA-B86D-EAD55B8F580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DBF76A-9BC6-4B37-892D-9ECCC3DF97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1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9ED9A-F692-45EB-BF45-87703247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F8CB9-7508-42D7-84A6-2382C314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6C950-5AD6-4563-866D-6F91B5BE3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C5754-0585-46D0-99CC-16E3F56ED20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DFB5C-CA9A-4C81-9CB6-F69B2925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2C3A4-27A7-4175-B7A3-873DB3E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A1761-61CF-4A76-B060-B8C3138A7F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A216BDCB-8A58-4A8B-AE1F-C20820F9FD9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0012" y="3299638"/>
            <a:ext cx="7581900" cy="2387600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профориентационно- образовательный проект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для учащихся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400" dirty="0" smtClean="0"/>
              <a:t>психолого-педагогических</a:t>
            </a:r>
            <a:r>
              <a:rPr lang="ru-RU" sz="4800" dirty="0" smtClean="0"/>
              <a:t> классов</a:t>
            </a:r>
            <a:endParaRPr lang="ru-RU" sz="4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EA9206-050D-4F28-829D-21CE0EC57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6082" y="3960038"/>
            <a:ext cx="4102100" cy="533400"/>
          </a:xfrm>
        </p:spPr>
        <p:txBody>
          <a:bodyPr/>
          <a:lstStyle/>
          <a:p>
            <a:r>
              <a:rPr lang="ru-RU" sz="3200" dirty="0" smtClean="0"/>
              <a:t>Весенний семестр</a:t>
            </a:r>
            <a:r>
              <a:rPr lang="ru-RU" dirty="0" smtClean="0"/>
              <a:t> 2024-2025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FBD70A-13C7-490D-A5C7-C797F201F8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0590" y="4226738"/>
            <a:ext cx="862616" cy="862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9002" y="593889"/>
            <a:ext cx="73057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«Герценовская среда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» </a:t>
            </a:r>
            <a:r>
              <a:rPr lang="ru-RU" sz="3200" b="1" dirty="0">
                <a:solidFill>
                  <a:schemeClr val="accent2"/>
                </a:solidFill>
              </a:rPr>
              <a:t>2 модуль </a:t>
            </a:r>
            <a:r>
              <a:rPr lang="ru-RU" sz="3200" b="1" dirty="0" smtClean="0">
                <a:solidFill>
                  <a:schemeClr val="accent2"/>
                </a:solidFill>
              </a:rPr>
              <a:t>«Проектный» (вариативный)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0" y="114860"/>
            <a:ext cx="1530850" cy="18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0F6D3B-0595-468C-9292-331519AFDF3A}"/>
              </a:ext>
            </a:extLst>
          </p:cNvPr>
          <p:cNvSpPr txBox="1"/>
          <p:nvPr/>
        </p:nvSpPr>
        <p:spPr>
          <a:xfrm>
            <a:off x="578773" y="3253661"/>
            <a:ext cx="5140737" cy="258532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5B9BD5"/>
                </a:solidFill>
                <a:latin typeface="Calibri"/>
              </a:rPr>
              <a:t>1 направление: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5B9BD5"/>
                </a:solidFill>
                <a:latin typeface="Calibri"/>
              </a:rPr>
              <a:t>«Иноязычное образование: восприятие мира сквозь призму языка» нацелено на выполнение исследовательского проекта в рамках страноведческой, лингвистической и междисциплинарной направленности (иностранный язык и литература/география/ история/МХК/ межкультурная коммуникация и др.).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58D02-4B73-471A-9961-F0ED63BCA6BD}"/>
              </a:ext>
            </a:extLst>
          </p:cNvPr>
          <p:cNvSpPr txBox="1"/>
          <p:nvPr/>
        </p:nvSpPr>
        <p:spPr>
          <a:xfrm>
            <a:off x="6861637" y="3559289"/>
            <a:ext cx="4824640" cy="17543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направление: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«Я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педагогической профессии» нацелено на создание обучающих материалов для урока иностранного языка и повышения мотивации к изучению иностранного языка, разработку фрагмента урока иностранного языка.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580" y="331802"/>
            <a:ext cx="9759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ИНСТИТУТ ИНОСТРАННЫХ ЯЗЫКОВ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6157" y="1888664"/>
            <a:ext cx="11551298" cy="1025701"/>
          </a:xfrm>
          <a:prstGeom prst="roundRect">
            <a:avLst/>
          </a:prstGeom>
          <a:noFill/>
          <a:ln w="2222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773" y="1963812"/>
            <a:ext cx="11206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dirty="0" smtClean="0">
                <a:solidFill>
                  <a:srgbClr val="5B9BD5"/>
                </a:solidFill>
                <a:latin typeface="Calibri"/>
              </a:rPr>
              <a:t>Приглашаем учащихся психолого-педагогических классов, </a:t>
            </a:r>
            <a:r>
              <a:rPr lang="ru-RU" sz="2400" dirty="0">
                <a:solidFill>
                  <a:srgbClr val="5B9BD5"/>
                </a:solidFill>
              </a:rPr>
              <a:t>изучающих иностранные </a:t>
            </a:r>
            <a:r>
              <a:rPr lang="ru-RU" sz="2400" dirty="0" smtClean="0">
                <a:solidFill>
                  <a:srgbClr val="5B9BD5"/>
                </a:solidFill>
              </a:rPr>
              <a:t>языки, </a:t>
            </a:r>
            <a:r>
              <a:rPr lang="ru-RU" sz="2400" dirty="0" smtClean="0">
                <a:solidFill>
                  <a:srgbClr val="5B9BD5"/>
                </a:solidFill>
                <a:latin typeface="Calibri"/>
              </a:rPr>
              <a:t>принять участие в проектном модуле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одному из двух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направлений: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560" y="291640"/>
            <a:ext cx="1742318" cy="17423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5060" y="5958540"/>
            <a:ext cx="981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5B9BD5"/>
                </a:solidFill>
                <a:latin typeface="Calibri"/>
              </a:rPr>
              <a:t>По итогам проектного модуля </a:t>
            </a:r>
            <a:r>
              <a:rPr lang="ru-RU" sz="2400" dirty="0" smtClean="0">
                <a:solidFill>
                  <a:srgbClr val="5B9BD5"/>
                </a:solidFill>
                <a:latin typeface="Calibri"/>
              </a:rPr>
              <a:t>учащиеся </a:t>
            </a:r>
            <a:r>
              <a:rPr lang="ru-RU" sz="2400" dirty="0">
                <a:solidFill>
                  <a:srgbClr val="5B9BD5"/>
                </a:solidFill>
                <a:latin typeface="Calibri"/>
              </a:rPr>
              <a:t>защищают проект в рамках в городской конференции «В мире языков и культур»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532" y="3173506"/>
            <a:ext cx="5423994" cy="2621902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33461" y="3173506"/>
            <a:ext cx="5423994" cy="2621902"/>
          </a:xfrm>
          <a:prstGeom prst="round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580" y="331802"/>
            <a:ext cx="9759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ИНСТИТУТ ИНОСТРАННЫХ ЯЗЫКОВ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560" y="291640"/>
            <a:ext cx="1742318" cy="174231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96316"/>
              </p:ext>
            </p:extLst>
          </p:nvPr>
        </p:nvGraphicFramePr>
        <p:xfrm>
          <a:off x="669361" y="1854664"/>
          <a:ext cx="9191814" cy="43703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95907">
                  <a:extLst>
                    <a:ext uri="{9D8B030D-6E8A-4147-A177-3AD203B41FA5}">
                      <a16:colId xmlns:a16="http://schemas.microsoft.com/office/drawing/2014/main" val="1202349213"/>
                    </a:ext>
                  </a:extLst>
                </a:gridCol>
                <a:gridCol w="4595907">
                  <a:extLst>
                    <a:ext uri="{9D8B030D-6E8A-4147-A177-3AD203B41FA5}">
                      <a16:colId xmlns:a16="http://schemas.microsoft.com/office/drawing/2014/main" val="2858445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оценивания текста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оценивания выступления</a:t>
                      </a:r>
                      <a:r>
                        <a:rPr lang="ru-RU" baseline="0" dirty="0" smtClean="0"/>
                        <a:t> с презентацией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64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формулировки цели и задач теме проекта;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адекватность средств и методов исследования поставленным целям и задачам;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структурная целостность;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логичность и полнота изложения;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аргументированность;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языковая корректность;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требованиям.</a:t>
                      </a:r>
                    </a:p>
                    <a:p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актуальность проектного продукта;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оригинальность темы;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содержания презентации теме проекта и полученным данным;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логичность и связность изложения;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достоверность приведенных данных;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практическая обоснованность;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языковых норм русского языка и иностранного;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оригинальность дизайна и качество презентации;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самостоятельности </a:t>
                      </a:r>
                    </a:p>
                    <a:p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52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5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875929" y="3391886"/>
            <a:ext cx="4134221" cy="29002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58D02-4B73-471A-9961-F0ED63BCA6BD}"/>
              </a:ext>
            </a:extLst>
          </p:cNvPr>
          <p:cNvSpPr txBox="1"/>
          <p:nvPr/>
        </p:nvSpPr>
        <p:spPr>
          <a:xfrm>
            <a:off x="6983190" y="3710283"/>
            <a:ext cx="3777205" cy="18158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2"/>
                </a:solidFill>
              </a:rPr>
              <a:t>2. 3D моделирование в современной промышленной системе автоматизированного проектирования (САПР). </a:t>
            </a:r>
            <a:endParaRPr lang="ru-RU" sz="1600" b="1" u="sng" dirty="0" smtClean="0">
              <a:solidFill>
                <a:schemeClr val="accent2"/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Получение </a:t>
            </a:r>
            <a:r>
              <a:rPr lang="ru-RU" sz="1600" dirty="0">
                <a:solidFill>
                  <a:schemeClr val="accent2"/>
                </a:solidFill>
              </a:rPr>
              <a:t>необходимых цифровых файлов изделия для последующего изготовления на ЧПУ станках. </a:t>
            </a:r>
            <a:endParaRPr lang="ru-RU" sz="1600" dirty="0" smtClean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580" y="331802"/>
            <a:ext cx="975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ИНСТИТУТ ИНФОРМАЦИОННЫХ ТЕХНОЛОГИЙ И ТЕХНОЛОГИЧЕСКОГО ОБРАЗОВАНИЯ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580" y="2147805"/>
            <a:ext cx="11551298" cy="1133277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196" y="2119144"/>
            <a:ext cx="11206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5B9BD5"/>
                </a:solidFill>
              </a:rPr>
              <a:t>Кафедра технологического образования Института информационных технологий и технологического </a:t>
            </a:r>
            <a:r>
              <a:rPr lang="ru-RU" sz="2400" dirty="0" smtClean="0">
                <a:solidFill>
                  <a:srgbClr val="5B9BD5"/>
                </a:solidFill>
              </a:rPr>
              <a:t>образования приглашает учащихся для участия в проекте по нескольким направлениям </a:t>
            </a:r>
            <a:endParaRPr lang="ru-RU" sz="2400" dirty="0">
              <a:solidFill>
                <a:srgbClr val="5B9BD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697" y="3365449"/>
            <a:ext cx="5044749" cy="292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58D02-4B73-471A-9961-F0ED63BCA6BD}"/>
              </a:ext>
            </a:extLst>
          </p:cNvPr>
          <p:cNvSpPr txBox="1"/>
          <p:nvPr/>
        </p:nvSpPr>
        <p:spPr>
          <a:xfrm>
            <a:off x="683698" y="3491356"/>
            <a:ext cx="4928208" cy="28007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600" b="1" u="sng" dirty="0" smtClean="0">
                <a:solidFill>
                  <a:schemeClr val="accent4">
                    <a:lumMod val="75000"/>
                  </a:schemeClr>
                </a:solidFill>
              </a:rPr>
              <a:t>Изготовление </a:t>
            </a:r>
            <a:r>
              <a:rPr lang="ru-RU" sz="1600" b="1" u="sng" dirty="0">
                <a:solidFill>
                  <a:schemeClr val="accent4">
                    <a:lumMod val="75000"/>
                  </a:schemeClr>
                </a:solidFill>
              </a:rPr>
              <a:t>изделий на современных ЧПУ станках, в частности на промышленном лазерном гравере. </a:t>
            </a:r>
            <a:endParaRPr lang="ru-RU" sz="1600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Изготовление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декоративных и функциональных предметов из различных материалов с использованием лазерного гравера с ЧПУ. (например: декорация с подсветкой, механическая шкатулка, подставка для ноутбука, светящийся куб (ночник), развивающая игра для детей, декоративная лампа, органайзер для мелочей, 3d-модели из картона,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Робокошка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22" y="258075"/>
            <a:ext cx="1679456" cy="16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8580" y="331802"/>
            <a:ext cx="975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ИНСТИТУТ ИНФОРМАЦИОННЫХ ТЕХНОЛОГИЙ И ТЕХНОЛОГИЧЕСКОГО ОБРАЗОВАНИЯ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22" y="258075"/>
            <a:ext cx="1679456" cy="16794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21213"/>
              </p:ext>
            </p:extLst>
          </p:nvPr>
        </p:nvGraphicFramePr>
        <p:xfrm>
          <a:off x="298580" y="1771604"/>
          <a:ext cx="8338281" cy="492571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77506">
                  <a:extLst>
                    <a:ext uri="{9D8B030D-6E8A-4147-A177-3AD203B41FA5}">
                      <a16:colId xmlns:a16="http://schemas.microsoft.com/office/drawing/2014/main" val="4178774544"/>
                    </a:ext>
                  </a:extLst>
                </a:gridCol>
                <a:gridCol w="3777506">
                  <a:extLst>
                    <a:ext uri="{9D8B030D-6E8A-4147-A177-3AD203B41FA5}">
                      <a16:colId xmlns:a16="http://schemas.microsoft.com/office/drawing/2014/main" val="91310286"/>
                    </a:ext>
                  </a:extLst>
                </a:gridCol>
                <a:gridCol w="783269">
                  <a:extLst>
                    <a:ext uri="{9D8B030D-6E8A-4147-A177-3AD203B41FA5}">
                      <a16:colId xmlns:a16="http://schemas.microsoft.com/office/drawing/2014/main" val="3552621420"/>
                    </a:ext>
                  </a:extLst>
                </a:gridCol>
              </a:tblGrid>
              <a:tr h="300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Критерии оценки проекта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Критерии оценки проекта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618749676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Подготовительный этап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Освоение основ проектной деятельности технологической направленности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2768911624"/>
                  </a:ext>
                </a:extLst>
              </a:tr>
              <a:tr h="6001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Оценка пояснительной записки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балл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Общее оформление (ориентация на ГОСТ 7.32-2001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Международный стандарт оформления проектной документации)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871487460"/>
                  </a:ext>
                </a:extLst>
              </a:tr>
              <a:tr h="150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Наличие описания этапов проектирования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3699568997"/>
                  </a:ext>
                </a:extLst>
              </a:tr>
              <a:tr h="15004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изделия 3 балла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Новизна и оригинальность продукта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1709433597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Композиция проектируемого объекта, гармония,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эстетика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1941895107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Качество и товарный вид представляемого изделия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3718485177"/>
                  </a:ext>
                </a:extLst>
              </a:tr>
              <a:tr h="60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Рациональность или трудоёмкость создания продукта, многофункциональность и вариативность демонстрируемого изделия, авторский материал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3021068520"/>
                  </a:ext>
                </a:extLst>
              </a:tr>
              <a:tr h="150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Перспективность и конкурентоспособность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1278139877"/>
                  </a:ext>
                </a:extLst>
              </a:tr>
              <a:tr h="15004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Оценка защиты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балл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Регламент презентации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2085939998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Качество подачи материала и представления изделия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3943482981"/>
                  </a:ext>
                </a:extLst>
              </a:tr>
              <a:tr h="150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Использование знаний вне школьной программы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2160246818"/>
                  </a:ext>
                </a:extLst>
              </a:tr>
              <a:tr h="300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Понимание сути задаваемых вопросов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аргументированность ответов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784999368"/>
                  </a:ext>
                </a:extLst>
              </a:tr>
              <a:tr h="45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Соответствие содержания выводов содержанию цели и задач, конкретность  и самостоятельность выводов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0-0,2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val="401270105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70894" y="3818965"/>
            <a:ext cx="234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Максимальное количество баллов - 10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A1034CB-F862-483F-8D89-B635A7C38475}"/>
              </a:ext>
            </a:extLst>
          </p:cNvPr>
          <p:cNvSpPr txBox="1">
            <a:spLocks/>
          </p:cNvSpPr>
          <p:nvPr/>
        </p:nvSpPr>
        <p:spPr>
          <a:xfrm>
            <a:off x="184854" y="161362"/>
            <a:ext cx="11726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ИНСТИТУТ ИСТОРИИ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СОЦИАЛЬНЫХ НАУК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69831" y="3708117"/>
            <a:ext cx="60707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4472C4"/>
                </a:solidFill>
                <a:latin typeface="Calibri" panose="020F0502020204030204"/>
              </a:rPr>
              <a:t>На занятиях вас познакомят с основной проблематикой гуманитарных наук и их спецификой, раскроют особенности разработки проектов, проведут консультации по его подготовке, объяснят требования к защите проекта. 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85ED42D7-2078-4F3A-96A9-2F984F23E666}"/>
              </a:ext>
            </a:extLst>
          </p:cNvPr>
          <p:cNvSpPr txBox="1">
            <a:spLocks/>
          </p:cNvSpPr>
          <p:nvPr/>
        </p:nvSpPr>
        <p:spPr>
          <a:xfrm>
            <a:off x="386020" y="2184687"/>
            <a:ext cx="11454527" cy="1125364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 УЧАСТИЯ: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научиться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выбирать и формулировать проблему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исследовательского или практикоориентированного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проекта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области гуманитарных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наук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3097" y="4127661"/>
            <a:ext cx="2909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История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2952" y="4627402"/>
            <a:ext cx="281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Социальные науки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2952" y="5139278"/>
            <a:ext cx="281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Краеведение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097" y="5600943"/>
            <a:ext cx="4374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Методика обучения истории и обществознанию</a:t>
            </a: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/>
          </p:nvPr>
        </p:nvGraphicFramePr>
        <p:xfrm>
          <a:off x="407356" y="4209918"/>
          <a:ext cx="324113" cy="27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" name="CorelDRAW" r:id="rId4" imgW="2688821" imgH="3043497" progId="CorelDraw.Graphic.21">
                  <p:embed/>
                </p:oleObj>
              </mc:Choice>
              <mc:Fallback>
                <p:oleObj name="CorelDRAW" r:id="rId4" imgW="2688821" imgH="3043497" progId="CorelDraw.Graphic.21">
                  <p:embed/>
                  <p:pic>
                    <p:nvPicPr>
                      <p:cNvPr id="36" name="Объект 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56" y="4209918"/>
                        <a:ext cx="324113" cy="272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55" y="161362"/>
            <a:ext cx="1797430" cy="17956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0133" y="3537773"/>
            <a:ext cx="3317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Основная тематика:</a:t>
            </a:r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/>
          </p:nvPr>
        </p:nvGraphicFramePr>
        <p:xfrm>
          <a:off x="417211" y="4721794"/>
          <a:ext cx="324113" cy="27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1" name="CorelDRAW" r:id="rId4" imgW="2688821" imgH="3043497" progId="CorelDraw.Graphic.21">
                  <p:embed/>
                </p:oleObj>
              </mc:Choice>
              <mc:Fallback>
                <p:oleObj name="CorelDRAW" r:id="rId4" imgW="2688821" imgH="3043497" progId="CorelDraw.Graphic.21">
                  <p:embed/>
                  <p:pic>
                    <p:nvPicPr>
                      <p:cNvPr id="42" name="Объект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211" y="4721794"/>
                        <a:ext cx="324113" cy="272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/>
          </p:nvPr>
        </p:nvGraphicFramePr>
        <p:xfrm>
          <a:off x="407357" y="5268909"/>
          <a:ext cx="324113" cy="27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" name="CorelDRAW" r:id="rId4" imgW="2688821" imgH="3043497" progId="CorelDraw.Graphic.21">
                  <p:embed/>
                </p:oleObj>
              </mc:Choice>
              <mc:Fallback>
                <p:oleObj name="CorelDRAW" r:id="rId4" imgW="2688821" imgH="3043497" progId="CorelDraw.Graphic.21">
                  <p:embed/>
                  <p:pic>
                    <p:nvPicPr>
                      <p:cNvPr id="43" name="Объект 4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57" y="5268909"/>
                        <a:ext cx="324113" cy="272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/>
          </p:nvPr>
        </p:nvGraphicFramePr>
        <p:xfrm>
          <a:off x="386020" y="5743560"/>
          <a:ext cx="324113" cy="27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" name="CorelDRAW" r:id="rId4" imgW="2688821" imgH="3043497" progId="CorelDraw.Graphic.21">
                  <p:embed/>
                </p:oleObj>
              </mc:Choice>
              <mc:Fallback>
                <p:oleObj name="CorelDRAW" r:id="rId4" imgW="2688821" imgH="3043497" progId="CorelDraw.Graphic.21">
                  <p:embed/>
                  <p:pic>
                    <p:nvPicPr>
                      <p:cNvPr id="44" name="Объект 4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020" y="5743560"/>
                        <a:ext cx="324113" cy="272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8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A1034CB-F862-483F-8D89-B635A7C38475}"/>
              </a:ext>
            </a:extLst>
          </p:cNvPr>
          <p:cNvSpPr txBox="1">
            <a:spLocks/>
          </p:cNvSpPr>
          <p:nvPr/>
        </p:nvSpPr>
        <p:spPr>
          <a:xfrm>
            <a:off x="184854" y="161362"/>
            <a:ext cx="11726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ИНСТИТУТ ИСТОРИИ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СОЦИАЛЬНЫХ НАУК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55" y="161362"/>
            <a:ext cx="1797430" cy="1795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625" y="2080760"/>
            <a:ext cx="8604804" cy="29608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Критерии оценивания проекта: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Степень изученности и глубина понимания темы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 (8 б.);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Планирование и выбор способов достижения цели и задач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 (8 б.);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Культура выступления и презентация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 (8 б.);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Сложность и качество проектного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продукта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 б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Самоанализ и самооценка проектной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(8 б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16962" y="3293327"/>
            <a:ext cx="2788023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баллов – 40.</a:t>
            </a:r>
          </a:p>
        </p:txBody>
      </p:sp>
    </p:spTree>
    <p:extLst>
      <p:ext uri="{BB962C8B-B14F-4D97-AF65-F5344CB8AC3E}">
        <p14:creationId xmlns:p14="http://schemas.microsoft.com/office/powerpoint/2010/main" val="26296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A1034CB-F862-483F-8D89-B635A7C38475}"/>
              </a:ext>
            </a:extLst>
          </p:cNvPr>
          <p:cNvSpPr txBox="1">
            <a:spLocks/>
          </p:cNvSpPr>
          <p:nvPr/>
        </p:nvSpPr>
        <p:spPr>
          <a:xfrm>
            <a:off x="184854" y="161362"/>
            <a:ext cx="11726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ИНСТИТУТ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ПЕДАГОГИКИ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41" y="179431"/>
            <a:ext cx="1855424" cy="185542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4191" y="3760888"/>
            <a:ext cx="9115950" cy="1271593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 познакомитесь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особенностями проектной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деятельности и организации работы проектной команды.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Вы попробуете свои силы в презентации и защите проекта.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9611" y="5339892"/>
            <a:ext cx="9140530" cy="1119652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Ваш проект может быть образовательный, культурно-просветительский, социальный или исследовательский.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191" y="1905383"/>
            <a:ext cx="890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2"/>
                </a:solidFill>
                <a:latin typeface="+mj-lt"/>
              </a:rPr>
              <a:t>Мы приглашаем  к разработке проекта «Школа радости</a:t>
            </a:r>
            <a:r>
              <a:rPr lang="ru-RU" sz="2800" b="1" dirty="0" smtClean="0">
                <a:solidFill>
                  <a:schemeClr val="accent2"/>
                </a:solidFill>
                <a:latin typeface="+mj-lt"/>
              </a:rPr>
              <a:t>»!</a:t>
            </a:r>
            <a:endParaRPr lang="ru-RU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4191" y="2569652"/>
            <a:ext cx="9140530" cy="991129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46673" y="2584213"/>
            <a:ext cx="8810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5B9BD5"/>
                </a:solidFill>
              </a:rPr>
              <a:t>Под руководством преподавателей и в сотрудничестве со студентами института педагогики вы оформите свои идеи по улучшению школьной жизни в проект, который сможете реализовать в своей школе</a:t>
            </a:r>
            <a:r>
              <a:rPr lang="ru-RU" dirty="0" smtClean="0">
                <a:solidFill>
                  <a:srgbClr val="5B9BD5"/>
                </a:solidFill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2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A1034CB-F862-483F-8D89-B635A7C38475}"/>
              </a:ext>
            </a:extLst>
          </p:cNvPr>
          <p:cNvSpPr txBox="1">
            <a:spLocks/>
          </p:cNvSpPr>
          <p:nvPr/>
        </p:nvSpPr>
        <p:spPr>
          <a:xfrm>
            <a:off x="184854" y="161362"/>
            <a:ext cx="11726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ИНСТИТУТ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ПЕДАГОГИКИ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6809" y="5414015"/>
            <a:ext cx="8569842" cy="1443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происходит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и защита проекта: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устное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презентацией проекта (до 7 минут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ответы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вопросы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аудитории и экспертов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41" y="179431"/>
            <a:ext cx="1855424" cy="185542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85ED42D7-2078-4F3A-96A9-2F984F23E666}"/>
              </a:ext>
            </a:extLst>
          </p:cNvPr>
          <p:cNvSpPr txBox="1">
            <a:spLocks/>
          </p:cNvSpPr>
          <p:nvPr/>
        </p:nvSpPr>
        <p:spPr>
          <a:xfrm>
            <a:off x="621840" y="2034855"/>
            <a:ext cx="9062067" cy="517450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just" defTabSz="914400" rtl="0" eaLnBrk="1" fontAlgn="auto" latinLnBrk="0" hangingPunct="1">
              <a:lnSpc>
                <a:spcPct val="106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Критерии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оценки проекта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(от 0 до 2 баллов по каждому критерию):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3898"/>
            <a:ext cx="658906" cy="80234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21839" y="2706231"/>
            <a:ext cx="9062067" cy="2817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Актуальность проблемы, решаемой в проекте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Креативность ключевой идеи проекта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Четкость в определении целей и ожидаемых результатов проекта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Степень разработанности содержания работ по проекту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Реалистичность плана реализации проекта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Продуманность рисков проекта и путей их преодоления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Продуманность форм вовлечения участников в реализацию проекта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Качество представления проекта на защите</a:t>
            </a:r>
          </a:p>
        </p:txBody>
      </p:sp>
    </p:spTree>
    <p:extLst>
      <p:ext uri="{BB962C8B-B14F-4D97-AF65-F5344CB8AC3E}">
        <p14:creationId xmlns:p14="http://schemas.microsoft.com/office/powerpoint/2010/main" val="37145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A1034CB-F862-483F-8D89-B635A7C38475}"/>
              </a:ext>
            </a:extLst>
          </p:cNvPr>
          <p:cNvSpPr txBox="1">
            <a:spLocks/>
          </p:cNvSpPr>
          <p:nvPr/>
        </p:nvSpPr>
        <p:spPr>
          <a:xfrm>
            <a:off x="184854" y="161362"/>
            <a:ext cx="11726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ИНСТИТУТ </a:t>
            </a:r>
            <a:r>
              <a:rPr lang="ru-RU" sz="4800" dirty="0" smtClean="0"/>
              <a:t>ПСИХОЛОГИИ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08" y="229314"/>
            <a:ext cx="1877391" cy="18773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4854" y="1778658"/>
            <a:ext cx="9757005" cy="2031325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Дорогой старшеклассник – ученик психолого-педагогического класса!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Перед тобой встает очень важный вопрос – кем быть? Какую профессию выбрать?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профессиональный выбор влияют самые разные факторы – это и позиция твоих родителей, и мнение учителей, и влияние друзей. Ты начинаешь оценивать престиж и доступность образовательных учреждений по выбранному профилю. Но, с точки зрения, психологии, не менее важно оценить твои личные предпочтения, способности, склонности и интересы, а также возможные противопоказания.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4854" y="3939075"/>
            <a:ext cx="97570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72C4"/>
                </a:solidFill>
              </a:rPr>
              <a:t>Ты учишься в психолого-педагогическом классе, значит тебя привлекают педагогические и психологические специальности. На нашем модуле мы приглашаем тебя подтвердить, изменить или сделать свой профессиональный выбор. </a:t>
            </a:r>
          </a:p>
          <a:p>
            <a:endParaRPr lang="ru-RU" dirty="0">
              <a:solidFill>
                <a:srgbClr val="4472C4"/>
              </a:solidFill>
            </a:endParaRPr>
          </a:p>
          <a:p>
            <a:r>
              <a:rPr lang="ru-RU" i="1" dirty="0">
                <a:solidFill>
                  <a:srgbClr val="4472C4"/>
                </a:solidFill>
              </a:rPr>
              <a:t>В ходе занятий ты сможешь принять участие: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72C4"/>
                </a:solidFill>
              </a:rPr>
              <a:t> в обучающей психодиагностике, оценив некоторые свои качества и особенности;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72C4"/>
                </a:solidFill>
              </a:rPr>
              <a:t>познакомиться и развить гибкие навыки, необходимые в профессиях типа «Человек-человек»;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472C4"/>
                </a:solidFill>
              </a:rPr>
              <a:t>И выполнить итоговый проект-презентацию по обоснованию своего профессионального выбора.</a:t>
            </a:r>
          </a:p>
        </p:txBody>
      </p:sp>
    </p:spTree>
    <p:extLst>
      <p:ext uri="{BB962C8B-B14F-4D97-AF65-F5344CB8AC3E}">
        <p14:creationId xmlns:p14="http://schemas.microsoft.com/office/powerpoint/2010/main" val="39358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A1034CB-F862-483F-8D89-B635A7C38475}"/>
              </a:ext>
            </a:extLst>
          </p:cNvPr>
          <p:cNvSpPr txBox="1">
            <a:spLocks/>
          </p:cNvSpPr>
          <p:nvPr/>
        </p:nvSpPr>
        <p:spPr>
          <a:xfrm>
            <a:off x="262753" y="161363"/>
            <a:ext cx="11649046" cy="886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ИНСТИТУТ </a:t>
            </a:r>
            <a:r>
              <a:rPr lang="ru-RU" sz="4800" dirty="0" smtClean="0"/>
              <a:t>ПСИХОЛОГИИ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08" y="229314"/>
            <a:ext cx="1877391" cy="18773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753" y="1053835"/>
            <a:ext cx="9564866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Проект: Мой профессиональный выбор «Хочу-Могу-Надо»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6303" y="1781677"/>
            <a:ext cx="102408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472C4"/>
                </a:solidFill>
              </a:rPr>
              <a:t>Цель работы над проектом</a:t>
            </a:r>
            <a:r>
              <a:rPr lang="ru-RU" sz="2000" dirty="0">
                <a:solidFill>
                  <a:srgbClr val="4472C4"/>
                </a:solidFill>
              </a:rPr>
              <a:t>: осуществление и обоснование своего профессионального выбора</a:t>
            </a:r>
          </a:p>
          <a:p>
            <a:r>
              <a:rPr lang="ru-RU" sz="2000" b="1" dirty="0">
                <a:solidFill>
                  <a:srgbClr val="4472C4"/>
                </a:solidFill>
              </a:rPr>
              <a:t>Работа над проектом включает в себя следующие этапы:</a:t>
            </a:r>
            <a:endParaRPr lang="ru-RU" sz="2000" dirty="0">
              <a:solidFill>
                <a:srgbClr val="4472C4"/>
              </a:solidFill>
            </a:endParaRPr>
          </a:p>
          <a:p>
            <a:r>
              <a:rPr lang="ru-RU" sz="2000" dirty="0">
                <a:solidFill>
                  <a:srgbClr val="4472C4"/>
                </a:solidFill>
              </a:rPr>
              <a:t>-  сбор и анализ информации о выбранной </a:t>
            </a:r>
            <a:r>
              <a:rPr lang="ru-RU" sz="2000" dirty="0" smtClean="0">
                <a:solidFill>
                  <a:srgbClr val="4472C4"/>
                </a:solidFill>
              </a:rPr>
              <a:t>профессии</a:t>
            </a:r>
            <a:r>
              <a:rPr lang="ru-RU" sz="2000" dirty="0">
                <a:solidFill>
                  <a:srgbClr val="4472C4"/>
                </a:solidFill>
              </a:rPr>
              <a:t>;</a:t>
            </a:r>
          </a:p>
          <a:p>
            <a:r>
              <a:rPr lang="ru-RU" sz="2000" dirty="0">
                <a:solidFill>
                  <a:srgbClr val="4472C4"/>
                </a:solidFill>
              </a:rPr>
              <a:t>- подбор психодиагностических методик с целью диагностики своих склонностей и способностей к выбранной профессии, а также профессионально важных качеств</a:t>
            </a:r>
          </a:p>
          <a:p>
            <a:r>
              <a:rPr lang="ru-RU" sz="2000" dirty="0">
                <a:solidFill>
                  <a:srgbClr val="4472C4"/>
                </a:solidFill>
              </a:rPr>
              <a:t>- проведение самодиагностики</a:t>
            </a:r>
          </a:p>
          <a:p>
            <a:r>
              <a:rPr lang="ru-RU" sz="2000" dirty="0">
                <a:solidFill>
                  <a:srgbClr val="4472C4"/>
                </a:solidFill>
              </a:rPr>
              <a:t> - рефлексивный анализ полученных данных</a:t>
            </a:r>
          </a:p>
          <a:p>
            <a:r>
              <a:rPr lang="ru-RU" sz="2000" dirty="0">
                <a:solidFill>
                  <a:srgbClr val="4472C4"/>
                </a:solidFill>
              </a:rPr>
              <a:t>-  оформление результатов в виде презентации, подготовка текста выступления на защите.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396" y="4904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6303" y="4722509"/>
            <a:ext cx="11371392" cy="8309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Форма защиты проекта: выступление (10-15 минут) с демонстрацией презентации в формате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Power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Point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(до 15 слайдов), ответы на вопросы жюри.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6303" y="5649987"/>
            <a:ext cx="10240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472C4"/>
                </a:solidFill>
              </a:rPr>
              <a:t>Критерии оценки итогового проекта: содержательность (1-3 балла), </a:t>
            </a:r>
            <a:r>
              <a:rPr lang="ru-RU" sz="2000" dirty="0" err="1">
                <a:solidFill>
                  <a:srgbClr val="4472C4"/>
                </a:solidFill>
              </a:rPr>
              <a:t>аналитичность</a:t>
            </a:r>
            <a:r>
              <a:rPr lang="ru-RU" sz="2000" dirty="0">
                <a:solidFill>
                  <a:srgbClr val="4472C4"/>
                </a:solidFill>
              </a:rPr>
              <a:t> (1-3 балла), креативность (1-3 балла), соответствие формальным и содержательным требованиям (1-3 балла), навыки публичного выступления/защиты проекта (1-3 балла). </a:t>
            </a:r>
          </a:p>
        </p:txBody>
      </p:sp>
    </p:spTree>
    <p:extLst>
      <p:ext uri="{BB962C8B-B14F-4D97-AF65-F5344CB8AC3E}">
        <p14:creationId xmlns:p14="http://schemas.microsoft.com/office/powerpoint/2010/main" val="7051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6143" y="52614"/>
            <a:ext cx="73057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«Герценовская среда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» </a:t>
            </a:r>
            <a:r>
              <a:rPr lang="ru-RU" sz="3200" b="1" dirty="0">
                <a:solidFill>
                  <a:schemeClr val="bg1"/>
                </a:solidFill>
              </a:rPr>
              <a:t>2 модуль </a:t>
            </a:r>
            <a:r>
              <a:rPr lang="ru-RU" sz="3200" b="1" dirty="0" smtClean="0">
                <a:solidFill>
                  <a:schemeClr val="bg1"/>
                </a:solidFill>
              </a:rPr>
              <a:t>«Проектный» (вариативный)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FBD70A-13C7-490D-A5C7-C797F201F8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06225" y="375358"/>
            <a:ext cx="862616" cy="862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5220" y="2024609"/>
            <a:ext cx="1395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5146" y="2798740"/>
            <a:ext cx="1395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ГДЕ?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805" y="3550716"/>
            <a:ext cx="194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КОГДА?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 txBox="1">
            <a:spLocks/>
          </p:cNvSpPr>
          <p:nvPr/>
        </p:nvSpPr>
        <p:spPr>
          <a:xfrm>
            <a:off x="2661263" y="2994196"/>
            <a:ext cx="7796462" cy="510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dirty="0">
                <a:solidFill>
                  <a:srgbClr val="5B9BD5"/>
                </a:solidFill>
                <a:latin typeface="Calibri Light" panose="020F0302020204030204"/>
              </a:rPr>
              <a:t> </a:t>
            </a:r>
            <a:r>
              <a:rPr lang="ru-RU" sz="2400" dirty="0">
                <a:solidFill>
                  <a:srgbClr val="5B9BD5"/>
                </a:solidFill>
                <a:latin typeface="Calibri Light" panose="020F0302020204030204"/>
              </a:rPr>
              <a:t>факультеты и институты </a:t>
            </a:r>
            <a:r>
              <a:rPr lang="ru-RU" sz="2400" dirty="0" smtClean="0">
                <a:solidFill>
                  <a:srgbClr val="5B9BD5"/>
                </a:solidFill>
                <a:latin typeface="Calibri Light" panose="020F0302020204030204"/>
              </a:rPr>
              <a:t>по </a:t>
            </a:r>
            <a:r>
              <a:rPr lang="ru-RU" sz="2400" dirty="0">
                <a:solidFill>
                  <a:srgbClr val="5B9BD5"/>
                </a:solidFill>
                <a:latin typeface="Calibri Light" panose="020F0302020204030204"/>
              </a:rPr>
              <a:t>месту их нахождения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134" y="4466274"/>
            <a:ext cx="194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ЗАЧЕМ?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 txBox="1">
            <a:spLocks/>
          </p:cNvSpPr>
          <p:nvPr/>
        </p:nvSpPr>
        <p:spPr>
          <a:xfrm>
            <a:off x="2750388" y="4641358"/>
            <a:ext cx="6451887" cy="510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знакомство с университетом и профориентация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318" y="5395433"/>
            <a:ext cx="258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ДАЕТ?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 txBox="1">
            <a:spLocks/>
          </p:cNvSpPr>
          <p:nvPr/>
        </p:nvSpPr>
        <p:spPr>
          <a:xfrm>
            <a:off x="2860314" y="5334666"/>
            <a:ext cx="9146261" cy="6786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</a:rPr>
              <a:t>уверенность 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</a:rPr>
              <a:t>статус, позволяющий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</a:rPr>
              <a:t>претендовать на получение дополнительных баллов к результатам ЕГЭ в соответствии с правилами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</a:rPr>
              <a:t>приёма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</a:rPr>
              <a:t>в </a:t>
            </a:r>
            <a:r>
              <a:rPr lang="ru-RU" sz="2400" noProof="0" dirty="0">
                <a:solidFill>
                  <a:srgbClr val="5B9BD5"/>
                </a:solidFill>
                <a:latin typeface="Calibri Light" panose="020F0302020204030204"/>
              </a:rPr>
              <a:t>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</a:rPr>
              <a:t>ниверситет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0388" y="3600626"/>
            <a:ext cx="4622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5B9BD5"/>
                </a:solidFill>
                <a:latin typeface="Calibri Light" panose="020F0302020204030204"/>
              </a:rPr>
              <a:t>19.03, 02.04, 09.04, 16.04, 23.04</a:t>
            </a:r>
          </a:p>
          <a:p>
            <a:pPr lvl="0">
              <a:defRPr/>
            </a:pPr>
            <a:r>
              <a:rPr lang="ru-RU" sz="2400" b="1" dirty="0">
                <a:solidFill>
                  <a:srgbClr val="5B9BD5"/>
                </a:solidFill>
                <a:latin typeface="Calibri Light" panose="020F0302020204030204"/>
              </a:rPr>
              <a:t>с 15:30 – 17:30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 txBox="1">
            <a:spLocks/>
          </p:cNvSpPr>
          <p:nvPr/>
        </p:nvSpPr>
        <p:spPr>
          <a:xfrm>
            <a:off x="2650911" y="2244244"/>
            <a:ext cx="8686766" cy="510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5B9BD5"/>
                </a:solidFill>
                <a:latin typeface="Calibri Light" panose="020F0302020204030204"/>
              </a:rPr>
              <a:t>4-5 занятий, подготовка к защите проекта, защита проекта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63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A1034CB-F862-483F-8D89-B635A7C38475}"/>
              </a:ext>
            </a:extLst>
          </p:cNvPr>
          <p:cNvSpPr txBox="1">
            <a:spLocks/>
          </p:cNvSpPr>
          <p:nvPr/>
        </p:nvSpPr>
        <p:spPr>
          <a:xfrm>
            <a:off x="184854" y="161362"/>
            <a:ext cx="11726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ИНСТИТУТ </a:t>
            </a:r>
            <a:r>
              <a:rPr lang="ru-RU" sz="4800" dirty="0" smtClean="0"/>
              <a:t>ПСИХОЛОГИИ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08" y="229314"/>
            <a:ext cx="1877391" cy="18773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6183" y="2358179"/>
            <a:ext cx="9757005" cy="12003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Форма защиты проекта: выступление (10-15 минут) с демонстрацией презентации в формате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Power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Point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(до 15 слайдов), ответы на вопросы жюри.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6990" y="3809983"/>
            <a:ext cx="9614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472C4"/>
                </a:solidFill>
              </a:rPr>
              <a:t>Критерии оценки итогового проекта: содержательность (1-3 балла), </a:t>
            </a:r>
            <a:r>
              <a:rPr lang="ru-RU" sz="2400" dirty="0" err="1">
                <a:solidFill>
                  <a:srgbClr val="4472C4"/>
                </a:solidFill>
              </a:rPr>
              <a:t>аналитичность</a:t>
            </a:r>
            <a:r>
              <a:rPr lang="ru-RU" sz="2400" dirty="0">
                <a:solidFill>
                  <a:srgbClr val="4472C4"/>
                </a:solidFill>
              </a:rPr>
              <a:t> (1-3 балла), креативность (1-3 балла), соответствие формальным и содержательным требованиям (1-3 балла), навыки публичного выступления/защиты проекта (1-3 балла). </a:t>
            </a:r>
          </a:p>
        </p:txBody>
      </p:sp>
    </p:spTree>
    <p:extLst>
      <p:ext uri="{BB962C8B-B14F-4D97-AF65-F5344CB8AC3E}">
        <p14:creationId xmlns:p14="http://schemas.microsoft.com/office/powerpoint/2010/main" val="31979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485775" y="419100"/>
            <a:ext cx="8023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ИНСТИТУТ ФИЗИКИ</a:t>
            </a:r>
          </a:p>
        </p:txBody>
      </p:sp>
      <p:pic>
        <p:nvPicPr>
          <p:cNvPr id="8195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3" y="147638"/>
            <a:ext cx="16192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687388" y="1612900"/>
            <a:ext cx="963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Приглашаем Вас выполнить проект по одному из четырех направлений!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775" y="4341813"/>
            <a:ext cx="5419725" cy="2281237"/>
          </a:xfrm>
          <a:prstGeom prst="rect">
            <a:avLst/>
          </a:prstGeom>
          <a:solidFill>
            <a:srgbClr val="ED7D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08738" y="4341813"/>
            <a:ext cx="5419725" cy="22812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08738" y="1957388"/>
            <a:ext cx="5419725" cy="2281237"/>
          </a:xfrm>
          <a:prstGeom prst="rect">
            <a:avLst/>
          </a:prstGeom>
          <a:solidFill>
            <a:srgbClr val="F254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538" y="1958975"/>
            <a:ext cx="5419725" cy="2281238"/>
          </a:xfrm>
          <a:prstGeom prst="rect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01" name="Рисунок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392363"/>
            <a:ext cx="233997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7"/>
          <p:cNvSpPr txBox="1">
            <a:spLocks noChangeArrowheads="1"/>
          </p:cNvSpPr>
          <p:nvPr/>
        </p:nvSpPr>
        <p:spPr bwMode="auto">
          <a:xfrm>
            <a:off x="363538" y="1966913"/>
            <a:ext cx="54149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Микро- и нанообъекты</a:t>
            </a:r>
          </a:p>
        </p:txBody>
      </p:sp>
      <p:pic>
        <p:nvPicPr>
          <p:cNvPr id="8203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455863"/>
            <a:ext cx="233997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816475"/>
            <a:ext cx="233997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Box 30"/>
          <p:cNvSpPr txBox="1">
            <a:spLocks noChangeArrowheads="1"/>
          </p:cNvSpPr>
          <p:nvPr/>
        </p:nvSpPr>
        <p:spPr bwMode="auto">
          <a:xfrm>
            <a:off x="2889250" y="2392363"/>
            <a:ext cx="28797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Знакомство с диагностическим оборудованием нанотехнологий. 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Изучение рельефа и элементного состава поверхностных слоев.</a:t>
            </a:r>
          </a:p>
        </p:txBody>
      </p:sp>
      <p:sp>
        <p:nvSpPr>
          <p:cNvPr id="8206" name="TextBox 31"/>
          <p:cNvSpPr txBox="1">
            <a:spLocks noChangeArrowheads="1"/>
          </p:cNvSpPr>
          <p:nvPr/>
        </p:nvSpPr>
        <p:spPr bwMode="auto">
          <a:xfrm>
            <a:off x="2889250" y="4816475"/>
            <a:ext cx="28797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Знакомство с методами дистанционного зондирования Земли.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Исследование проблемы опустынивания Ставропольского края.</a:t>
            </a:r>
          </a:p>
        </p:txBody>
      </p:sp>
      <p:sp>
        <p:nvSpPr>
          <p:cNvPr id="8207" name="TextBox 32"/>
          <p:cNvSpPr txBox="1">
            <a:spLocks noChangeArrowheads="1"/>
          </p:cNvSpPr>
          <p:nvPr/>
        </p:nvSpPr>
        <p:spPr bwMode="auto">
          <a:xfrm>
            <a:off x="358775" y="4367213"/>
            <a:ext cx="5419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Дистанционное зондирование Земли</a:t>
            </a: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08" name="TextBox 34"/>
          <p:cNvSpPr txBox="1">
            <a:spLocks noChangeArrowheads="1"/>
          </p:cNvSpPr>
          <p:nvPr/>
        </p:nvSpPr>
        <p:spPr bwMode="auto">
          <a:xfrm>
            <a:off x="6408738" y="1989138"/>
            <a:ext cx="5419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Математическое моделирование физических явлений</a:t>
            </a:r>
          </a:p>
        </p:txBody>
      </p:sp>
      <p:sp>
        <p:nvSpPr>
          <p:cNvPr id="8209" name="TextBox 36"/>
          <p:cNvSpPr txBox="1">
            <a:spLocks noChangeArrowheads="1"/>
          </p:cNvSpPr>
          <p:nvPr/>
        </p:nvSpPr>
        <p:spPr bwMode="auto">
          <a:xfrm>
            <a:off x="8878888" y="2455863"/>
            <a:ext cx="28797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Знакомство с методами вычислительной физики для создания моделей физических явлений. 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Проведение компьютерного эксперимента.</a:t>
            </a:r>
          </a:p>
        </p:txBody>
      </p:sp>
      <p:sp>
        <p:nvSpPr>
          <p:cNvPr id="8210" name="TextBox 37"/>
          <p:cNvSpPr txBox="1">
            <a:spLocks noChangeArrowheads="1"/>
          </p:cNvSpPr>
          <p:nvPr/>
        </p:nvSpPr>
        <p:spPr bwMode="auto">
          <a:xfrm>
            <a:off x="8948738" y="4837113"/>
            <a:ext cx="28797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Знакомство с основными методами спектрального анализа.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Исследование поверхностно-активных веществ.</a:t>
            </a:r>
          </a:p>
        </p:txBody>
      </p:sp>
      <p:pic>
        <p:nvPicPr>
          <p:cNvPr id="8211" name="Picture 2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837113"/>
            <a:ext cx="23399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Box 39"/>
          <p:cNvSpPr txBox="1">
            <a:spLocks noChangeArrowheads="1"/>
          </p:cNvSpPr>
          <p:nvPr/>
        </p:nvSpPr>
        <p:spPr bwMode="auto">
          <a:xfrm>
            <a:off x="6408738" y="4356100"/>
            <a:ext cx="5419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Исследование свойств материалов</a:t>
            </a: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918004"/>
              </p:ext>
            </p:extLst>
          </p:nvPr>
        </p:nvGraphicFramePr>
        <p:xfrm>
          <a:off x="485775" y="2319338"/>
          <a:ext cx="5723197" cy="4246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0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Номер критерия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Максимальное количество баллов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К1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Общее качество оформления материалов, содержание доклада.</a:t>
                      </a:r>
                      <a:endParaRPr lang="ru-RU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К2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Формулировка проблемы, актуальность темы, соответствие содержания проекта темам заявленных направлений, полнота раскрытия темы, творческий подход.</a:t>
                      </a:r>
                      <a:endParaRPr lang="ru-RU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К3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Качество презентации доклада, соблюдение регламента, правильность ответов на вопросы жюри.</a:t>
                      </a:r>
                      <a:endParaRPr lang="ru-RU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К4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Оценка участия ученика в выполнении проекта, владение методами исследования.</a:t>
                      </a:r>
                      <a:endParaRPr lang="ru-RU" sz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3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solidFill>
                            <a:schemeClr val="accent1"/>
                          </a:solidFill>
                          <a:effectLst/>
                        </a:rPr>
                        <a:t>20</a:t>
                      </a:r>
                      <a:endParaRPr lang="ru-RU" sz="1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54" name="TextBox 7"/>
          <p:cNvSpPr txBox="1">
            <a:spLocks noChangeArrowheads="1"/>
          </p:cNvSpPr>
          <p:nvPr/>
        </p:nvSpPr>
        <p:spPr bwMode="auto">
          <a:xfrm>
            <a:off x="346075" y="1751013"/>
            <a:ext cx="1065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Оценка проектных работ осуществляется по системе единых требований. </a:t>
            </a:r>
          </a:p>
        </p:txBody>
      </p:sp>
      <p:sp>
        <p:nvSpPr>
          <p:cNvPr id="9255" name="TextBox 8"/>
          <p:cNvSpPr txBox="1">
            <a:spLocks noChangeArrowheads="1"/>
          </p:cNvSpPr>
          <p:nvPr/>
        </p:nvSpPr>
        <p:spPr bwMode="auto">
          <a:xfrm>
            <a:off x="8132763" y="4092575"/>
            <a:ext cx="35734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Максимальное количество баллов по всем критериям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 баллов (двадцать баллов).</a:t>
            </a:r>
          </a:p>
        </p:txBody>
      </p:sp>
      <p:pic>
        <p:nvPicPr>
          <p:cNvPr id="9256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3" y="147638"/>
            <a:ext cx="16192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7" name="TextBox 4"/>
          <p:cNvSpPr txBox="1">
            <a:spLocks noChangeArrowheads="1"/>
          </p:cNvSpPr>
          <p:nvPr/>
        </p:nvSpPr>
        <p:spPr bwMode="auto">
          <a:xfrm>
            <a:off x="485775" y="419100"/>
            <a:ext cx="8023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ИНСТИТУТ ФИЗИКИ</a:t>
            </a:r>
          </a:p>
        </p:txBody>
      </p:sp>
    </p:spTree>
    <p:extLst>
      <p:ext uri="{BB962C8B-B14F-4D97-AF65-F5344CB8AC3E}">
        <p14:creationId xmlns:p14="http://schemas.microsoft.com/office/powerpoint/2010/main" val="30553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64" y="51121"/>
            <a:ext cx="9354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ИНСТИТУТ 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ФИЗИЧЕСКОЙ КУЛЬТУРЫ И СПОРТА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5" y="168884"/>
            <a:ext cx="1489356" cy="148935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623" y="2175192"/>
            <a:ext cx="12104753" cy="2507614"/>
            <a:chOff x="1957" y="2354"/>
            <a:chExt cx="12104753" cy="250761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957" y="2355"/>
              <a:ext cx="12104753" cy="25076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75402" y="2354"/>
              <a:ext cx="11957863" cy="2434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Творческий конкурс видеовизиток «Я выбираю ИФКиС» проводится институтом физической культуры и спорта (ИФКиС). Задание – создание собственной видеовизитки.</a:t>
              </a:r>
            </a:p>
          </p:txBody>
        </p:sp>
      </p:grpSp>
      <p:sp>
        <p:nvSpPr>
          <p:cNvPr id="9" name="Google Shape;97;p2"/>
          <p:cNvSpPr txBox="1">
            <a:spLocks noGrp="1"/>
          </p:cNvSpPr>
          <p:nvPr>
            <p:ph type="title"/>
          </p:nvPr>
        </p:nvSpPr>
        <p:spPr>
          <a:xfrm>
            <a:off x="117068" y="1867189"/>
            <a:ext cx="11815972" cy="616007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Видеовизитка «Я выбираю ИФКиС»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7059" y="4350387"/>
            <a:ext cx="2846837" cy="2507613"/>
            <a:chOff x="1957" y="2828484"/>
            <a:chExt cx="2846837" cy="250761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957" y="2828484"/>
              <a:ext cx="2846837" cy="25076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75402" y="2901929"/>
              <a:ext cx="2699947" cy="2360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0" i="0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Квест</a:t>
              </a:r>
              <a:r>
                <a:rPr lang="ru-RU" sz="2300" b="0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-знакомство </a:t>
              </a:r>
              <a:r>
                <a:rPr lang="ru-RU" sz="2300" b="0" i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институтом, раскрытие задания;</a:t>
              </a:r>
              <a:endParaRPr lang="ru-RU" sz="23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77332" y="4350386"/>
            <a:ext cx="2846837" cy="2507613"/>
            <a:chOff x="1957" y="2828484"/>
            <a:chExt cx="2846837" cy="250761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957" y="2828484"/>
              <a:ext cx="2846837" cy="25076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75402" y="2901929"/>
              <a:ext cx="2699947" cy="2360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0" i="0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Квест</a:t>
              </a:r>
              <a:r>
                <a:rPr lang="ru-RU" sz="2300" b="0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-знакомство </a:t>
              </a:r>
              <a:r>
                <a:rPr lang="ru-RU" sz="2300" b="0" i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институтом, раскрытие задания;</a:t>
              </a:r>
              <a:endParaRPr lang="ru-RU" sz="23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6244160" y="4350387"/>
            <a:ext cx="2846837" cy="25076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Группа 19"/>
          <p:cNvGrpSpPr/>
          <p:nvPr/>
        </p:nvGrpSpPr>
        <p:grpSpPr>
          <a:xfrm>
            <a:off x="6244159" y="4350385"/>
            <a:ext cx="2846837" cy="2507613"/>
            <a:chOff x="6173901" y="2828484"/>
            <a:chExt cx="2846837" cy="2507613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173901" y="2828484"/>
              <a:ext cx="2846837" cy="25076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6247346" y="2901929"/>
              <a:ext cx="2699947" cy="2360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0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Помощь </a:t>
              </a:r>
              <a:r>
                <a:rPr lang="ru-RU" sz="2300" b="0" i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записи фрагментов видеовизитки на базе ИФКиС;</a:t>
              </a:r>
              <a:endParaRPr lang="ru-RU" sz="23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159544" y="4350384"/>
            <a:ext cx="2846837" cy="2507613"/>
            <a:chOff x="9259873" y="2828484"/>
            <a:chExt cx="2846837" cy="2507613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9259873" y="2828484"/>
              <a:ext cx="2846837" cy="25076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9333318" y="2901929"/>
              <a:ext cx="2699947" cy="2360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0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Конкурсная </a:t>
              </a:r>
              <a:r>
                <a:rPr lang="ru-RU" sz="2300" b="0" i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защита видеовизиток и подведение итогов.</a:t>
              </a:r>
              <a:endParaRPr lang="ru-RU" sz="23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4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64" y="51121"/>
            <a:ext cx="9354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ИНСТИТУТ 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ФИЗИЧЕСКОЙ КУЛЬТУРЫ И СПОРТА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5" y="168884"/>
            <a:ext cx="1489356" cy="148935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03406"/>
              </p:ext>
            </p:extLst>
          </p:nvPr>
        </p:nvGraphicFramePr>
        <p:xfrm>
          <a:off x="295423" y="1781176"/>
          <a:ext cx="11791801" cy="4826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059">
                  <a:extLst>
                    <a:ext uri="{9D8B030D-6E8A-4147-A177-3AD203B41FA5}">
                      <a16:colId xmlns:a16="http://schemas.microsoft.com/office/drawing/2014/main" val="317474672"/>
                    </a:ext>
                  </a:extLst>
                </a:gridCol>
                <a:gridCol w="3518568">
                  <a:extLst>
                    <a:ext uri="{9D8B030D-6E8A-4147-A177-3AD203B41FA5}">
                      <a16:colId xmlns:a16="http://schemas.microsoft.com/office/drawing/2014/main" val="3571043561"/>
                    </a:ext>
                  </a:extLst>
                </a:gridCol>
                <a:gridCol w="2048162">
                  <a:extLst>
                    <a:ext uri="{9D8B030D-6E8A-4147-A177-3AD203B41FA5}">
                      <a16:colId xmlns:a16="http://schemas.microsoft.com/office/drawing/2014/main" val="1923038113"/>
                    </a:ext>
                  </a:extLst>
                </a:gridCol>
                <a:gridCol w="1686120">
                  <a:extLst>
                    <a:ext uri="{9D8B030D-6E8A-4147-A177-3AD203B41FA5}">
                      <a16:colId xmlns:a16="http://schemas.microsoft.com/office/drawing/2014/main" val="3546903817"/>
                    </a:ext>
                  </a:extLst>
                </a:gridCol>
                <a:gridCol w="2162892">
                  <a:extLst>
                    <a:ext uri="{9D8B030D-6E8A-4147-A177-3AD203B41FA5}">
                      <a16:colId xmlns:a16="http://schemas.microsoft.com/office/drawing/2014/main" val="2080008472"/>
                    </a:ext>
                  </a:extLst>
                </a:gridCol>
              </a:tblGrid>
              <a:tr h="1738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19093" marB="1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ОЦЕНКА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19093" marB="1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82503"/>
                  </a:ext>
                </a:extLst>
              </a:tr>
              <a:tr h="173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19093" marB="1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19093" marB="1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036260"/>
                  </a:ext>
                </a:extLst>
              </a:tr>
              <a:tr h="226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Соответствие продолжительности видео </a:t>
                      </a:r>
                      <a:r>
                        <a:rPr lang="ru-RU" sz="900" dirty="0" smtClean="0">
                          <a:effectLst/>
                        </a:rPr>
                        <a:t>(100 </a:t>
                      </a:r>
                      <a:r>
                        <a:rPr lang="ru-RU" sz="900" dirty="0">
                          <a:effectLst/>
                        </a:rPr>
                        <a:t>сек – </a:t>
                      </a:r>
                      <a:r>
                        <a:rPr lang="ru-RU" sz="900" dirty="0" smtClean="0">
                          <a:effectLst/>
                        </a:rPr>
                        <a:t>120 </a:t>
                      </a:r>
                      <a:r>
                        <a:rPr lang="ru-RU" sz="900" dirty="0">
                          <a:effectLst/>
                        </a:rPr>
                        <a:t>сек)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Выполнено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Не выполнено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31198"/>
                  </a:ext>
                </a:extLst>
              </a:tr>
              <a:tr h="15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Соответствие содержания ролика теме визитки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Выполнено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Не выполнено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954531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Несколько локаций съемки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Выполнено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Не выполнено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967694"/>
                  </a:ext>
                </a:extLst>
              </a:tr>
              <a:tr h="302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Наличие четко аргументированной позиции поступления в университет им. А.И. Герцена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Выполнено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Не выполнено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947629"/>
                  </a:ext>
                </a:extLst>
              </a:tr>
              <a:tr h="173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19093" marB="1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19093" marB="1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19093" marB="1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19093" marB="1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19093" marB="1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110538"/>
                  </a:ext>
                </a:extLst>
              </a:tr>
              <a:tr h="6046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Грамотность речи  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Слитная грамотная речь, без слов «паразитов», выразительность речи, смысловые интонации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Слитная грамотная речь, без слов «паразитов»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Присутствие слов «паразитов» в незначительном количестве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Речь несвязная, использование неправильной терминологии, обилие слов «паразитов», неоправданные паузы в речи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0659042"/>
                  </a:ext>
                </a:extLst>
              </a:tr>
              <a:tr h="302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Презентабельный внешний вид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Официальный стиль одежды или форма сборной (команды/клуба)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Спортивная форма (не экипировка сборной) 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Повседневная одежда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Грязная или мятая одежда, откровенный внешний вид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9101355"/>
                  </a:ext>
                </a:extLst>
              </a:tr>
              <a:tr h="302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Эмоциональность видео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Автор вызывает эмпатию и сильный эмоциональный отклик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Автор вызывает </a:t>
                      </a:r>
                      <a:r>
                        <a:rPr lang="ru-RU" sz="900" dirty="0" err="1">
                          <a:effectLst/>
                        </a:rPr>
                        <a:t>эмпатию</a:t>
                      </a:r>
                      <a:r>
                        <a:rPr lang="ru-RU" sz="900" dirty="0">
                          <a:effectLst/>
                        </a:rPr>
                        <a:t>, но нет эмоционального отклика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Видео вызывает нейтральные эмоции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Содержание видео-ролика монотонное, неинтересное, незапоминающееся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5557725"/>
                  </a:ext>
                </a:extLst>
              </a:tr>
              <a:tr h="638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Знания об университете и институте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Автор демонстрирует четкие знания о структуре института, его традициях и понимании пути своей самореализации в ИФКиС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Автор демонстрирует четкие знания о структуре института, его традициях, но не демонстрирует понимания своего пути самореализации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Автор демонстрирует только  общие знания об университете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Отсутствие знание об университете/институте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8753057"/>
                  </a:ext>
                </a:extLst>
              </a:tr>
              <a:tr h="755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Оригинальность представленного материала в целом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Наличие дизайнерских или инновационных идей в оформлении видео-ролика, выбора локаций съемки, осуществлении нестандартных переходов во всем видео-ролике, изменения внешнего вида, использование надписей, символов, заставок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Нестандартные локации и интересные переходы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Добавлены оригинальные элементы в видеоряд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Видео снято в классическом формате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14403"/>
                  </a:ext>
                </a:extLst>
              </a:tr>
              <a:tr h="831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Качество видеосъёмки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900" u="none" strike="noStrike">
                          <a:effectLst/>
                        </a:rPr>
                        <a:t>Чистый фон,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900" u="none" strike="noStrike">
                          <a:effectLst/>
                        </a:rPr>
                        <a:t>грамотное освещение,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900" u="none" strike="noStrike">
                          <a:effectLst/>
                        </a:rPr>
                        <a:t>наличие стабилизации изображения,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900" u="none" strike="noStrike">
                          <a:effectLst/>
                        </a:rPr>
                        <a:t>качество звука (отсутствие посторонних звуков, эффекта эхо),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ru-RU" sz="900" u="none" strike="noStrike">
                          <a:effectLst/>
                        </a:rPr>
                        <a:t>смена крупности кадров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Выполнение только 4 любых критериев </a:t>
                      </a:r>
                      <a:endParaRPr lang="ru-RU" sz="9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Выполнение только 3 любых критериев 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Выполнение менее 3 критериев </a:t>
                      </a:r>
                      <a:endParaRPr lang="ru-RU" sz="9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93" marR="19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672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84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71196" y="568013"/>
            <a:ext cx="975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ИНСТИТУТ ФИЛОСОФИИ ЧЕЛОВЕКА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257067"/>
            <a:ext cx="1710795" cy="1709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406" y="1853031"/>
            <a:ext cx="1171000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«Музей в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современной культуре»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занятиях Вы узнаете кто такие культурологи и что они изучают. Почему музей называют самосознанием человечества; как интернет и цифровые технологии влияют на работу современных музеев.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456" y="4222925"/>
            <a:ext cx="10803079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dirty="0" smtClean="0">
                <a:solidFill>
                  <a:srgbClr val="4472C4"/>
                </a:solidFill>
              </a:rPr>
              <a:t>В проектном задании школьники разработают концепцию виртуального музея. </a:t>
            </a:r>
          </a:p>
          <a:p>
            <a:pPr lvl="0">
              <a:defRPr/>
            </a:pPr>
            <a:r>
              <a:rPr lang="ru-RU" sz="2800" dirty="0" smtClean="0">
                <a:solidFill>
                  <a:srgbClr val="4472C4"/>
                </a:solidFill>
              </a:rPr>
              <a:t>Работа выполняется индивидуально, самостоятельно одним участником. </a:t>
            </a:r>
            <a:br>
              <a:rPr lang="ru-RU" sz="2800" dirty="0" smtClean="0">
                <a:solidFill>
                  <a:srgbClr val="4472C4"/>
                </a:solidFill>
              </a:rPr>
            </a:br>
            <a:r>
              <a:rPr lang="ru-RU" sz="2800" dirty="0" smtClean="0">
                <a:solidFill>
                  <a:srgbClr val="4472C4"/>
                </a:solidFill>
              </a:rPr>
              <a:t>На защите проекта, участник представляет доклад с презентацией.  </a:t>
            </a:r>
            <a:endParaRPr lang="ru-RU" sz="2800" dirty="0">
              <a:solidFill>
                <a:srgbClr val="4472C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0660" y="4110870"/>
            <a:ext cx="315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7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71196" y="568013"/>
            <a:ext cx="975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ИНСТИТУТ ФИЛОСОФИИ ЧЕЛОВЕКА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257067"/>
            <a:ext cx="1710795" cy="1709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932" y="1652615"/>
            <a:ext cx="119020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«Музей в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современной культуре»</a:t>
            </a:r>
          </a:p>
          <a:p>
            <a:pPr>
              <a:defRPr/>
            </a:pPr>
            <a:endParaRPr lang="ru-RU" sz="1000" dirty="0" smtClean="0">
              <a:solidFill>
                <a:srgbClr val="4472C4"/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4472C4"/>
                </a:solidFill>
              </a:rPr>
              <a:t>Задача участников разработать концепцию виртуального музея:</a:t>
            </a:r>
          </a:p>
          <a:p>
            <a:pPr marL="538163" indent="-363538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4472C4"/>
                </a:solidFill>
              </a:rPr>
              <a:t>коллекция этого музея может быть только в пространстве Интернете;</a:t>
            </a:r>
          </a:p>
          <a:p>
            <a:pPr marL="538163" indent="-363538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4472C4"/>
                </a:solidFill>
              </a:rPr>
              <a:t>коллекция этого музея, не должна иметь аналога в реальной действительности;</a:t>
            </a:r>
          </a:p>
          <a:p>
            <a:pPr marL="538163" indent="-363538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4472C4"/>
                </a:solidFill>
              </a:rPr>
              <a:t>этот музей должен быть полезен и интересен школьникам. </a:t>
            </a:r>
          </a:p>
          <a:p>
            <a:pPr>
              <a:defRPr/>
            </a:pPr>
            <a:r>
              <a:rPr lang="ru-RU" sz="2800" dirty="0" smtClean="0">
                <a:solidFill>
                  <a:srgbClr val="4472C4"/>
                </a:solidFill>
              </a:rPr>
              <a:t>Участники должны решить какую информацию об истории или современной культуре важно и нужно сохранить и передать следующим поколениям.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99" y="4885152"/>
            <a:ext cx="9078933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Критерии оценки проекта: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актуальность и значимость темы проекта;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соответствие темы и цели проекта концепции виртуального музея;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полнота содержания проекта, логичность в изложении материала;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оригинальность, интеллектуальная или практическая ценность авторской идеи проекта;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аргументированность ответов на вопросы.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6232" y="5168652"/>
            <a:ext cx="273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Максимальное количество баллов – 10.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8580" y="465268"/>
            <a:ext cx="975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ИНСТИТУТ ХУДОЖЕСТВЕННОГО ОБРАЗОВАНИЯ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4492" y="1913163"/>
            <a:ext cx="11551298" cy="424373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5038" y="1906323"/>
            <a:ext cx="11206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494385"/>
                </a:solidFill>
              </a:rPr>
              <a:t>Институт художественного образования приглашает учащихся для участия в проекте</a:t>
            </a:r>
            <a:endParaRPr lang="ru-RU" sz="2400" dirty="0">
              <a:solidFill>
                <a:srgbClr val="494385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01" y="151581"/>
            <a:ext cx="1713078" cy="17130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4513" y="2822208"/>
            <a:ext cx="753061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472C4"/>
                </a:solidFill>
              </a:rPr>
              <a:t>Тема проекта «Мини-</a:t>
            </a:r>
            <a:r>
              <a:rPr lang="ru-RU" b="1" dirty="0" err="1">
                <a:solidFill>
                  <a:srgbClr val="4472C4"/>
                </a:solidFill>
              </a:rPr>
              <a:t>зин</a:t>
            </a:r>
            <a:r>
              <a:rPr lang="ru-RU" b="1" dirty="0">
                <a:solidFill>
                  <a:srgbClr val="4472C4"/>
                </a:solidFill>
              </a:rPr>
              <a:t> «Я — профессионал»»:</a:t>
            </a:r>
          </a:p>
          <a:p>
            <a:pPr>
              <a:spcAft>
                <a:spcPts val="600"/>
              </a:spcAft>
            </a:pPr>
            <a:r>
              <a:rPr lang="ru-RU" i="1" dirty="0">
                <a:solidFill>
                  <a:srgbClr val="4472C4"/>
                </a:solidFill>
              </a:rPr>
              <a:t>Первое занятие: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472C4"/>
                </a:solidFill>
              </a:rPr>
              <a:t>"Что такое </a:t>
            </a:r>
            <a:r>
              <a:rPr lang="ru-RU" dirty="0" err="1">
                <a:solidFill>
                  <a:srgbClr val="4472C4"/>
                </a:solidFill>
              </a:rPr>
              <a:t>минизин</a:t>
            </a:r>
            <a:r>
              <a:rPr lang="ru-RU" dirty="0">
                <a:solidFill>
                  <a:srgbClr val="4472C4"/>
                </a:solidFill>
              </a:rPr>
              <a:t>: история, виды, конструкции»;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472C4"/>
                </a:solidFill>
              </a:rPr>
              <a:t>«Декоративные и графические техники оформления мини-</a:t>
            </a:r>
            <a:r>
              <a:rPr lang="ru-RU" dirty="0" err="1">
                <a:solidFill>
                  <a:srgbClr val="4472C4"/>
                </a:solidFill>
              </a:rPr>
              <a:t>зина</a:t>
            </a:r>
            <a:r>
              <a:rPr lang="ru-RU" dirty="0">
                <a:solidFill>
                  <a:srgbClr val="4472C4"/>
                </a:solidFill>
              </a:rPr>
              <a:t>»;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472C4"/>
                </a:solidFill>
              </a:rPr>
              <a:t>«Законы композиции, шрифт", сбор </a:t>
            </a:r>
            <a:r>
              <a:rPr lang="ru-RU" dirty="0" smtClean="0">
                <a:solidFill>
                  <a:srgbClr val="4472C4"/>
                </a:solidFill>
              </a:rPr>
              <a:t>материала</a:t>
            </a:r>
            <a:r>
              <a:rPr lang="ru-RU" dirty="0">
                <a:solidFill>
                  <a:srgbClr val="4472C4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i="1" dirty="0">
                <a:solidFill>
                  <a:srgbClr val="4472C4"/>
                </a:solidFill>
              </a:rPr>
              <a:t>Второе занятие: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472C4"/>
                </a:solidFill>
              </a:rPr>
              <a:t>Работа в программе "</a:t>
            </a:r>
            <a:r>
              <a:rPr lang="ru-RU" dirty="0" err="1">
                <a:solidFill>
                  <a:srgbClr val="4472C4"/>
                </a:solidFill>
              </a:rPr>
              <a:t>ворд</a:t>
            </a:r>
            <a:r>
              <a:rPr lang="ru-RU" dirty="0">
                <a:solidFill>
                  <a:srgbClr val="4472C4"/>
                </a:solidFill>
              </a:rPr>
              <a:t>"- верстка текста  </a:t>
            </a:r>
          </a:p>
          <a:p>
            <a:pPr>
              <a:spcAft>
                <a:spcPts val="600"/>
              </a:spcAft>
            </a:pPr>
            <a:r>
              <a:rPr lang="ru-RU" i="1" dirty="0">
                <a:solidFill>
                  <a:srgbClr val="4472C4"/>
                </a:solidFill>
              </a:rPr>
              <a:t>Третье занятие: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472C4"/>
                </a:solidFill>
              </a:rPr>
              <a:t>Уникальная графика, коллаж, доработка распечатки.</a:t>
            </a:r>
          </a:p>
          <a:p>
            <a:pPr>
              <a:spcAft>
                <a:spcPts val="600"/>
              </a:spcAft>
            </a:pPr>
            <a:r>
              <a:rPr lang="ru-RU" b="1" i="1" dirty="0" smtClean="0">
                <a:solidFill>
                  <a:srgbClr val="4472C4"/>
                </a:solidFill>
              </a:rPr>
              <a:t>Защита проекта.</a:t>
            </a:r>
            <a:endParaRPr lang="ru-RU" b="1" i="1" dirty="0">
              <a:solidFill>
                <a:srgbClr val="4472C4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275" y="2506532"/>
            <a:ext cx="7992931" cy="4195482"/>
          </a:xfrm>
          <a:prstGeom prst="round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8580" y="465268"/>
            <a:ext cx="975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ИНСТИТУТ ХУДОЖЕСТВЕННОГО ОБРАЗОВАНИЯ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01" y="151581"/>
            <a:ext cx="1713078" cy="17130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2345" y="14133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b="1" i="1" u="sng" dirty="0" smtClean="0"/>
              <a:t>Критерии оценивания: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74" y="2147918"/>
            <a:ext cx="3908612" cy="4714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312" y="2152428"/>
            <a:ext cx="4540371" cy="47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64" y="51121"/>
            <a:ext cx="9354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ИНСТИТУТ </a:t>
            </a:r>
          </a:p>
          <a:p>
            <a:r>
              <a:rPr lang="ru-RU" sz="4800" dirty="0">
                <a:solidFill>
                  <a:schemeClr val="bg1"/>
                </a:solidFill>
              </a:rPr>
              <a:t>ЭКОНОМИКИ И УПРАВЛЕНИЯ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248530D7-5D4F-486F-A726-915AF34ABE02}"/>
              </a:ext>
            </a:extLst>
          </p:cNvPr>
          <p:cNvSpPr txBox="1">
            <a:spLocks/>
          </p:cNvSpPr>
          <p:nvPr/>
        </p:nvSpPr>
        <p:spPr>
          <a:xfrm>
            <a:off x="8475908" y="3095523"/>
            <a:ext cx="2030049" cy="31910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dirty="0">
                <a:solidFill>
                  <a:schemeClr val="bg1"/>
                </a:solidFill>
              </a:rPr>
              <a:t>Вы сможете: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Почувствовать себя хирургом, проведя исследование по электростимуляции нервных окончаний!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Самостоятельно определить уровень выносливости своих дыхательной и сердечно-сосудистой систем!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FA25F0D7-684D-D7B8-2AAB-7E909D186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109010"/>
              </p:ext>
            </p:extLst>
          </p:nvPr>
        </p:nvGraphicFramePr>
        <p:xfrm>
          <a:off x="130629" y="1800808"/>
          <a:ext cx="11805101" cy="483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6074229" y="1800808"/>
            <a:ext cx="5738013" cy="1993193"/>
          </a:xfrm>
          <a:prstGeom prst="roundRect">
            <a:avLst>
              <a:gd name="adj" fmla="val 8618"/>
            </a:avLst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70172" y="1813343"/>
            <a:ext cx="6649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Структура индивидуального проекта: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kern="1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актуальности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kern="1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целевой аудитории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kern="1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постановка цели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kern="1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путей ее достижения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kern="1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бюджета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kern="100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оценка рисков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07" y="119776"/>
            <a:ext cx="1892312" cy="18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298580" y="1629386"/>
            <a:ext cx="11551299" cy="5191830"/>
          </a:xfrm>
          <a:prstGeom prst="roundRect">
            <a:avLst>
              <a:gd name="adj" fmla="val 8202"/>
            </a:avLst>
          </a:prstGeom>
          <a:solidFill>
            <a:srgbClr val="E2E0F0"/>
          </a:solidFill>
          <a:ln w="12700">
            <a:solidFill>
              <a:srgbClr val="E2E0F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8" name="image2.png"/>
          <p:cNvPicPr>
            <a:picLocks noChangeAspect="1"/>
          </p:cNvPicPr>
          <p:nvPr/>
        </p:nvPicPr>
        <p:blipFill>
          <a:blip r:embed="rId2">
            <a:extLst/>
          </a:blip>
          <a:srcRect t="42177"/>
          <a:stretch>
            <a:fillRect/>
          </a:stretch>
        </p:blipFill>
        <p:spPr>
          <a:xfrm>
            <a:off x="0" y="1965743"/>
            <a:ext cx="12192000" cy="50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289828" y="331801"/>
            <a:ext cx="9759824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 b="1">
                <a:solidFill>
                  <a:srgbClr val="FFFFFF"/>
                </a:solidFill>
              </a:defRPr>
            </a:lvl1pPr>
          </a:lstStyle>
          <a:p>
            <a:r>
              <a:t>ИНСТИТУТ ВОСТОКОВЕДЕНИЯ</a:t>
            </a:r>
          </a:p>
        </p:txBody>
      </p:sp>
      <p:sp>
        <p:nvSpPr>
          <p:cNvPr id="310" name="Shape 310"/>
          <p:cNvSpPr/>
          <p:nvPr/>
        </p:nvSpPr>
        <p:spPr>
          <a:xfrm>
            <a:off x="1697309" y="1601481"/>
            <a:ext cx="10109655" cy="476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494385"/>
                </a:solidFill>
              </a:defRPr>
            </a:pPr>
            <a:r>
              <a:rPr lang="ru-RU" dirty="0" smtClean="0"/>
              <a:t>Приглашаем</a:t>
            </a:r>
            <a:r>
              <a:rPr dirty="0" smtClean="0"/>
              <a:t> </a:t>
            </a:r>
            <a:r>
              <a:rPr lang="ru-RU" dirty="0" smtClean="0"/>
              <a:t>Вас выполнить проект по теме</a:t>
            </a:r>
            <a:r>
              <a:rPr dirty="0" smtClean="0"/>
              <a:t>:</a:t>
            </a:r>
            <a:r>
              <a:rPr dirty="0"/>
              <a:t/>
            </a:r>
            <a:br>
              <a:rPr dirty="0"/>
            </a:br>
            <a:r>
              <a:rPr dirty="0"/>
              <a:t>«</a:t>
            </a:r>
            <a:r>
              <a:rPr dirty="0" err="1" smtClean="0"/>
              <a:t>Весення</a:t>
            </a:r>
            <a:r>
              <a:rPr lang="ru-RU" dirty="0" smtClean="0"/>
              <a:t>я</a:t>
            </a:r>
            <a:r>
              <a:rPr dirty="0" smtClean="0"/>
              <a:t> </a:t>
            </a:r>
            <a:r>
              <a:rPr dirty="0" err="1"/>
              <a:t>поэзия</a:t>
            </a:r>
            <a:r>
              <a:rPr dirty="0"/>
              <a:t> </a:t>
            </a:r>
            <a:r>
              <a:rPr dirty="0" err="1"/>
              <a:t>стран</a:t>
            </a:r>
            <a:r>
              <a:rPr dirty="0"/>
              <a:t> </a:t>
            </a:r>
            <a:r>
              <a:rPr dirty="0" err="1"/>
              <a:t>Востока</a:t>
            </a:r>
            <a:r>
              <a:rPr dirty="0"/>
              <a:t> (</a:t>
            </a:r>
            <a:r>
              <a:rPr dirty="0" err="1"/>
              <a:t>творческая</a:t>
            </a:r>
            <a:r>
              <a:rPr dirty="0"/>
              <a:t> </a:t>
            </a:r>
            <a:r>
              <a:rPr dirty="0" err="1"/>
              <a:t>мастерская</a:t>
            </a:r>
            <a:r>
              <a:rPr dirty="0"/>
              <a:t>)»</a:t>
            </a:r>
            <a:br>
              <a:rPr dirty="0"/>
            </a:br>
            <a:r>
              <a:rPr dirty="0"/>
              <a:t>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весеннего</a:t>
            </a:r>
            <a:r>
              <a:rPr dirty="0"/>
              <a:t> </a:t>
            </a:r>
            <a:r>
              <a:rPr dirty="0" err="1"/>
              <a:t>сезона</a:t>
            </a:r>
            <a:r>
              <a:rPr dirty="0"/>
              <a:t> </a:t>
            </a:r>
            <a:r>
              <a:rPr dirty="0" err="1"/>
              <a:t>Институт</a:t>
            </a:r>
            <a:r>
              <a:rPr dirty="0"/>
              <a:t> </a:t>
            </a:r>
            <a:r>
              <a:rPr dirty="0" err="1"/>
              <a:t>востоковедения</a:t>
            </a:r>
            <a:r>
              <a:rPr dirty="0"/>
              <a:t> </a:t>
            </a:r>
            <a:r>
              <a:rPr dirty="0" err="1"/>
              <a:t>предлагает</a:t>
            </a:r>
            <a:r>
              <a:rPr dirty="0"/>
              <a:t> </a:t>
            </a:r>
            <a:r>
              <a:rPr dirty="0" err="1"/>
              <a:t>прикоснуться</a:t>
            </a:r>
            <a:r>
              <a:rPr dirty="0"/>
              <a:t> к </a:t>
            </a:r>
            <a:r>
              <a:rPr dirty="0" err="1"/>
              <a:t>весенней</a:t>
            </a:r>
            <a:r>
              <a:rPr dirty="0"/>
              <a:t> </a:t>
            </a:r>
            <a:r>
              <a:rPr dirty="0" err="1"/>
              <a:t>поэзии</a:t>
            </a:r>
            <a:r>
              <a:rPr dirty="0"/>
              <a:t> </a:t>
            </a:r>
            <a:r>
              <a:rPr dirty="0" err="1"/>
              <a:t>восточных</a:t>
            </a:r>
            <a:r>
              <a:rPr dirty="0"/>
              <a:t> </a:t>
            </a:r>
            <a:r>
              <a:rPr dirty="0" err="1"/>
              <a:t>стран</a:t>
            </a:r>
            <a:r>
              <a:rPr dirty="0"/>
              <a:t> (</a:t>
            </a:r>
            <a:r>
              <a:rPr dirty="0" err="1"/>
              <a:t>Арабские</a:t>
            </a:r>
            <a:r>
              <a:rPr dirty="0"/>
              <a:t> </a:t>
            </a:r>
            <a:r>
              <a:rPr dirty="0" err="1"/>
              <a:t>страны</a:t>
            </a:r>
            <a:r>
              <a:rPr dirty="0"/>
              <a:t>, </a:t>
            </a:r>
            <a:r>
              <a:rPr dirty="0" err="1"/>
              <a:t>Вьетнам</a:t>
            </a:r>
            <a:r>
              <a:rPr dirty="0"/>
              <a:t>, </a:t>
            </a:r>
            <a:r>
              <a:rPr dirty="0" err="1"/>
              <a:t>Китай</a:t>
            </a:r>
            <a:r>
              <a:rPr dirty="0"/>
              <a:t>, </a:t>
            </a:r>
            <a:r>
              <a:rPr dirty="0" err="1"/>
              <a:t>Корея</a:t>
            </a:r>
            <a:r>
              <a:rPr dirty="0"/>
              <a:t>, </a:t>
            </a:r>
            <a:r>
              <a:rPr dirty="0" err="1"/>
              <a:t>Япония</a:t>
            </a:r>
            <a:r>
              <a:rPr dirty="0"/>
              <a:t>)!</a:t>
            </a:r>
          </a:p>
          <a:p>
            <a:pPr algn="ctr">
              <a:defRPr sz="2000">
                <a:solidFill>
                  <a:srgbClr val="494385"/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lang="ru-RU" dirty="0" smtClean="0"/>
              <a:t>На</a:t>
            </a:r>
            <a:r>
              <a:rPr dirty="0" smtClean="0"/>
              <a:t> </a:t>
            </a:r>
            <a:r>
              <a:rPr lang="ru-RU" dirty="0" smtClean="0"/>
              <a:t>ознакомительном занятии Вы узнаете</a:t>
            </a:r>
            <a:r>
              <a:rPr dirty="0" smtClean="0"/>
              <a:t> </a:t>
            </a:r>
            <a:r>
              <a:rPr dirty="0"/>
              <a:t>о:</a:t>
            </a:r>
            <a:br>
              <a:rPr dirty="0"/>
            </a:br>
            <a:r>
              <a:rPr dirty="0"/>
              <a:t>- </a:t>
            </a:r>
            <a:r>
              <a:rPr dirty="0" err="1"/>
              <a:t>разновидностях</a:t>
            </a:r>
            <a:r>
              <a:rPr dirty="0"/>
              <a:t> </a:t>
            </a:r>
            <a:r>
              <a:rPr dirty="0" err="1"/>
              <a:t>поэтических</a:t>
            </a:r>
            <a:r>
              <a:rPr dirty="0"/>
              <a:t> </a:t>
            </a:r>
            <a:r>
              <a:rPr dirty="0" err="1"/>
              <a:t>жанров</a:t>
            </a:r>
            <a:r>
              <a:rPr dirty="0"/>
              <a:t> в </a:t>
            </a:r>
            <a:r>
              <a:rPr dirty="0" err="1"/>
              <a:t>странах</a:t>
            </a:r>
            <a:r>
              <a:rPr dirty="0"/>
              <a:t> </a:t>
            </a:r>
            <a:r>
              <a:rPr dirty="0" err="1"/>
              <a:t>Востока</a:t>
            </a:r>
            <a:r>
              <a:rPr dirty="0"/>
              <a:t>;</a:t>
            </a:r>
          </a:p>
          <a:p>
            <a:pPr marL="200526" indent="-200526" algn="ctr">
              <a:buSzPct val="100000"/>
              <a:buChar char="-"/>
              <a:defRPr sz="2000">
                <a:solidFill>
                  <a:srgbClr val="494385"/>
                </a:solidFill>
              </a:defRPr>
            </a:pPr>
            <a:r>
              <a:rPr dirty="0" err="1"/>
              <a:t>принципах</a:t>
            </a:r>
            <a:r>
              <a:rPr dirty="0"/>
              <a:t> </a:t>
            </a:r>
            <a:r>
              <a:rPr dirty="0" err="1"/>
              <a:t>стихосложения</a:t>
            </a:r>
            <a:r>
              <a:rPr dirty="0"/>
              <a:t> в </a:t>
            </a:r>
            <a:r>
              <a:rPr dirty="0" err="1"/>
              <a:t>восточной</a:t>
            </a:r>
            <a:r>
              <a:rPr dirty="0"/>
              <a:t> </a:t>
            </a:r>
            <a:r>
              <a:rPr dirty="0" err="1"/>
              <a:t>поэзии</a:t>
            </a:r>
            <a:r>
              <a:rPr dirty="0"/>
              <a:t>;</a:t>
            </a:r>
            <a:br>
              <a:rPr dirty="0"/>
            </a:br>
            <a:r>
              <a:rPr dirty="0"/>
              <a:t>- </a:t>
            </a:r>
            <a:r>
              <a:rPr dirty="0" err="1"/>
              <a:t>знаменитых</a:t>
            </a:r>
            <a:r>
              <a:rPr dirty="0"/>
              <a:t> </a:t>
            </a:r>
            <a:r>
              <a:rPr dirty="0" err="1"/>
              <a:t>поэтах</a:t>
            </a:r>
            <a:r>
              <a:rPr dirty="0"/>
              <a:t> </a:t>
            </a:r>
            <a:r>
              <a:rPr dirty="0" err="1"/>
              <a:t>стран</a:t>
            </a:r>
            <a:r>
              <a:rPr dirty="0"/>
              <a:t> </a:t>
            </a:r>
            <a:r>
              <a:rPr dirty="0" err="1"/>
              <a:t>Востока</a:t>
            </a:r>
            <a:r>
              <a:rPr dirty="0"/>
              <a:t/>
            </a:r>
            <a:br>
              <a:rPr dirty="0"/>
            </a:br>
            <a:r>
              <a:rPr dirty="0"/>
              <a:t>- о </a:t>
            </a:r>
            <a:r>
              <a:rPr dirty="0" err="1"/>
              <a:t>принципе</a:t>
            </a:r>
            <a:r>
              <a:rPr dirty="0"/>
              <a:t> </a:t>
            </a:r>
            <a:r>
              <a:rPr dirty="0" err="1"/>
              <a:t>сезонности</a:t>
            </a:r>
            <a:r>
              <a:rPr dirty="0"/>
              <a:t> в </a:t>
            </a:r>
            <a:r>
              <a:rPr dirty="0" err="1"/>
              <a:t>восточной</a:t>
            </a:r>
            <a:r>
              <a:rPr dirty="0"/>
              <a:t> </a:t>
            </a:r>
            <a:r>
              <a:rPr dirty="0" err="1"/>
              <a:t>поэтической</a:t>
            </a:r>
            <a:r>
              <a:rPr dirty="0"/>
              <a:t> </a:t>
            </a:r>
            <a:r>
              <a:rPr dirty="0" err="1"/>
              <a:t>культуре</a:t>
            </a:r>
            <a:r>
              <a:rPr dirty="0"/>
              <a:t>, и </a:t>
            </a:r>
            <a:r>
              <a:rPr dirty="0" err="1"/>
              <a:t>многое</a:t>
            </a:r>
            <a:r>
              <a:rPr dirty="0"/>
              <a:t> </a:t>
            </a:r>
            <a:r>
              <a:rPr dirty="0" err="1"/>
              <a:t>другое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 err="1"/>
              <a:t>Защитить</a:t>
            </a:r>
            <a:r>
              <a:rPr dirty="0"/>
              <a:t> </a:t>
            </a:r>
            <a:r>
              <a:rPr dirty="0" err="1"/>
              <a:t>проект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сможете</a:t>
            </a:r>
            <a:r>
              <a:rPr dirty="0"/>
              <a:t> в </a:t>
            </a:r>
            <a:r>
              <a:rPr dirty="0" err="1"/>
              <a:t>виде</a:t>
            </a:r>
            <a:r>
              <a:rPr dirty="0"/>
              <a:t> </a:t>
            </a:r>
            <a:r>
              <a:rPr dirty="0" err="1"/>
              <a:t>создания</a:t>
            </a:r>
            <a:r>
              <a:rPr dirty="0"/>
              <a:t> </a:t>
            </a:r>
            <a:r>
              <a:rPr dirty="0" err="1"/>
              <a:t>раздаточного</a:t>
            </a:r>
            <a:r>
              <a:rPr dirty="0"/>
              <a:t> </a:t>
            </a:r>
            <a:r>
              <a:rPr dirty="0" err="1"/>
              <a:t>материала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теме</a:t>
            </a:r>
            <a:r>
              <a:rPr dirty="0"/>
              <a:t>, </a:t>
            </a:r>
            <a:r>
              <a:rPr dirty="0" err="1"/>
              <a:t>продемонстрировав</a:t>
            </a:r>
            <a:r>
              <a:rPr dirty="0"/>
              <a:t> </a:t>
            </a:r>
            <a:r>
              <a:rPr dirty="0" err="1"/>
              <a:t>свой</a:t>
            </a:r>
            <a:r>
              <a:rPr dirty="0"/>
              <a:t> </a:t>
            </a:r>
            <a:r>
              <a:rPr dirty="0" err="1"/>
              <a:t>интерес</a:t>
            </a:r>
            <a:r>
              <a:rPr dirty="0"/>
              <a:t> к </a:t>
            </a:r>
            <a:r>
              <a:rPr dirty="0" err="1"/>
              <a:t>восточной</a:t>
            </a:r>
            <a:r>
              <a:rPr dirty="0"/>
              <a:t> </a:t>
            </a:r>
            <a:r>
              <a:rPr dirty="0" err="1"/>
              <a:t>поэзии</a:t>
            </a:r>
            <a:r>
              <a:rPr dirty="0"/>
              <a:t>, </a:t>
            </a:r>
            <a:r>
              <a:rPr dirty="0" err="1"/>
              <a:t>выучив</a:t>
            </a:r>
            <a:r>
              <a:rPr dirty="0"/>
              <a:t> 1-3 </a:t>
            </a:r>
            <a:r>
              <a:rPr dirty="0" err="1"/>
              <a:t>стихотворения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восточном</a:t>
            </a:r>
            <a:r>
              <a:rPr dirty="0"/>
              <a:t> </a:t>
            </a:r>
            <a:r>
              <a:rPr dirty="0" err="1"/>
              <a:t>языке</a:t>
            </a:r>
            <a:r>
              <a:rPr dirty="0"/>
              <a:t> с </a:t>
            </a:r>
            <a:r>
              <a:rPr dirty="0" err="1"/>
              <a:t>уже</a:t>
            </a:r>
            <a:r>
              <a:rPr dirty="0"/>
              <a:t> </a:t>
            </a:r>
            <a:r>
              <a:rPr dirty="0" err="1"/>
              <a:t>имеющимся</a:t>
            </a:r>
            <a:r>
              <a:rPr dirty="0"/>
              <a:t> </a:t>
            </a:r>
            <a:r>
              <a:rPr dirty="0" err="1"/>
              <a:t>переводом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русском</a:t>
            </a:r>
            <a:r>
              <a:rPr dirty="0"/>
              <a:t> </a:t>
            </a:r>
            <a:r>
              <a:rPr dirty="0" err="1"/>
              <a:t>языке</a:t>
            </a:r>
            <a:r>
              <a:rPr dirty="0"/>
              <a:t>, и, с </a:t>
            </a:r>
            <a:r>
              <a:rPr dirty="0" err="1"/>
              <a:t>помощью</a:t>
            </a:r>
            <a:r>
              <a:rPr dirty="0"/>
              <a:t> </a:t>
            </a:r>
            <a:r>
              <a:rPr dirty="0" err="1"/>
              <a:t>разработанного</a:t>
            </a:r>
            <a:r>
              <a:rPr dirty="0"/>
              <a:t> </a:t>
            </a:r>
            <a:r>
              <a:rPr dirty="0" err="1"/>
              <a:t>раздаточного</a:t>
            </a:r>
            <a:r>
              <a:rPr dirty="0"/>
              <a:t> </a:t>
            </a:r>
            <a:r>
              <a:rPr dirty="0" err="1"/>
              <a:t>материала</a:t>
            </a:r>
            <a:r>
              <a:rPr dirty="0"/>
              <a:t> </a:t>
            </a:r>
            <a:r>
              <a:rPr dirty="0" err="1"/>
              <a:t>обучив</a:t>
            </a:r>
            <a:r>
              <a:rPr dirty="0"/>
              <a:t> </a:t>
            </a:r>
            <a:r>
              <a:rPr dirty="0" err="1"/>
              <a:t>одногруппников</a:t>
            </a:r>
            <a:r>
              <a:rPr dirty="0"/>
              <a:t>!</a:t>
            </a:r>
          </a:p>
        </p:txBody>
      </p:sp>
      <p:pic>
        <p:nvPicPr>
          <p:cNvPr id="311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22750" y="129224"/>
            <a:ext cx="1940187" cy="19401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81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64" y="51121"/>
            <a:ext cx="9354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ИНСТИТУТ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ЭКОНОМИКИ И УПРАВЛЕНИЯ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07" y="119776"/>
            <a:ext cx="1892312" cy="189231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4776" y="1744451"/>
          <a:ext cx="7286624" cy="5059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1788">
                  <a:extLst>
                    <a:ext uri="{9D8B030D-6E8A-4147-A177-3AD203B41FA5}">
                      <a16:colId xmlns:a16="http://schemas.microsoft.com/office/drawing/2014/main" val="3220578088"/>
                    </a:ext>
                  </a:extLst>
                </a:gridCol>
                <a:gridCol w="1901788">
                  <a:extLst>
                    <a:ext uri="{9D8B030D-6E8A-4147-A177-3AD203B41FA5}">
                      <a16:colId xmlns:a16="http://schemas.microsoft.com/office/drawing/2014/main" val="1123967987"/>
                    </a:ext>
                  </a:extLst>
                </a:gridCol>
                <a:gridCol w="1741524">
                  <a:extLst>
                    <a:ext uri="{9D8B030D-6E8A-4147-A177-3AD203B41FA5}">
                      <a16:colId xmlns:a16="http://schemas.microsoft.com/office/drawing/2014/main" val="3342491305"/>
                    </a:ext>
                  </a:extLst>
                </a:gridCol>
                <a:gridCol w="1741524">
                  <a:extLst>
                    <a:ext uri="{9D8B030D-6E8A-4147-A177-3AD203B41FA5}">
                      <a16:colId xmlns:a16="http://schemas.microsoft.com/office/drawing/2014/main" val="506347080"/>
                    </a:ext>
                  </a:extLst>
                </a:gridCol>
              </a:tblGrid>
              <a:tr h="197608">
                <a:tc gridSpan="4">
                  <a:txBody>
                    <a:bodyPr/>
                    <a:lstStyle/>
                    <a:p>
                      <a:pPr marL="1344295" marR="1337310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</a:rPr>
                        <a:t>Оценка</a:t>
                      </a:r>
                      <a:r>
                        <a:rPr lang="ru-RU" sz="1050" kern="100" spc="-20" dirty="0">
                          <a:effectLst/>
                        </a:rPr>
                        <a:t> содержания </a:t>
                      </a:r>
                      <a:r>
                        <a:rPr lang="ru-RU" sz="1050" kern="100" spc="-10" dirty="0">
                          <a:effectLst/>
                        </a:rPr>
                        <a:t>проекта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7" marR="379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93527"/>
                  </a:ext>
                </a:extLst>
              </a:tr>
              <a:tr h="197608">
                <a:tc>
                  <a:txBody>
                    <a:bodyPr/>
                    <a:lstStyle/>
                    <a:p>
                      <a:pPr marL="46291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</a:rPr>
                        <a:t>Критерий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7" marR="37997" marT="0" marB="0"/>
                </a:tc>
                <a:tc gridSpan="3">
                  <a:txBody>
                    <a:bodyPr/>
                    <a:lstStyle/>
                    <a:p>
                      <a:pPr marL="1344295" marR="1337310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</a:rPr>
                        <a:t>Выполнение</a:t>
                      </a:r>
                      <a:r>
                        <a:rPr lang="ru-RU" sz="1050" kern="100" spc="-20" dirty="0">
                          <a:effectLst/>
                        </a:rPr>
                        <a:t> </a:t>
                      </a:r>
                      <a:r>
                        <a:rPr lang="ru-RU" sz="1050" kern="100" dirty="0">
                          <a:effectLst/>
                        </a:rPr>
                        <a:t>критерия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7" marR="379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57557"/>
                  </a:ext>
                </a:extLst>
              </a:tr>
              <a:tr h="1185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</a:rPr>
                        <a:t>Обоснование актуальности, определение целевой аудитории, постановка цели,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</a:rPr>
                        <a:t>планирование путей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</a:rPr>
                        <a:t>ее достижения,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</a:rPr>
                        <a:t>формирование команды, разработка бюджета и оценка рисков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7" marR="37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</a:rPr>
                        <a:t>0-3 баллов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7" marR="37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</a:rPr>
                        <a:t>4-6 балл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7" marR="37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00">
                          <a:effectLst/>
                        </a:rPr>
                        <a:t>7-10 баллов</a:t>
                      </a:r>
                      <a:endParaRPr lang="ru-RU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7" marR="37997" marT="0" marB="0"/>
                </a:tc>
                <a:extLst>
                  <a:ext uri="{0D108BD9-81ED-4DB2-BD59-A6C34878D82A}">
                    <a16:rowId xmlns:a16="http://schemas.microsoft.com/office/drawing/2014/main" val="3396064620"/>
                  </a:ext>
                </a:extLst>
              </a:tr>
              <a:tr h="450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</a:rPr>
                        <a:t>актуальность и востребованность проекта не доказаны, целевая аудитория не описана или сформулирована слишком расплывчато; цель выполнения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</a:rPr>
                        <a:t>проекта не сформулирована; предполагаемые затраты на достижение результатов проекта явно завышены/занижены; риски не оценены, не отражены пути их минимизации.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 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7" marR="379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</a:rPr>
                        <a:t>актуальность и востребованность проекта доказаны недостаточно убедительно; целевая аудитория описана с точки зрения основных параметров социального статуса, но не оценена количественно; цель определена, но не обозначены пути ее достижения, нет плана работы; все планируемые расходы реалистичны, следуют из задач, мероприятий и обоснованы, вместе с тем из комментариев к некоторым расходам невозможно точно определить их состав (детализацию); риски оценены, отражены пути их минимизации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</a:rPr>
                        <a:t> 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7" marR="379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effectLst/>
                        </a:rPr>
                        <a:t>актуальность и востребованность проекта убедительно доказаны, целевая аудитория описано максимально полно с точки зрения географии, возраста, социального статуса и интересов, есть данные о численности аудитории проекта; цель определена, ясно описана, дан подробный план путей ее достижения, проект выполнен точно и последовательно в соответствии	с планом имеет практическую ценность; заявленный бюджет проекта четко соответствует и подтверждает обоснованное (реальное) достижение поставленных цели и задач; риски оценены частично, предложенные пути их минимизации указаны не полно.</a:t>
                      </a: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7" marR="37997" marT="0" marB="0"/>
                </a:tc>
                <a:extLst>
                  <a:ext uri="{0D108BD9-81ED-4DB2-BD59-A6C34878D82A}">
                    <a16:rowId xmlns:a16="http://schemas.microsoft.com/office/drawing/2014/main" val="269658789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7558088" y="2085300"/>
          <a:ext cx="4338638" cy="2016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6597">
                  <a:extLst>
                    <a:ext uri="{9D8B030D-6E8A-4147-A177-3AD203B41FA5}">
                      <a16:colId xmlns:a16="http://schemas.microsoft.com/office/drawing/2014/main" val="457769176"/>
                    </a:ext>
                  </a:extLst>
                </a:gridCol>
                <a:gridCol w="1182041">
                  <a:extLst>
                    <a:ext uri="{9D8B030D-6E8A-4147-A177-3AD203B41FA5}">
                      <a16:colId xmlns:a16="http://schemas.microsoft.com/office/drawing/2014/main" val="975939315"/>
                    </a:ext>
                  </a:extLst>
                </a:gridCol>
              </a:tblGrid>
              <a:tr h="2843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kern="100" dirty="0">
                          <a:effectLst/>
                        </a:rPr>
                        <a:t>Оценка</a:t>
                      </a:r>
                      <a:r>
                        <a:rPr lang="ru-RU" sz="1200" kern="100" spc="-20" dirty="0">
                          <a:effectLst/>
                        </a:rPr>
                        <a:t> </a:t>
                      </a:r>
                      <a:r>
                        <a:rPr lang="ru-RU" sz="1200" kern="100" dirty="0">
                          <a:effectLst/>
                        </a:rPr>
                        <a:t>процесса</a:t>
                      </a:r>
                      <a:r>
                        <a:rPr lang="ru-RU" sz="1200" kern="100" spc="-10" dirty="0">
                          <a:effectLst/>
                        </a:rPr>
                        <a:t> </a:t>
                      </a:r>
                      <a:r>
                        <a:rPr lang="ru-RU" sz="1200" kern="100" dirty="0">
                          <a:effectLst/>
                        </a:rPr>
                        <a:t>защиты</a:t>
                      </a:r>
                      <a:r>
                        <a:rPr lang="ru-RU" sz="1200" kern="100" spc="-10" dirty="0">
                          <a:effectLst/>
                        </a:rPr>
                        <a:t> проекта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851639"/>
                  </a:ext>
                </a:extLst>
              </a:tr>
              <a:tr h="276447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Критерии</a:t>
                      </a:r>
                      <a:r>
                        <a:rPr lang="ru-RU" sz="1200" kern="100" spc="-20">
                          <a:effectLst/>
                        </a:rPr>
                        <a:t> </a:t>
                      </a:r>
                      <a:r>
                        <a:rPr lang="ru-RU" sz="1200" kern="100" spc="-10">
                          <a:effectLst/>
                        </a:rPr>
                        <a:t>оценки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Кол-во</a:t>
                      </a:r>
                      <a:r>
                        <a:rPr lang="ru-RU" sz="1200" kern="100" spc="-5">
                          <a:effectLst/>
                        </a:rPr>
                        <a:t> </a:t>
                      </a:r>
                      <a:r>
                        <a:rPr lang="ru-RU" sz="1200" kern="100" spc="-10">
                          <a:effectLst/>
                        </a:rPr>
                        <a:t>баллов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773488"/>
                  </a:ext>
                </a:extLst>
              </a:tr>
              <a:tr h="276447">
                <a:tc>
                  <a:txBody>
                    <a:bodyPr/>
                    <a:lstStyle/>
                    <a:p>
                      <a:pPr marL="67945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Структурированность</a:t>
                      </a:r>
                      <a:r>
                        <a:rPr lang="ru-RU" sz="1200" kern="100" spc="-75">
                          <a:effectLst/>
                        </a:rPr>
                        <a:t> </a:t>
                      </a:r>
                      <a:r>
                        <a:rPr lang="ru-RU" sz="1200" kern="100">
                          <a:effectLst/>
                        </a:rPr>
                        <a:t>и</a:t>
                      </a:r>
                      <a:r>
                        <a:rPr lang="ru-RU" sz="1200" kern="100" spc="-75">
                          <a:effectLst/>
                        </a:rPr>
                        <a:t> </a:t>
                      </a:r>
                      <a:r>
                        <a:rPr lang="ru-RU" sz="1200" kern="100">
                          <a:effectLst/>
                        </a:rPr>
                        <a:t>последовательность </a:t>
                      </a:r>
                      <a:r>
                        <a:rPr lang="ru-RU" sz="1200" kern="100" spc="-10">
                          <a:effectLst/>
                        </a:rPr>
                        <a:t>выступления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0-2</a:t>
                      </a:r>
                      <a:r>
                        <a:rPr lang="ru-RU" sz="1200" kern="100" spc="-5">
                          <a:effectLst/>
                        </a:rPr>
                        <a:t> </a:t>
                      </a:r>
                      <a:r>
                        <a:rPr lang="ru-RU" sz="1200" kern="100" spc="-10">
                          <a:effectLst/>
                        </a:rPr>
                        <a:t>балла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194856"/>
                  </a:ext>
                </a:extLst>
              </a:tr>
              <a:tr h="256701"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Ораторское</a:t>
                      </a:r>
                      <a:r>
                        <a:rPr lang="ru-RU" sz="1200" kern="100" spc="-10">
                          <a:effectLst/>
                        </a:rPr>
                        <a:t> мастерство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0-2</a:t>
                      </a:r>
                      <a:r>
                        <a:rPr lang="ru-RU" sz="1200" kern="100" spc="-5">
                          <a:effectLst/>
                        </a:rPr>
                        <a:t> </a:t>
                      </a:r>
                      <a:r>
                        <a:rPr lang="ru-RU" sz="1200" kern="100" spc="-10">
                          <a:effectLst/>
                        </a:rPr>
                        <a:t>балла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912404"/>
                  </a:ext>
                </a:extLst>
              </a:tr>
              <a:tr h="256701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Ответы на вопросы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0-2</a:t>
                      </a:r>
                      <a:r>
                        <a:rPr lang="ru-RU" sz="1200" kern="100" spc="-5">
                          <a:effectLst/>
                        </a:rPr>
                        <a:t> </a:t>
                      </a:r>
                      <a:r>
                        <a:rPr lang="ru-RU" sz="1200" kern="100" spc="-10">
                          <a:effectLst/>
                        </a:rPr>
                        <a:t>балла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3922069"/>
                  </a:ext>
                </a:extLst>
              </a:tr>
              <a:tr h="256701">
                <a:tc>
                  <a:txBody>
                    <a:bodyPr/>
                    <a:lstStyle/>
                    <a:p>
                      <a:pPr marL="67945">
                        <a:lnSpc>
                          <a:spcPts val="12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Наличие</a:t>
                      </a:r>
                      <a:r>
                        <a:rPr lang="ru-RU" sz="1200" kern="100" spc="-30">
                          <a:effectLst/>
                        </a:rPr>
                        <a:t> </a:t>
                      </a:r>
                      <a:r>
                        <a:rPr lang="ru-RU" sz="1200" kern="100">
                          <a:effectLst/>
                        </a:rPr>
                        <a:t>наглядных</a:t>
                      </a:r>
                      <a:r>
                        <a:rPr lang="ru-RU" sz="1200" kern="100" spc="-25">
                          <a:effectLst/>
                        </a:rPr>
                        <a:t> </a:t>
                      </a:r>
                      <a:r>
                        <a:rPr lang="ru-RU" sz="1200" kern="100">
                          <a:effectLst/>
                        </a:rPr>
                        <a:t>материалов.</a:t>
                      </a:r>
                      <a:r>
                        <a:rPr lang="ru-RU" sz="1200" kern="100" spc="-20">
                          <a:effectLst/>
                        </a:rPr>
                        <a:t> </a:t>
                      </a:r>
                      <a:r>
                        <a:rPr lang="ru-RU" sz="1200" kern="100" spc="-10">
                          <a:effectLst/>
                        </a:rPr>
                        <a:t>Презентация.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0-2</a:t>
                      </a:r>
                      <a:r>
                        <a:rPr lang="ru-RU" sz="1200" kern="100" spc="-5">
                          <a:effectLst/>
                        </a:rPr>
                        <a:t> </a:t>
                      </a:r>
                      <a:r>
                        <a:rPr lang="ru-RU" sz="1200" kern="100" spc="-10">
                          <a:effectLst/>
                        </a:rPr>
                        <a:t>балла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855175"/>
                  </a:ext>
                </a:extLst>
              </a:tr>
              <a:tr h="256701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Соблюдение </a:t>
                      </a:r>
                      <a:r>
                        <a:rPr lang="ru-RU" sz="1200" kern="100" spc="-20">
                          <a:effectLst/>
                        </a:rPr>
                        <a:t>регламента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0-2</a:t>
                      </a:r>
                      <a:r>
                        <a:rPr lang="ru-RU" sz="1200" kern="100" spc="-5" dirty="0">
                          <a:effectLst/>
                        </a:rPr>
                        <a:t> </a:t>
                      </a:r>
                      <a:r>
                        <a:rPr lang="ru-RU" sz="1200" kern="100" spc="-20" dirty="0">
                          <a:effectLst/>
                        </a:rPr>
                        <a:t>балла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6735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367838" y="3668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78371" y="4632138"/>
            <a:ext cx="2981325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баллов – 20.</a:t>
            </a:r>
          </a:p>
        </p:txBody>
      </p:sp>
    </p:spTree>
    <p:extLst>
      <p:ext uri="{BB962C8B-B14F-4D97-AF65-F5344CB8AC3E}">
        <p14:creationId xmlns:p14="http://schemas.microsoft.com/office/powerpoint/2010/main" val="14436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16019" y="247962"/>
            <a:ext cx="975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ФАКУЛЬТЕТ БЕЗОПАСНОСТИ ЖИЗНЕДЕЯТЕЛЬНОСТИ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0965" y="2186043"/>
            <a:ext cx="11551298" cy="1255416"/>
          </a:xfrm>
          <a:prstGeom prst="roundRect">
            <a:avLst/>
          </a:prstGeom>
          <a:noFill/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3489" y="2352086"/>
            <a:ext cx="11426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Вы хотите понять чем отличается человек безопасного типа поведения, как обезопасить себя и других в условиях возникновения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опасных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ситуаций, а также познакомится с правилами оказания первой помощи – Вам обязательно надо принять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участие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квесте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мастер-классе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«Цепочка выживания»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66" y="233387"/>
            <a:ext cx="1725597" cy="17255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9830" y="3668518"/>
            <a:ext cx="3699104" cy="2621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Преподаватель кафедры медико-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валеологических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дисциплин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(инструктор Национального Совета по реанимации)  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студенты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факультета проведут мастер-класс по базовой сердечно-легочной реанимации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70784" y="3668518"/>
            <a:ext cx="3900196" cy="2621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Преподаватели и студенты факультета проведут мастер-класс «Опасности ожидаемые и неожиданные в процессе жизнедеятельности человека»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2830" y="3668518"/>
            <a:ext cx="3810106" cy="26219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Преподаватели и студенты факультета помогут участникам сформулировать тему исследования, связанную с формированием безопасного типа поведения,  и поделятся секретами реализации проектной деятельности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16019" y="247962"/>
            <a:ext cx="975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ФАКУЛЬТЕТ БЕЗОПАСНОСТИ ЖИЗНЕДЕЯТЕЛЬНОСТИ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938" y="331999"/>
            <a:ext cx="1444016" cy="144401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95834" y="1664261"/>
          <a:ext cx="10802470" cy="5166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518">
                  <a:extLst>
                    <a:ext uri="{9D8B030D-6E8A-4147-A177-3AD203B41FA5}">
                      <a16:colId xmlns:a16="http://schemas.microsoft.com/office/drawing/2014/main" val="959632902"/>
                    </a:ext>
                  </a:extLst>
                </a:gridCol>
                <a:gridCol w="2153744">
                  <a:extLst>
                    <a:ext uri="{9D8B030D-6E8A-4147-A177-3AD203B41FA5}">
                      <a16:colId xmlns:a16="http://schemas.microsoft.com/office/drawing/2014/main" val="4111103443"/>
                    </a:ext>
                  </a:extLst>
                </a:gridCol>
                <a:gridCol w="6333398">
                  <a:extLst>
                    <a:ext uri="{9D8B030D-6E8A-4147-A177-3AD203B41FA5}">
                      <a16:colId xmlns:a16="http://schemas.microsoft.com/office/drawing/2014/main" val="1241531310"/>
                    </a:ext>
                  </a:extLst>
                </a:gridCol>
                <a:gridCol w="863221">
                  <a:extLst>
                    <a:ext uri="{9D8B030D-6E8A-4147-A177-3AD203B41FA5}">
                      <a16:colId xmlns:a16="http://schemas.microsoft.com/office/drawing/2014/main" val="2676887069"/>
                    </a:ext>
                  </a:extLst>
                </a:gridCol>
                <a:gridCol w="984589">
                  <a:extLst>
                    <a:ext uri="{9D8B030D-6E8A-4147-A177-3AD203B41FA5}">
                      <a16:colId xmlns:a16="http://schemas.microsoft.com/office/drawing/2014/main" val="133969415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Название критерия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26" marR="14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Характеристика критерия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26" marR="14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Минимальный балл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26" marR="148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Максимальный балл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26" marR="14826" marT="0" marB="0"/>
                </a:tc>
                <a:extLst>
                  <a:ext uri="{0D108BD9-81ED-4DB2-BD59-A6C34878D82A}">
                    <a16:rowId xmlns:a16="http://schemas.microsoft.com/office/drawing/2014/main" val="343686037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Актуальность и значимость темы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Автор должен четко сформулировать проблему (цель и задачи), которую он изучал в проекте и обосновать ее значимость (необходимость исследования).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extLst>
                  <a:ext uri="{0D108BD9-81ED-4DB2-BD59-A6C34878D82A}">
                    <a16:rowId xmlns:a16="http://schemas.microsoft.com/office/drawing/2014/main" val="377562810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Оригинальность решения проблемы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Автор должен обосновать выбор используемых подходов и методов решения проблемы, а так же логику выполнения проекта.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extLst>
                  <a:ext uri="{0D108BD9-81ED-4DB2-BD59-A6C34878D82A}">
                    <a16:rowId xmlns:a16="http://schemas.microsoft.com/office/drawing/2014/main" val="2447990544"/>
                  </a:ext>
                </a:extLst>
              </a:tr>
              <a:tr h="8158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Полнота раскрытия темы в проекте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Автор должен в материале проекта представить собранный, полученный материал своего исследования, который раскрывает и отражает заявленную тему проекта и отвечает на его основной вопрос. Материал проекта должен быть логически представлен, без повторений и отступлений от темы и заканчиваться выводом о проделанном исследовании. В проекте должен содержаться список использованных источников информации (оформленный по ГОСТ Р 7.0.100-2018).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extLst>
                  <a:ext uri="{0D108BD9-81ED-4DB2-BD59-A6C34878D82A}">
                    <a16:rowId xmlns:a16="http://schemas.microsoft.com/office/drawing/2014/main" val="3766909456"/>
                  </a:ext>
                </a:extLst>
              </a:tr>
              <a:tr h="4079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Полнота раскрытия темы в презентации проекта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Автор должен в презентации показать основной материал проекта, который отвечает на вопрос, поставленный им в проекте. Доклад должен быть построен логически последовательно, без повторений и отступлений от темы.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extLst>
                  <a:ext uri="{0D108BD9-81ED-4DB2-BD59-A6C34878D82A}">
                    <a16:rowId xmlns:a16="http://schemas.microsoft.com/office/drawing/2014/main" val="3779073777"/>
                  </a:ext>
                </a:extLst>
              </a:tr>
              <a:tr h="6798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Степень самостоятельности в исполнении проекта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Автор должен хорошо владеть материалом проекта, убедительно аргументировать свою позицию по вопросу исследования, демонстрировать заинтересованность в предмете исследования. Он должен уметь отвечать на вопросы жюри и слушателей, касающихся как содержания доклада, так и вопросов, связанных с его исследованием. Из материалов проекта, презентации и доклада должно быть понятно, какая часть исследования (проекта) была выполнена автором самостоятельно.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extLst>
                  <a:ext uri="{0D108BD9-81ED-4DB2-BD59-A6C34878D82A}">
                    <a16:rowId xmlns:a16="http://schemas.microsoft.com/office/drawing/2014/main" val="4255067169"/>
                  </a:ext>
                </a:extLst>
              </a:tr>
              <a:tr h="4079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Выразительность (артистизм) при презентации проекта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Доклад должен быть понятным для слушателей, даже если они не являются специалистами в данной области. Докладчик должен говорить грамотно, соблюдая литературные и этические нормы, свободно, без чтения с листа или со слайдов.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extLst>
                  <a:ext uri="{0D108BD9-81ED-4DB2-BD59-A6C34878D82A}">
                    <a16:rowId xmlns:a16="http://schemas.microsoft.com/office/drawing/2014/main" val="1947962251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Использование наглядности и технических средств при презентации проекта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При представлении доклада автор показывает модели, иллюстрации, выполненные в процессе исследования или использует специально подготовленную по материалам проекта презентацию, которая иллюстрирует доклад и иллюстрирует вопросы исследования с помощью мультимедийного оборудования.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extLst>
                  <a:ext uri="{0D108BD9-81ED-4DB2-BD59-A6C34878D82A}">
                    <a16:rowId xmlns:a16="http://schemas.microsoft.com/office/drawing/2014/main" val="561230605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Ответы на вопросы при представлении презентации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Автор должен уметь отвечать достаточно подробно и аргументированно на вопросы жюри и слушателей, касающихся как содержания доклада, так и вопросов, связанных с его исследованием, демонстрируя заинтересованность в предмете исследования и готовности продолжить данное исследование в процессе обучения на факультете.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extLst>
                  <a:ext uri="{0D108BD9-81ED-4DB2-BD59-A6C34878D82A}">
                    <a16:rowId xmlns:a16="http://schemas.microsoft.com/office/drawing/2014/main" val="117327597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Итого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Сумма баллов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88" marR="57188" marT="0" marB="0"/>
                </a:tc>
                <a:extLst>
                  <a:ext uri="{0D108BD9-81ED-4DB2-BD59-A6C34878D82A}">
                    <a16:rowId xmlns:a16="http://schemas.microsoft.com/office/drawing/2014/main" val="265583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4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8410046" y="2112320"/>
            <a:ext cx="3567490" cy="10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76549" y="2112320"/>
            <a:ext cx="366373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4430" y="2086964"/>
            <a:ext cx="352697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73" y="-10287"/>
            <a:ext cx="1658120" cy="1656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865" y="361687"/>
            <a:ext cx="802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ФАКУЛЬТЕТ БИОЛОГИИ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13EBDD-79DD-451B-9688-AD9DE35C4269}"/>
              </a:ext>
            </a:extLst>
          </p:cNvPr>
          <p:cNvSpPr/>
          <p:nvPr/>
        </p:nvSpPr>
        <p:spPr>
          <a:xfrm>
            <a:off x="194906" y="3102627"/>
            <a:ext cx="3536498" cy="3602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EB7D8F0-8A62-4ADA-A486-0C870D6C5E2F}"/>
              </a:ext>
            </a:extLst>
          </p:cNvPr>
          <p:cNvSpPr txBox="1">
            <a:spLocks/>
          </p:cNvSpPr>
          <p:nvPr/>
        </p:nvSpPr>
        <p:spPr>
          <a:xfrm>
            <a:off x="156809" y="3139994"/>
            <a:ext cx="3526972" cy="34980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900" dirty="0">
                <a:solidFill>
                  <a:schemeClr val="bg1"/>
                </a:solidFill>
              </a:rPr>
              <a:t>Вы сможете</a:t>
            </a:r>
            <a:r>
              <a:rPr lang="ru-RU" sz="1900" dirty="0" smtClean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9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chemeClr val="bg1"/>
                </a:solidFill>
              </a:rPr>
              <a:t>Выступить </a:t>
            </a:r>
            <a:r>
              <a:rPr lang="ru-RU" sz="1900" dirty="0">
                <a:solidFill>
                  <a:schemeClr val="bg1"/>
                </a:solidFill>
              </a:rPr>
              <a:t>в роли исследователя-гистолога!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900" dirty="0">
                <a:solidFill>
                  <a:schemeClr val="bg1"/>
                </a:solidFill>
              </a:rPr>
              <a:t>Почувствовать себя хирургом, проведя исследование по электростимуляции нервных окончаний!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900" dirty="0">
                <a:solidFill>
                  <a:schemeClr val="bg1"/>
                </a:solidFill>
              </a:rPr>
              <a:t>Самостоятельно определить уровень выносливости своих дыхательной и сердечно-сосудистой систем!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F6D3B-0595-468C-9292-331519AFDF3A}"/>
              </a:ext>
            </a:extLst>
          </p:cNvPr>
          <p:cNvSpPr txBox="1"/>
          <p:nvPr/>
        </p:nvSpPr>
        <p:spPr>
          <a:xfrm>
            <a:off x="93020" y="2105202"/>
            <a:ext cx="3526973" cy="8771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/>
                </a:solidFill>
              </a:rPr>
              <a:t>Участвуя </a:t>
            </a:r>
            <a:r>
              <a:rPr lang="ru-RU" sz="1700" b="1" dirty="0">
                <a:solidFill>
                  <a:schemeClr val="accent1"/>
                </a:solidFill>
              </a:rPr>
              <a:t>в проекте </a:t>
            </a:r>
            <a:r>
              <a:rPr lang="ru-RU" sz="1700" b="1" dirty="0" smtClean="0">
                <a:solidFill>
                  <a:schemeClr val="accent1"/>
                </a:solidFill>
              </a:rPr>
              <a:t>«</a:t>
            </a:r>
            <a:r>
              <a:rPr lang="ru-RU" sz="1700" b="1" dirty="0">
                <a:solidFill>
                  <a:schemeClr val="accent1"/>
                </a:solidFill>
              </a:rPr>
              <a:t>Исследование функций нервной системы и висцеральных систем</a:t>
            </a:r>
            <a:r>
              <a:rPr lang="ru-RU" sz="1700" b="1" dirty="0" smtClean="0">
                <a:solidFill>
                  <a:schemeClr val="accent1"/>
                </a:solidFill>
              </a:rPr>
              <a:t>»,</a:t>
            </a:r>
            <a:endParaRPr lang="ru-RU" sz="1700" b="1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B277F0-B032-4285-9046-CDB9C53F15D9}"/>
              </a:ext>
            </a:extLst>
          </p:cNvPr>
          <p:cNvSpPr/>
          <p:nvPr/>
        </p:nvSpPr>
        <p:spPr>
          <a:xfrm>
            <a:off x="4286073" y="3127983"/>
            <a:ext cx="3654215" cy="3602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5ED42D7-2078-4F3A-96A9-2F984F23E666}"/>
              </a:ext>
            </a:extLst>
          </p:cNvPr>
          <p:cNvSpPr txBox="1">
            <a:spLocks/>
          </p:cNvSpPr>
          <p:nvPr/>
        </p:nvSpPr>
        <p:spPr>
          <a:xfrm>
            <a:off x="4298687" y="3139994"/>
            <a:ext cx="3632075" cy="3590261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600" dirty="0">
                <a:solidFill>
                  <a:schemeClr val="bg1"/>
                </a:solidFill>
              </a:rPr>
              <a:t>Вы сможете</a:t>
            </a:r>
            <a:r>
              <a:rPr lang="ru-RU" sz="2600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900" dirty="0">
                <a:solidFill>
                  <a:schemeClr val="bg1"/>
                </a:solidFill>
              </a:rPr>
              <a:t>Составить авторское филогенетическое дерево растения с использованием линнеевского и современного подходов!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900" dirty="0">
                <a:solidFill>
                  <a:schemeClr val="bg1"/>
                </a:solidFill>
              </a:rPr>
              <a:t>Обсудить важность типовых образцов растений!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900" dirty="0">
                <a:solidFill>
                  <a:schemeClr val="bg1"/>
                </a:solidFill>
              </a:rPr>
              <a:t>Поработать в программе </a:t>
            </a:r>
            <a:r>
              <a:rPr lang="ru-RU" sz="2900" dirty="0" err="1">
                <a:solidFill>
                  <a:schemeClr val="bg1"/>
                </a:solidFill>
              </a:rPr>
              <a:t>Past</a:t>
            </a:r>
            <a:r>
              <a:rPr lang="ru-RU" sz="2900" dirty="0">
                <a:solidFill>
                  <a:schemeClr val="bg1"/>
                </a:solidFill>
              </a:rPr>
              <a:t> 3, а также с атласами-определителями растений!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58D02-4B73-471A-9961-F0ED63BCA6BD}"/>
              </a:ext>
            </a:extLst>
          </p:cNvPr>
          <p:cNvSpPr txBox="1"/>
          <p:nvPr/>
        </p:nvSpPr>
        <p:spPr>
          <a:xfrm>
            <a:off x="4099045" y="2133130"/>
            <a:ext cx="4018746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Участвуя </a:t>
            </a:r>
            <a:r>
              <a:rPr lang="ru-RU" b="1" dirty="0">
                <a:solidFill>
                  <a:schemeClr val="accent2"/>
                </a:solidFill>
              </a:rPr>
              <a:t>в проекте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 «Научная ценность гербарных коллекций в систематике растений»,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187F23-852B-489C-8478-AE0EDEB7FA67}"/>
              </a:ext>
            </a:extLst>
          </p:cNvPr>
          <p:cNvSpPr/>
          <p:nvPr/>
        </p:nvSpPr>
        <p:spPr>
          <a:xfrm>
            <a:off x="8410046" y="3115971"/>
            <a:ext cx="3567490" cy="3602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248530D7-5D4F-486F-A726-915AF34ABE02}"/>
              </a:ext>
            </a:extLst>
          </p:cNvPr>
          <p:cNvSpPr txBox="1">
            <a:spLocks/>
          </p:cNvSpPr>
          <p:nvPr/>
        </p:nvSpPr>
        <p:spPr>
          <a:xfrm>
            <a:off x="8475908" y="3095523"/>
            <a:ext cx="3501628" cy="35425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dirty="0">
                <a:solidFill>
                  <a:schemeClr val="bg1"/>
                </a:solidFill>
              </a:rPr>
              <a:t>Вы сможете</a:t>
            </a:r>
            <a:r>
              <a:rPr lang="ru-RU" sz="19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Познакомиться с устройством генома, его изменениями и  значением этих изменений для эволюции!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Познакомиться с методами молекулярно-генетических исследований!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Построить филогенетические деревья животных и увидеть, как шла их эволюция!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0592E-E908-4C8A-BEAB-A6FA76A08342}"/>
              </a:ext>
            </a:extLst>
          </p:cNvPr>
          <p:cNvSpPr txBox="1"/>
          <p:nvPr/>
        </p:nvSpPr>
        <p:spPr>
          <a:xfrm>
            <a:off x="8410046" y="2001221"/>
            <a:ext cx="3567490" cy="11387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4">
                    <a:lumMod val="75000"/>
                  </a:schemeClr>
                </a:solidFill>
              </a:rPr>
              <a:t>Участвуя </a:t>
            </a:r>
            <a:r>
              <a:rPr lang="ru-RU" sz="1700" b="1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1700" b="1" dirty="0" smtClean="0">
                <a:solidFill>
                  <a:schemeClr val="accent4">
                    <a:lumMod val="75000"/>
                  </a:schemeClr>
                </a:solidFill>
              </a:rPr>
              <a:t>проекте</a:t>
            </a:r>
            <a:endParaRPr lang="ru-RU" sz="17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700" b="1" dirty="0">
                <a:solidFill>
                  <a:schemeClr val="accent4">
                    <a:lumMod val="75000"/>
                  </a:schemeClr>
                </a:solidFill>
              </a:rPr>
              <a:t> «Почему актуальны молекулярно-генетические методы исследования?»,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688" y="1158789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Вы сможете выбрать проект на одну из тем, предложенных на факультета.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9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791" y="211237"/>
            <a:ext cx="1796046" cy="1794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7" y="211237"/>
            <a:ext cx="993253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dirty="0" smtClean="0">
                <a:solidFill>
                  <a:schemeClr val="bg1"/>
                </a:solidFill>
              </a:rPr>
              <a:t>ФАКУЛЬТЕТ БИОЛОГИИ 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3500" b="1" dirty="0" smtClean="0">
                <a:solidFill>
                  <a:schemeClr val="bg1"/>
                </a:solidFill>
              </a:rPr>
              <a:t>Критерии </a:t>
            </a:r>
            <a:r>
              <a:rPr lang="ru-RU" sz="3500" b="1" dirty="0">
                <a:solidFill>
                  <a:schemeClr val="bg1"/>
                </a:solidFill>
              </a:rPr>
              <a:t>оценивания </a:t>
            </a:r>
            <a:r>
              <a:rPr lang="ru-RU" sz="3500" b="1" dirty="0" smtClean="0">
                <a:solidFill>
                  <a:schemeClr val="bg1"/>
                </a:solidFill>
              </a:rPr>
              <a:t>проекта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565" y="2005467"/>
            <a:ext cx="1175657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B9BD5"/>
                </a:solidFill>
              </a:rPr>
              <a:t>Рукопись </a:t>
            </a:r>
            <a:r>
              <a:rPr lang="ru-RU" sz="1600" b="1" dirty="0">
                <a:solidFill>
                  <a:srgbClr val="5B9BD5"/>
                </a:solidFill>
              </a:rPr>
              <a:t>проекта оценивается по следующим </a:t>
            </a:r>
            <a:r>
              <a:rPr lang="ru-RU" sz="1600" b="1" dirty="0" smtClean="0">
                <a:solidFill>
                  <a:srgbClr val="5B9BD5"/>
                </a:solidFill>
              </a:rPr>
              <a:t>критериям (</a:t>
            </a:r>
            <a:r>
              <a:rPr lang="ru-RU" sz="1600" dirty="0" smtClean="0">
                <a:solidFill>
                  <a:srgbClr val="5B9BD5"/>
                </a:solidFill>
              </a:rPr>
              <a:t>Максимальное количество баллов за рукопись </a:t>
            </a:r>
            <a:r>
              <a:rPr lang="ru-RU" sz="1600" b="1" dirty="0" smtClean="0">
                <a:solidFill>
                  <a:srgbClr val="5B9BD5"/>
                </a:solidFill>
              </a:rPr>
              <a:t>12 баллов</a:t>
            </a:r>
            <a:r>
              <a:rPr lang="ru-RU" sz="1600" dirty="0" smtClean="0">
                <a:solidFill>
                  <a:srgbClr val="5B9BD5"/>
                </a:solidFill>
              </a:rPr>
              <a:t>):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5B9BD5"/>
                </a:solidFill>
              </a:rPr>
              <a:t>Обоснованность </a:t>
            </a:r>
            <a:r>
              <a:rPr lang="ru-RU" sz="1600" dirty="0">
                <a:solidFill>
                  <a:srgbClr val="5B9BD5"/>
                </a:solidFill>
              </a:rPr>
              <a:t>теоретического обзора состояния изучаемой проблемы.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Соответствие темы, цели и задач содержанию работы и выводам.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Соблюдение логики изложения.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Соблюдение научного стиля изложения, структурированность и лаконичность речи.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Творческий подход и оригинальность работы.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Соблюдение требований к оформлению рукописи (не менее 10 страниц печатного текста; шрифт </a:t>
            </a:r>
            <a:r>
              <a:rPr lang="en-US" sz="1600" dirty="0">
                <a:solidFill>
                  <a:srgbClr val="5B9BD5"/>
                </a:solidFill>
              </a:rPr>
              <a:t>Times New Roman</a:t>
            </a:r>
            <a:r>
              <a:rPr lang="ru-RU" sz="1600" dirty="0">
                <a:solidFill>
                  <a:srgbClr val="5B9BD5"/>
                </a:solidFill>
              </a:rPr>
              <a:t>, 14 кегль; интервал одинарный; выравнивание по ширине страницы, поля 2 см со всех сторон; абзацный отступ – 1,25 см; без множественных (от двух и более) знаков пробела).</a:t>
            </a:r>
          </a:p>
          <a:p>
            <a:endParaRPr lang="ru-RU" sz="1600" b="1" dirty="0" smtClean="0">
              <a:solidFill>
                <a:srgbClr val="5B9BD5"/>
              </a:solidFill>
            </a:endParaRPr>
          </a:p>
          <a:p>
            <a:r>
              <a:rPr lang="ru-RU" sz="1600" b="1" dirty="0" smtClean="0">
                <a:solidFill>
                  <a:srgbClr val="5B9BD5"/>
                </a:solidFill>
              </a:rPr>
              <a:t>Устная защита проекта оценивается по следующим критериям </a:t>
            </a:r>
            <a:r>
              <a:rPr lang="ru-RU" sz="1600" dirty="0" smtClean="0">
                <a:solidFill>
                  <a:srgbClr val="5B9BD5"/>
                </a:solidFill>
              </a:rPr>
              <a:t>(максимальное </a:t>
            </a:r>
            <a:r>
              <a:rPr lang="ru-RU" sz="1600" dirty="0">
                <a:solidFill>
                  <a:srgbClr val="5B9BD5"/>
                </a:solidFill>
              </a:rPr>
              <a:t>количество баллов за устную защиту </a:t>
            </a:r>
            <a:r>
              <a:rPr lang="ru-RU" sz="1600" dirty="0" smtClean="0">
                <a:solidFill>
                  <a:srgbClr val="5B9BD5"/>
                </a:solidFill>
              </a:rPr>
              <a:t>проекта </a:t>
            </a:r>
            <a:r>
              <a:rPr lang="ru-RU" sz="1600" b="1" dirty="0">
                <a:solidFill>
                  <a:srgbClr val="5B9BD5"/>
                </a:solidFill>
              </a:rPr>
              <a:t>14 </a:t>
            </a:r>
            <a:r>
              <a:rPr lang="ru-RU" sz="1600" b="1" dirty="0" smtClean="0">
                <a:solidFill>
                  <a:srgbClr val="5B9BD5"/>
                </a:solidFill>
              </a:rPr>
              <a:t>баллов</a:t>
            </a:r>
            <a:r>
              <a:rPr lang="ru-RU" sz="1600" dirty="0" smtClean="0">
                <a:solidFill>
                  <a:srgbClr val="5B9BD5"/>
                </a:solidFill>
              </a:rPr>
              <a:t>):</a:t>
            </a:r>
            <a:endParaRPr lang="ru-RU" sz="1600" dirty="0">
              <a:solidFill>
                <a:srgbClr val="5B9BD5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Адекватность (соответствие) выступления заявленной теме и выполненному проекту.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Убедительная демонстрация актуальности и значимости проекта и перспектив применения полученных результатов.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Обоснованность логики выполнения проекта.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Риторика: лаконичность, четкость выступления.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Владение материалом, способность отвечать на вопросы по теме проекта.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Способность ведения дискуссии, убедительность аргументации, демонстрация заинтересованности.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B9BD5"/>
                </a:solidFill>
              </a:rPr>
              <a:t>Соблюдение регламента (8-10 мин)</a:t>
            </a:r>
            <a:r>
              <a:rPr lang="en-US" sz="1600" dirty="0" smtClean="0">
                <a:solidFill>
                  <a:srgbClr val="5B9BD5"/>
                </a:solidFill>
              </a:rPr>
              <a:t>.</a:t>
            </a:r>
            <a:endParaRPr lang="ru-RU" sz="16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60745" y="570989"/>
            <a:ext cx="975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ФАКУЛЬТЕТ ГЕОГРАФИИ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73" y="89092"/>
            <a:ext cx="1611760" cy="161012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163663" y="3272561"/>
            <a:ext cx="6364942" cy="25007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92806" y="1644776"/>
            <a:ext cx="7450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uLnTx/>
                <a:uFillTx/>
                <a:latin typeface="+mj-lt"/>
                <a:ea typeface="+mn-ea"/>
                <a:cs typeface="+mn-cs"/>
              </a:rPr>
              <a:t>Приглашаем учащихся психолого-педагогических классов поучаствовать в проекте факультета географии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uLnTx/>
                <a:uFillTx/>
                <a:latin typeface="+mj-lt"/>
                <a:ea typeface="+mn-ea"/>
                <a:cs typeface="+mn-cs"/>
              </a:rPr>
              <a:t>PRO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uLnTx/>
                <a:uFillTx/>
                <a:latin typeface="+mj-lt"/>
                <a:ea typeface="+mn-ea"/>
                <a:cs typeface="+mn-cs"/>
              </a:rPr>
              <a:t>_Туризм»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6364" y="2780526"/>
            <a:ext cx="897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Вместе с молодыми учеными и студентами-специалистами вы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сможете: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0" y="2649835"/>
            <a:ext cx="3329978" cy="33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9902">
            <a:off x="176552" y="311983"/>
            <a:ext cx="2403903" cy="16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5136" y="3368754"/>
            <a:ext cx="6256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поучаствовать в мастер-классе «Основы туризма» и познакомиться с основными видами туристических маршрутов;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рассмотреть возможности ГИС-технологий;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научится делать интерактивные карты с использованием онлайн приложения;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создать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уникальный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туристско-образовательный маршрут с применением ГИС-технологий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5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04513" y="204153"/>
            <a:ext cx="975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ФАКУЛЬТЕТ ГЕОГРАФИИ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15436" y="797992"/>
            <a:ext cx="7450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+mn-cs"/>
              </a:rPr>
              <a:t>КРИТЕРИИ ОЦЕНИВАНИЯ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+mn-cs"/>
              </a:rPr>
              <a:t>проекта факультета географии «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+mn-cs"/>
              </a:rPr>
              <a:t>PRO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+mn-cs"/>
              </a:rPr>
              <a:t>_Туризм»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97269" y="1655546"/>
          <a:ext cx="10374310" cy="520245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1747">
                  <a:extLst>
                    <a:ext uri="{9D8B030D-6E8A-4147-A177-3AD203B41FA5}">
                      <a16:colId xmlns:a16="http://schemas.microsoft.com/office/drawing/2014/main" val="621045437"/>
                    </a:ext>
                  </a:extLst>
                </a:gridCol>
                <a:gridCol w="1467597">
                  <a:extLst>
                    <a:ext uri="{9D8B030D-6E8A-4147-A177-3AD203B41FA5}">
                      <a16:colId xmlns:a16="http://schemas.microsoft.com/office/drawing/2014/main" val="2233155091"/>
                    </a:ext>
                  </a:extLst>
                </a:gridCol>
                <a:gridCol w="7818017">
                  <a:extLst>
                    <a:ext uri="{9D8B030D-6E8A-4147-A177-3AD203B41FA5}">
                      <a16:colId xmlns:a16="http://schemas.microsoft.com/office/drawing/2014/main" val="1399046523"/>
                    </a:ext>
                  </a:extLst>
                </a:gridCol>
                <a:gridCol w="491686">
                  <a:extLst>
                    <a:ext uri="{9D8B030D-6E8A-4147-A177-3AD203B41FA5}">
                      <a16:colId xmlns:a16="http://schemas.microsoft.com/office/drawing/2014/main" val="3830937908"/>
                    </a:ext>
                  </a:extLst>
                </a:gridCol>
                <a:gridCol w="435263">
                  <a:extLst>
                    <a:ext uri="{9D8B030D-6E8A-4147-A177-3AD203B41FA5}">
                      <a16:colId xmlns:a16="http://schemas.microsoft.com/office/drawing/2014/main" val="528317604"/>
                    </a:ext>
                  </a:extLst>
                </a:gridCol>
              </a:tblGrid>
              <a:tr h="414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Оцениваемое положение</a:t>
                      </a: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46621" marR="466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 anchor="ctr"/>
                </a:tc>
                <a:extLst>
                  <a:ext uri="{0D108BD9-81ED-4DB2-BD59-A6C34878D82A}">
                    <a16:rowId xmlns:a16="http://schemas.microsoft.com/office/drawing/2014/main" val="2050131003"/>
                  </a:ext>
                </a:extLst>
              </a:tr>
              <a:tr h="29081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1" marR="46621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 и оригинальность темы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indent="22034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Современность тематики проекта, востребованность проектируемого результата, проблема поставлена достаточно оригинально, вследствие чего тема открывается с неожиданной стороны. 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621" marR="46621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659084546"/>
                  </a:ext>
                </a:extLst>
              </a:tr>
              <a:tr h="290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034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Тема всем известная, изучена подробно. При этом автор не сумел показать, чем обусловлен его выбор, кроме субъективного интереса.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621" marR="466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89471"/>
                  </a:ext>
                </a:extLst>
              </a:tr>
              <a:tr h="29081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621" marR="46621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Последовательность, структурность и целостность изложения материала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реализована последовательно, нет «лишней» информации, перегружающей текст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621" marR="46621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105263510"/>
                  </a:ext>
                </a:extLst>
              </a:tr>
              <a:tr h="311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работе либо упущены некоторые важные аргументы, либо есть «лишняя» информация, перегружающая текст ненужными подробностями, но в целом логика есть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621" marR="466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44974"/>
                  </a:ext>
                </a:extLst>
              </a:tr>
              <a:tr h="155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работе можно заметить некоторую логичность в выстраивании информации, но целостности нет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1" marR="466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435727"/>
                  </a:ext>
                </a:extLst>
              </a:tr>
              <a:tr h="29081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21" marR="46621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продукта проектной деятельности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indent="25844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Продукт полностью соответствует требованиям качества (эстетичен, удобен в использовании, соответствует заявленным целям). Продукт полезен. Названы потенциальные потребители продукта проекта. 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21" marR="46621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492121416"/>
                  </a:ext>
                </a:extLst>
              </a:tr>
              <a:tr h="290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844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Продукт полностью соответствует требованиям качества (эстетичен, удобен в использовании, соответствует заявленным целям).  Продукт полезен. Круг лиц, которыми он может быть востребован, указан неявно. 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621" marR="466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51875"/>
                  </a:ext>
                </a:extLst>
              </a:tr>
              <a:tr h="145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844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Имеются небольшие замечания по качеству выполнения продукта.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1" marR="466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39650"/>
                  </a:ext>
                </a:extLst>
              </a:tr>
              <a:tr h="14540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621" marR="46621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достигнутых результатов поставленной цели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indent="34861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Результаты соответствуют цели 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21" marR="46621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2922494482"/>
                  </a:ext>
                </a:extLst>
              </a:tr>
              <a:tr h="145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34861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Результаты не в полной степени соответствуют цели, но имеют практическое </a:t>
                      </a:r>
                    </a:p>
                    <a:p>
                      <a:pPr indent="34861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621" marR="466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202023"/>
                  </a:ext>
                </a:extLst>
              </a:tr>
              <a:tr h="145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621" marR="466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52179"/>
                  </a:ext>
                </a:extLst>
              </a:tr>
              <a:tr h="150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4861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Результаты  не в полной степени соответствуют цели и не имеют практического значения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1" marR="466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623768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творческого компонента в процессе проектирования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Вариативность первоначальных идей, их оригинальность; не­стандартные исполнительские решения и т.д.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3377719098"/>
                  </a:ext>
                </a:extLst>
              </a:tr>
              <a:tr h="31119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621" marR="46621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выступления/защиты проекта</a:t>
                      </a: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исследовательской работы выстроена четко, предоставил демонстрационный материал и прекрасно в нем ориентировался, отвечает на все поставленные вопросы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21" marR="46621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51475119"/>
                  </a:ext>
                </a:extLst>
              </a:tr>
              <a:tr h="311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Докладчик рассказывает, но не объясняет суть работы, представленный демонстрационный материал не в полном объеме, отвечает не на все вопросы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621" marR="466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244358"/>
                  </a:ext>
                </a:extLst>
              </a:tr>
              <a:tr h="155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Представленный демонстрационный материал не использовался докладчиком, отвечает не на все вопросы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21" marR="466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48063"/>
                  </a:ext>
                </a:extLst>
              </a:tr>
              <a:tr h="145408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(СУММА БАЛЛОВ)</a:t>
                      </a:r>
                    </a:p>
                  </a:txBody>
                  <a:tcPr marL="46621" marR="466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6621" marR="46621" marT="0" marB="0"/>
                </a:tc>
                <a:extLst>
                  <a:ext uri="{0D108BD9-81ED-4DB2-BD59-A6C34878D82A}">
                    <a16:rowId xmlns:a16="http://schemas.microsoft.com/office/drawing/2014/main" val="1829698898"/>
                  </a:ext>
                </a:extLst>
              </a:tr>
            </a:tbl>
          </a:graphicData>
        </a:graphic>
      </p:graphicFrame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598">
            <a:off x="133151" y="208296"/>
            <a:ext cx="2343165" cy="160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68" y="45423"/>
            <a:ext cx="1611760" cy="16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65" y="361687"/>
            <a:ext cx="802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ФАКУЛЬТЕТ МАТЕМАТИКИ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83" y="200847"/>
            <a:ext cx="1837102" cy="18371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9214" y="2684206"/>
            <a:ext cx="10917275" cy="267765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Учащимся психолого-педагогических классов!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 наших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занятиях вы познакомитесь с методами решения нестандартных задач. Совершите путешествие в мир многогранников. Узнаете о практическом применении математических знаний.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Записавшиеся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на проектный модуль на факультет математики, познакомятся с факультетом и студентами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факультета.</a:t>
            </a:r>
          </a:p>
        </p:txBody>
      </p:sp>
    </p:spTree>
    <p:extLst>
      <p:ext uri="{BB962C8B-B14F-4D97-AF65-F5344CB8AC3E}">
        <p14:creationId xmlns:p14="http://schemas.microsoft.com/office/powerpoint/2010/main" val="6177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103" y="84909"/>
            <a:ext cx="802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ФАКУЛЬТЕТ МАТЕМАТИКИ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83" y="200847"/>
            <a:ext cx="1837102" cy="18371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126" y="1286263"/>
            <a:ext cx="9837558" cy="547842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Интересно об окружности девяти точек.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 кто формулировать эту задачу;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задачу;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разбить ее на несколько вспомогательных задач;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решить вспомогательные задачи и основную задачу;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свои предложения о том, в каком классе можно познакомить учеников с этой задачей.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Геометрическое место точек на плоскости.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различные геометрические места точек на плоскости;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показать, как можно построит геометрические места точек на плоскости по заданным условиям;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показать, как можно определить некоторые понятия через геометрические места точек;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ли понятие геометрические места точек в школьном курсе геометрии;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свои предложения о том, в каком классе можно познакомить учеников с этой темой и как поможет понятие геометрические места точек пониманию материала курса геометрии.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Золотое сечение в архитектуре.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 об истории вопроса;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свойство золотого сечения;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 применение золотого сечения в архитектуре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свои предложения о том, в каком классе можно познакомить учеников с этой темой.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Решаем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линейные уравнения и неравенства с параметрами.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различные методы решения задач с параметрами;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привести примеры решения линейных уравнений и неравенств с параметрами различными методами;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свои предложения о том, в каком классе можно познакомить учеников с этой темой.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359" y="761869"/>
            <a:ext cx="802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Краткое описание </a:t>
            </a:r>
            <a:r>
              <a:rPr lang="ru-RU" sz="2400" dirty="0" smtClean="0">
                <a:solidFill>
                  <a:schemeClr val="bg1"/>
                </a:solidFill>
              </a:rPr>
              <a:t>проектов </a:t>
            </a:r>
            <a:r>
              <a:rPr lang="ru-RU" sz="2400" dirty="0">
                <a:solidFill>
                  <a:schemeClr val="bg1"/>
                </a:solidFill>
              </a:rPr>
              <a:t>для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41849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65" y="361687"/>
            <a:ext cx="802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ФАКУЛЬТЕТ МАТЕМАТИКИ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83" y="200847"/>
            <a:ext cx="1837102" cy="183710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87647"/>
              </p:ext>
            </p:extLst>
          </p:nvPr>
        </p:nvGraphicFramePr>
        <p:xfrm>
          <a:off x="246742" y="2786738"/>
          <a:ext cx="10174514" cy="3773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016">
                  <a:extLst>
                    <a:ext uri="{9D8B030D-6E8A-4147-A177-3AD203B41FA5}">
                      <a16:colId xmlns:a16="http://schemas.microsoft.com/office/drawing/2014/main" val="1436313824"/>
                    </a:ext>
                  </a:extLst>
                </a:gridCol>
                <a:gridCol w="8739335">
                  <a:extLst>
                    <a:ext uri="{9D8B030D-6E8A-4147-A177-3AD203B41FA5}">
                      <a16:colId xmlns:a16="http://schemas.microsoft.com/office/drawing/2014/main" val="2940435743"/>
                    </a:ext>
                  </a:extLst>
                </a:gridCol>
                <a:gridCol w="869163">
                  <a:extLst>
                    <a:ext uri="{9D8B030D-6E8A-4147-A177-3AD203B41FA5}">
                      <a16:colId xmlns:a16="http://schemas.microsoft.com/office/drawing/2014/main" val="1307556003"/>
                    </a:ext>
                  </a:extLst>
                </a:gridCol>
              </a:tblGrid>
              <a:tr h="291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Балл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179122"/>
                  </a:ext>
                </a:extLst>
              </a:tr>
              <a:tr h="5664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Поиск информации и качество источников: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Используйте разные источники, такие как учебники, интернет или справочные материалы.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96836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Соответствие цели проекта содержанию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340877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 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Анализ проблемы исследования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588768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 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Оригинальность работы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0347245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 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Обоснованность результатов и выводов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716640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6. 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Полнота работы: проект должен быть логичным и завершенным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407879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7. 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Практическая значимость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171855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8. 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Четкость и логичность текста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8442766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9. 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Оформление работа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5636803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10. 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Выступление: качество речи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716636"/>
                  </a:ext>
                </a:extLst>
              </a:tr>
              <a:tr h="2915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11. 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Ответы на вопросы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77368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865" y="1803526"/>
            <a:ext cx="9249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5B9BD5"/>
                </a:solidFill>
              </a:rPr>
              <a:t>Критерии оценивания проекта </a:t>
            </a:r>
            <a:br>
              <a:rPr lang="ru-RU" sz="2400" dirty="0" smtClean="0">
                <a:solidFill>
                  <a:srgbClr val="5B9BD5"/>
                </a:solidFill>
              </a:rPr>
            </a:br>
            <a:r>
              <a:rPr lang="ru-RU" sz="2400" dirty="0" smtClean="0">
                <a:solidFill>
                  <a:srgbClr val="5B9BD5"/>
                </a:solidFill>
              </a:rPr>
              <a:t>(максимальное количество баллов – 100)</a:t>
            </a:r>
            <a:endParaRPr lang="ru-RU" sz="24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"/>
          <p:cNvSpPr txBox="1"/>
          <p:nvPr/>
        </p:nvSpPr>
        <p:spPr>
          <a:xfrm>
            <a:off x="289829" y="331802"/>
            <a:ext cx="975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ИНСТИТУТ ВОСТОКОВЕДЕНИЯ</a:t>
            </a:r>
            <a:endParaRPr kumimoji="0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1" name="Google Shape;104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2750" y="129225"/>
            <a:ext cx="1940186" cy="194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2"/>
          <p:cNvSpPr/>
          <p:nvPr/>
        </p:nvSpPr>
        <p:spPr>
          <a:xfrm>
            <a:off x="731614" y="1861224"/>
            <a:ext cx="8276100" cy="4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ts val="2400"/>
              </a:lnSpc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  <a:sym typeface="Times New Roman"/>
              </a:rPr>
              <a:t>Критерии оценки проекта: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/>
            </a:r>
            <a:b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ru-RU" dirty="0" smtClean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1</a:t>
            </a: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) соответствие темы проекта заявленному направлению, глубина раскрытия темы, 1 балл</a:t>
            </a:r>
          </a:p>
          <a:p>
            <a:pPr lvl="0">
              <a:lnSpc>
                <a:spcPts val="2400"/>
              </a:lnSpc>
              <a:defRPr/>
            </a:pP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2) качество постановки целей и задач, 1 балл</a:t>
            </a:r>
          </a:p>
          <a:p>
            <a:pPr lvl="0">
              <a:lnSpc>
                <a:spcPts val="2400"/>
              </a:lnSpc>
              <a:defRPr/>
            </a:pP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3) логичность и последовательность изложения, 1 балл</a:t>
            </a:r>
          </a:p>
          <a:p>
            <a:pPr lvl="0">
              <a:lnSpc>
                <a:spcPts val="2400"/>
              </a:lnSpc>
              <a:defRPr/>
            </a:pP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4) грамотная речь (текст не зачитывается), 1 балл</a:t>
            </a:r>
          </a:p>
          <a:p>
            <a:pPr lvl="0">
              <a:lnSpc>
                <a:spcPts val="2400"/>
              </a:lnSpc>
              <a:defRPr/>
            </a:pP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5) красочная презентация с понятной структурой, 1 балл</a:t>
            </a:r>
          </a:p>
          <a:p>
            <a:pPr lvl="0">
              <a:lnSpc>
                <a:spcPts val="2400"/>
              </a:lnSpc>
              <a:defRPr/>
            </a:pP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6) взаимодействие с аудиторией, 1 балл</a:t>
            </a:r>
            <a:b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7) разработанное задание соответствует цели проекта, 1 балл</a:t>
            </a:r>
            <a:b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8) соблюдение регламента выступления (10-15 минут), 1 балл</a:t>
            </a:r>
            <a:b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9) качество ответов на вопросы, 1 балл</a:t>
            </a:r>
          </a:p>
          <a:p>
            <a:pPr lvl="0">
              <a:lnSpc>
                <a:spcPts val="2400"/>
              </a:lnSpc>
              <a:defRPr/>
            </a:pPr>
            <a:r>
              <a:rPr lang="ru-RU" dirty="0">
                <a:solidFill>
                  <a:srgbClr val="5B9BD5"/>
                </a:solidFill>
                <a:latin typeface="+mj-lt"/>
                <a:ea typeface="Times New Roman"/>
                <a:cs typeface="Times New Roman"/>
                <a:sym typeface="Times New Roman"/>
              </a:rPr>
              <a:t>10) начало и конец выступления должны соответствовать нормам этикета (приветствие, представление, в заключении благодарность за внимание), 1 балл</a:t>
            </a:r>
          </a:p>
        </p:txBody>
      </p:sp>
      <p:sp>
        <p:nvSpPr>
          <p:cNvPr id="1043" name="Google Shape;1043;p2"/>
          <p:cNvSpPr txBox="1"/>
          <p:nvPr/>
        </p:nvSpPr>
        <p:spPr>
          <a:xfrm>
            <a:off x="9377100" y="2336665"/>
            <a:ext cx="28149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 итогам публичной защиты конкурсная работа может набрать от 0-10 баллов.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Максимальное количество авторов проекта: 1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8140" y="1751403"/>
            <a:ext cx="9098053" cy="4952143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807063" y="1928344"/>
            <a:ext cx="4002659" cy="1008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0865" y="361687"/>
            <a:ext cx="802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ФАКУЛЬТЕТ ХИМИИ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13EBDD-79DD-451B-9688-AD9DE35C4269}"/>
              </a:ext>
            </a:extLst>
          </p:cNvPr>
          <p:cNvSpPr/>
          <p:nvPr/>
        </p:nvSpPr>
        <p:spPr>
          <a:xfrm>
            <a:off x="3807063" y="2944006"/>
            <a:ext cx="4002659" cy="373671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EB7D8F0-8A62-4ADA-A486-0C870D6C5E2F}"/>
              </a:ext>
            </a:extLst>
          </p:cNvPr>
          <p:cNvSpPr txBox="1">
            <a:spLocks/>
          </p:cNvSpPr>
          <p:nvPr/>
        </p:nvSpPr>
        <p:spPr>
          <a:xfrm>
            <a:off x="3900196" y="3095523"/>
            <a:ext cx="3909526" cy="35851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2400" dirty="0">
                <a:solidFill>
                  <a:schemeClr val="bg1"/>
                </a:solidFill>
              </a:rPr>
              <a:t>Мир </a:t>
            </a:r>
            <a:r>
              <a:rPr lang="ru-RU" sz="2400" dirty="0" smtClean="0">
                <a:solidFill>
                  <a:schemeClr val="bg1"/>
                </a:solidFill>
              </a:rPr>
              <a:t>координационных соединений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err="1" smtClean="0">
                <a:solidFill>
                  <a:schemeClr val="bg1"/>
                </a:solidFill>
              </a:rPr>
              <a:t>наноструктур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</a:rPr>
              <a:t>Стратегии </a:t>
            </a:r>
            <a:r>
              <a:rPr lang="ru-RU" sz="2400" dirty="0" smtClean="0">
                <a:solidFill>
                  <a:schemeClr val="bg1"/>
                </a:solidFill>
              </a:rPr>
              <a:t>синтеза биологически активных веществ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лекарственных препаратов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</a:rPr>
              <a:t>Арсенал </a:t>
            </a:r>
            <a:r>
              <a:rPr lang="ru-RU" sz="2400" dirty="0" smtClean="0">
                <a:solidFill>
                  <a:schemeClr val="bg1"/>
                </a:solidFill>
              </a:rPr>
              <a:t>современного химика-аналитика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F6D3B-0595-468C-9292-331519AFDF3A}"/>
              </a:ext>
            </a:extLst>
          </p:cNvPr>
          <p:cNvSpPr txBox="1"/>
          <p:nvPr/>
        </p:nvSpPr>
        <p:spPr>
          <a:xfrm>
            <a:off x="4045008" y="2017124"/>
            <a:ext cx="3536498" cy="8309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Если тебе интересно</a:t>
            </a:r>
          </a:p>
          <a:p>
            <a:pPr algn="ctr"/>
            <a:r>
              <a:rPr lang="ru-RU" sz="2400" b="1" dirty="0">
                <a:solidFill>
                  <a:schemeClr val="accent2"/>
                </a:solidFill>
              </a:rPr>
              <a:t> познать: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248530D7-5D4F-486F-A726-915AF34ABE02}"/>
              </a:ext>
            </a:extLst>
          </p:cNvPr>
          <p:cNvSpPr txBox="1">
            <a:spLocks/>
          </p:cNvSpPr>
          <p:nvPr/>
        </p:nvSpPr>
        <p:spPr>
          <a:xfrm>
            <a:off x="8475908" y="3095523"/>
            <a:ext cx="2030049" cy="31910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dirty="0">
                <a:solidFill>
                  <a:schemeClr val="bg1"/>
                </a:solidFill>
              </a:rPr>
              <a:t>Вы сможете</a:t>
            </a:r>
            <a:r>
              <a:rPr lang="ru-RU" sz="19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Почувствовать себя хирургом, проведя исследование по электростимуляции нервных окончаний!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Самостоятельно определить уровень выносливости своих дыхательной и сердечно-сосудистой систем!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25" y="286700"/>
            <a:ext cx="1732111" cy="1732111"/>
          </a:xfrm>
          <a:prstGeom prst="rect">
            <a:avLst/>
          </a:prstGeom>
        </p:spPr>
      </p:pic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4067"/>
              </p:ext>
            </p:extLst>
          </p:nvPr>
        </p:nvGraphicFramePr>
        <p:xfrm>
          <a:off x="8927985" y="2246542"/>
          <a:ext cx="2367631" cy="335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Acrobat Document" r:id="rId4" imgW="5667037" imgH="8019809" progId="AcroExch.Document.DC">
                  <p:embed/>
                </p:oleObj>
              </mc:Choice>
              <mc:Fallback>
                <p:oleObj name="Acrobat Document" r:id="rId4" imgW="5667037" imgH="8019809" progId="AcroExch.Document.DC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985" y="2246542"/>
                        <a:ext cx="2367631" cy="3350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215457"/>
              </p:ext>
            </p:extLst>
          </p:nvPr>
        </p:nvGraphicFramePr>
        <p:xfrm>
          <a:off x="460865" y="1934858"/>
          <a:ext cx="2423222" cy="461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CS ChemDraw Drawing" r:id="rId6" imgW="2160834" imgH="4111294" progId="ChemDraw.Document.6.0">
                  <p:embed/>
                </p:oleObj>
              </mc:Choice>
              <mc:Fallback>
                <p:oleObj name="CS ChemDraw Drawing" r:id="rId6" imgW="2160834" imgH="4111294" progId="ChemDraw.Document.6.0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65" y="1934858"/>
                        <a:ext cx="2423222" cy="4611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7809722" y="4510485"/>
            <a:ext cx="4382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5"/>
                </a:solidFill>
              </a:rPr>
              <a:t>Факультет химии ждёт ТЕБЯ</a:t>
            </a:r>
            <a:r>
              <a:rPr lang="en-US" altLang="ru-RU" sz="2800" b="1" dirty="0" smtClean="0">
                <a:solidFill>
                  <a:schemeClr val="accent5"/>
                </a:solidFill>
              </a:rPr>
              <a:t>!</a:t>
            </a:r>
            <a:endParaRPr lang="ru-RU" altLang="ru-RU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65" y="361687"/>
            <a:ext cx="802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ФАКУЛЬТЕТ ХИМИИ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25" y="286700"/>
            <a:ext cx="1732111" cy="173211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921643"/>
              </p:ext>
            </p:extLst>
          </p:nvPr>
        </p:nvGraphicFramePr>
        <p:xfrm>
          <a:off x="114300" y="3232943"/>
          <a:ext cx="11863234" cy="2043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098">
                  <a:extLst>
                    <a:ext uri="{9D8B030D-6E8A-4147-A177-3AD203B41FA5}">
                      <a16:colId xmlns:a16="http://schemas.microsoft.com/office/drawing/2014/main" val="163627485"/>
                    </a:ext>
                  </a:extLst>
                </a:gridCol>
                <a:gridCol w="1511098">
                  <a:extLst>
                    <a:ext uri="{9D8B030D-6E8A-4147-A177-3AD203B41FA5}">
                      <a16:colId xmlns:a16="http://schemas.microsoft.com/office/drawing/2014/main" val="1284413163"/>
                    </a:ext>
                  </a:extLst>
                </a:gridCol>
                <a:gridCol w="1895337">
                  <a:extLst>
                    <a:ext uri="{9D8B030D-6E8A-4147-A177-3AD203B41FA5}">
                      <a16:colId xmlns:a16="http://schemas.microsoft.com/office/drawing/2014/main" val="3809568236"/>
                    </a:ext>
                  </a:extLst>
                </a:gridCol>
                <a:gridCol w="1137558">
                  <a:extLst>
                    <a:ext uri="{9D8B030D-6E8A-4147-A177-3AD203B41FA5}">
                      <a16:colId xmlns:a16="http://schemas.microsoft.com/office/drawing/2014/main" val="53399058"/>
                    </a:ext>
                  </a:extLst>
                </a:gridCol>
                <a:gridCol w="1142907">
                  <a:extLst>
                    <a:ext uri="{9D8B030D-6E8A-4147-A177-3AD203B41FA5}">
                      <a16:colId xmlns:a16="http://schemas.microsoft.com/office/drawing/2014/main" val="2900476171"/>
                    </a:ext>
                  </a:extLst>
                </a:gridCol>
                <a:gridCol w="1763393">
                  <a:extLst>
                    <a:ext uri="{9D8B030D-6E8A-4147-A177-3AD203B41FA5}">
                      <a16:colId xmlns:a16="http://schemas.microsoft.com/office/drawing/2014/main" val="3753253311"/>
                    </a:ext>
                  </a:extLst>
                </a:gridCol>
                <a:gridCol w="1511098">
                  <a:extLst>
                    <a:ext uri="{9D8B030D-6E8A-4147-A177-3AD203B41FA5}">
                      <a16:colId xmlns:a16="http://schemas.microsoft.com/office/drawing/2014/main" val="1744159269"/>
                    </a:ext>
                  </a:extLst>
                </a:gridCol>
                <a:gridCol w="1390745">
                  <a:extLst>
                    <a:ext uri="{9D8B030D-6E8A-4147-A177-3AD203B41FA5}">
                      <a16:colId xmlns:a16="http://schemas.microsoft.com/office/drawing/2014/main" val="2069200797"/>
                    </a:ext>
                  </a:extLst>
                </a:gridCol>
              </a:tblGrid>
              <a:tr h="2043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1. соответствие структуры работы требованиям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2. актуальность работы и её обоснование, практическая и /или/ теоретическая значимость;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3. четкость и конкретность в постановке цели и задач, выдвижении гипотезы; соответствие темы, цели и задач, методов, результатов и выводов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4. анализ хода работы, выводы и </a:t>
                      </a:r>
                      <a:r>
                        <a:rPr lang="ru-RU" sz="1200" dirty="0" smtClean="0">
                          <a:effectLst/>
                        </a:rPr>
                        <a:t>перспективы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5. объём, сложность и качество </a:t>
                      </a:r>
                      <a:r>
                        <a:rPr lang="ru-RU" sz="1200" dirty="0" smtClean="0">
                          <a:effectLst/>
                        </a:rPr>
                        <a:t>выполненного исследования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эксперимента;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6. оригинальность решения проблемы (креативность проекта); степень самостоятельности автора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7. грамотность и логичность изложения; владение нормами научного стиля изложения и оформления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8. </a:t>
                      </a:r>
                      <a:r>
                        <a:rPr lang="ru-RU" sz="1200" dirty="0" smtClean="0">
                          <a:effectLst/>
                        </a:rPr>
                        <a:t>разнообразие библиографических </a:t>
                      </a:r>
                      <a:r>
                        <a:rPr lang="ru-RU" sz="1200" dirty="0">
                          <a:effectLst/>
                        </a:rPr>
                        <a:t>источников информации</a:t>
                      </a:r>
                      <a:r>
                        <a:rPr lang="ru-RU" sz="1200" dirty="0" smtClean="0">
                          <a:effectLst/>
                        </a:rPr>
                        <a:t>, целесообразности </a:t>
                      </a:r>
                      <a:r>
                        <a:rPr lang="ru-RU" sz="1200" dirty="0">
                          <a:effectLst/>
                        </a:rPr>
                        <a:t>их </a:t>
                      </a:r>
                      <a:r>
                        <a:rPr lang="ru-RU" sz="1200" dirty="0" smtClean="0">
                          <a:effectLst/>
                        </a:rPr>
                        <a:t>использования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52735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300" y="2309613"/>
            <a:ext cx="11863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за каждый критерий максимальное количество баллов – 4, минимальное – 0 </a:t>
            </a:r>
            <a:r>
              <a:rPr lang="ru-RU" sz="2000" b="1" dirty="0" smtClean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баллов; 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максимальное </a:t>
            </a:r>
            <a:r>
              <a:rPr lang="ru-RU" sz="20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суммарное количество баллов 32, минимальное - 0</a:t>
            </a:r>
            <a:endParaRPr lang="ru-RU" sz="20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6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FC5E1-4CEF-9B5E-5DF6-93940043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ФИЛОЛОГИЧЕСКИЙ ФАКУЛЬТЕТ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53AA1-623C-23A4-2F1B-4E503F96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50" y="1650963"/>
            <a:ext cx="10802957" cy="492449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мысли замечательного ученого-петербуржца Дмитрия Сергеевича Лихачева, </a:t>
            </a:r>
            <a:r>
              <a:rPr lang="ru-RU" sz="18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каждый </a:t>
            </a:r>
            <a:r>
              <a:rPr lang="ru-RU" sz="1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интеллигентный человек </a:t>
            </a:r>
            <a:r>
              <a:rPr lang="ru-RU" sz="1800" b="1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должен быть </a:t>
            </a:r>
            <a:r>
              <a:rPr lang="ru-RU" sz="1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хоть немножко филологом. Так ли это и почему?</a:t>
            </a:r>
            <a:endParaRPr lang="ru-RU" sz="18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solidFill>
                <a:srgbClr val="5B9BD5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5B9BD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 наших встречах </a:t>
            </a:r>
            <a:r>
              <a:rPr lang="ru-RU" sz="1800" b="1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мы будем вместе искать ответы на важные </a:t>
            </a:r>
            <a:r>
              <a:rPr lang="ru-RU" sz="1800" b="1" dirty="0" smtClean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вопросы</a:t>
            </a:r>
            <a:r>
              <a:rPr lang="ru-RU" sz="1800" dirty="0">
                <a:solidFill>
                  <a:srgbClr val="5B9BD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5B9BD5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7413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Зачем читать классику? </a:t>
            </a:r>
            <a:endParaRPr lang="ru-RU" sz="1800" dirty="0" smtClean="0">
              <a:solidFill>
                <a:srgbClr val="5B9BD5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7413">
              <a:lnSpc>
                <a:spcPts val="2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прошлое – впереди или сзади? </a:t>
            </a:r>
          </a:p>
          <a:p>
            <a:pPr marL="2157413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Почему философы говорят о том, что весь мир – это текст?</a:t>
            </a:r>
          </a:p>
          <a:p>
            <a:pPr marL="2157413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каждой ли профессии нужны филологические знания и навыки?</a:t>
            </a:r>
          </a:p>
          <a:p>
            <a:pPr marL="2157413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что студенты изучают на филфаке? </a:t>
            </a:r>
            <a:endParaRPr lang="ru-RU" sz="1800" dirty="0" smtClean="0">
              <a:solidFill>
                <a:srgbClr val="5B9BD5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7413">
              <a:lnSpc>
                <a:spcPts val="2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может быть, совсем необязательно сегодня, </a:t>
            </a:r>
            <a:r>
              <a:rPr lang="ru-RU" sz="1800" dirty="0" smtClean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наступающей (или уже наступившей?) эпохе искусственного интеллекта, </a:t>
            </a:r>
            <a:r>
              <a:rPr lang="ru-RU" sz="1800" dirty="0" smtClean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грамотным и уметь сочинять тексты? </a:t>
            </a:r>
          </a:p>
          <a:p>
            <a:pPr marL="2157413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почему профессия учителя русского языка и литературы – это профессия на все времена!?</a:t>
            </a:r>
          </a:p>
          <a:p>
            <a:pPr marL="2157413"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И, может быть, утверждение нашего замечательного ученого-петербуржца </a:t>
            </a:r>
            <a:r>
              <a:rPr lang="ru-RU" sz="1800" dirty="0" smtClean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уже </a:t>
            </a:r>
            <a:r>
              <a:rPr lang="ru-RU" sz="1800" dirty="0">
                <a:solidFill>
                  <a:srgbClr val="5B9BD5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 так актуально, а искусственный интеллект все тоже за нас прочитает, сочинит и проверит?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уже придумали интереснейшие темы для проектов, </a:t>
            </a: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но у вас будет возможность предложить и свою тему в рамках заявленной проблемы!</a:t>
            </a:r>
            <a:endParaRPr lang="ru-RU" sz="1800" b="1" dirty="0">
              <a:solidFill>
                <a:schemeClr val="accent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Приходите обязательно, </a:t>
            </a:r>
            <a:r>
              <a:rPr lang="ru-RU" sz="18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мы будем </a:t>
            </a:r>
            <a:r>
              <a:rPr lang="ru-RU" sz="18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рады встрече с Вами!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7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FC5E1-4CEF-9B5E-5DF6-93940043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ФИЛОЛОГИЧЕСКИЙ ФАКУЛЬТЕТ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53AA1-623C-23A4-2F1B-4E503F963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Наши занятия будут проходить на филологическом факультете, </a:t>
            </a:r>
            <a:endParaRPr lang="ru-RU" sz="2400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ru-RU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1804 по 1841 гг.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размещалась </a:t>
            </a:r>
            <a:r>
              <a:rPr lang="ru-RU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Российская  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кадемия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аук</a:t>
            </a: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5A9079-ECCE-AFD2-06ED-D7747AB04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40219"/>
            <a:ext cx="7772400" cy="36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FC5E1-4CEF-9B5E-5DF6-93940043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ФИЛОЛОГИЧЕСКИЙ </a:t>
            </a:r>
            <a:r>
              <a:rPr lang="ru-RU" dirty="0" smtClean="0"/>
              <a:t>ФАКУЛЬТЕТ</a:t>
            </a:r>
            <a:br>
              <a:rPr lang="ru-RU" dirty="0" smtClean="0"/>
            </a:br>
            <a:r>
              <a:rPr lang="ru-RU" sz="2700" kern="100" dirty="0" smtClean="0">
                <a:ea typeface="Times New Roman" panose="02020603050405020304" pitchFamily="18" charset="0"/>
              </a:rPr>
              <a:t>КРИТЕРИИ </a:t>
            </a:r>
            <a:r>
              <a:rPr lang="ru-RU" sz="2700" kern="100" dirty="0">
                <a:ea typeface="Times New Roman" panose="02020603050405020304" pitchFamily="18" charset="0"/>
              </a:rPr>
              <a:t>ОЦЕНКИ ПРОЕКТНОЙ РАБОТЫ (макс. кол-во баллов – 10)</a:t>
            </a:r>
            <a:br>
              <a:rPr lang="ru-RU" sz="2700" kern="100" dirty="0">
                <a:ea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E53AA1-623C-23A4-2F1B-4E503F96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602017"/>
            <a:ext cx="11136086" cy="236038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kern="100" dirty="0" smtClean="0">
                <a:solidFill>
                  <a:srgbClr val="5B9BD5"/>
                </a:solidFill>
                <a:effectLst/>
                <a:latin typeface="+mj-lt"/>
                <a:ea typeface="Times New Roman" panose="02020603050405020304" pitchFamily="18" charset="0"/>
              </a:rPr>
              <a:t>1. Соответствие  </a:t>
            </a:r>
            <a:r>
              <a:rPr lang="ru-RU" sz="1500" b="1" kern="100" dirty="0">
                <a:solidFill>
                  <a:srgbClr val="5B9BD5"/>
                </a:solidFill>
                <a:effectLst/>
                <a:latin typeface="+mj-lt"/>
                <a:ea typeface="Times New Roman" panose="02020603050405020304" pitchFamily="18" charset="0"/>
              </a:rPr>
              <a:t>работы теме, жанру и качество выполнения проекта (7 баллов):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100" dirty="0">
                <a:solidFill>
                  <a:srgbClr val="5B9BD5"/>
                </a:solidFill>
                <a:effectLst/>
                <a:latin typeface="+mj-lt"/>
                <a:ea typeface="Times New Roman" panose="02020603050405020304" pitchFamily="18" charset="0"/>
              </a:rPr>
              <a:t>- обоснование проблемы проекта и постановка цели;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100" dirty="0">
                <a:solidFill>
                  <a:srgbClr val="5B9BD5"/>
                </a:solidFill>
                <a:latin typeface="+mj-lt"/>
                <a:ea typeface="Times New Roman" panose="02020603050405020304" pitchFamily="18" charset="0"/>
              </a:rPr>
              <a:t>-</a:t>
            </a:r>
            <a:r>
              <a:rPr lang="ru-RU" sz="1500" kern="100" dirty="0">
                <a:solidFill>
                  <a:srgbClr val="5B9BD5"/>
                </a:solidFill>
                <a:effectLst/>
                <a:latin typeface="+mj-lt"/>
                <a:ea typeface="Times New Roman" panose="02020603050405020304" pitchFamily="18" charset="0"/>
              </a:rPr>
              <a:t> социальная и практическая значимость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100" dirty="0">
                <a:solidFill>
                  <a:srgbClr val="5B9BD5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1500" kern="100" dirty="0">
                <a:solidFill>
                  <a:srgbClr val="5B9BD5"/>
                </a:solidFill>
                <a:effectLst/>
                <a:latin typeface="+mj-lt"/>
                <a:ea typeface="Times New Roman" panose="02020603050405020304" pitchFamily="18" charset="0"/>
              </a:rPr>
              <a:t>планирование путей достижения решения проблемы;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100" dirty="0">
                <a:solidFill>
                  <a:srgbClr val="5B9BD5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1500" kern="100" dirty="0">
                <a:solidFill>
                  <a:srgbClr val="5B9BD5"/>
                </a:solidFill>
                <a:effectLst/>
                <a:latin typeface="+mj-lt"/>
                <a:ea typeface="Times New Roman" panose="02020603050405020304" pitchFamily="18" charset="0"/>
              </a:rPr>
              <a:t>разнообразие источников информации по проблеме и целесообразность их использования;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100" dirty="0">
                <a:solidFill>
                  <a:srgbClr val="5B9BD5"/>
                </a:solidFill>
                <a:latin typeface="+mj-lt"/>
                <a:ea typeface="Times New Roman" panose="02020603050405020304" pitchFamily="18" charset="0"/>
              </a:rPr>
              <a:t>-</a:t>
            </a:r>
            <a:r>
              <a:rPr lang="ru-RU" sz="1500" kern="100" dirty="0">
                <a:solidFill>
                  <a:srgbClr val="5B9BD5"/>
                </a:solidFill>
                <a:effectLst/>
                <a:latin typeface="+mj-lt"/>
                <a:ea typeface="Times New Roman" panose="02020603050405020304" pitchFamily="18" charset="0"/>
              </a:rPr>
              <a:t> соответствие «продукта» замыслу;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100" dirty="0">
                <a:solidFill>
                  <a:srgbClr val="5B9BD5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1500" kern="100" dirty="0">
                <a:solidFill>
                  <a:srgbClr val="5B9BD5"/>
                </a:solidFill>
                <a:effectLst/>
                <a:latin typeface="+mj-lt"/>
                <a:ea typeface="Times New Roman" panose="02020603050405020304" pitchFamily="18" charset="0"/>
              </a:rPr>
              <a:t>соблюдение авторских прав при разработке «продукта»;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100" dirty="0">
                <a:solidFill>
                  <a:srgbClr val="5B9BD5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1500" kern="100" dirty="0">
                <a:solidFill>
                  <a:srgbClr val="5B9BD5"/>
                </a:solidFill>
                <a:effectLst/>
                <a:latin typeface="+mj-lt"/>
                <a:ea typeface="Times New Roman" panose="02020603050405020304" pitchFamily="18" charset="0"/>
              </a:rPr>
              <a:t>продуманность использования «продукта», организация его применения;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kern="100" dirty="0">
                <a:solidFill>
                  <a:srgbClr val="5B9BD5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1500" kern="100" dirty="0">
                <a:solidFill>
                  <a:srgbClr val="5B9BD5"/>
                </a:solidFill>
                <a:effectLst/>
                <a:latin typeface="+mj-lt"/>
                <a:ea typeface="Times New Roman" panose="02020603050405020304" pitchFamily="18" charset="0"/>
              </a:rPr>
              <a:t>личная заинтересованность и творческий подход к решению проблемы.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961" y="3899647"/>
            <a:ext cx="1108934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ru-RU" sz="1500" b="1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. Культура оформления  проектной работы (2 балла):</a:t>
            </a:r>
            <a:endParaRPr kumimoji="0" lang="ru-RU" sz="1500" b="0" u="none" strike="noStrike" kern="1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- описание проекта отображает четкую последовательность мероприятий по его внедрению;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- грамотность и стиль работы;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- корректное использование и оформление источников;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- корректное оформление схем, диаграмм, таблиц, рисунков и т. п.;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500" b="0" u="none" strike="noStrike" kern="1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дизайн </a:t>
            </a:r>
            <a:r>
              <a:rPr kumimoji="0" lang="ru-RU" sz="1500" b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«продукта</a:t>
            </a:r>
            <a:r>
              <a:rPr kumimoji="0" lang="ru-RU" sz="1500" b="0" u="none" strike="noStrike" kern="1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u="none" strike="noStrike" kern="1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3. Представление работы (1 балл):</a:t>
            </a:r>
            <a:endParaRPr kumimoji="0" lang="ru-RU" sz="1500" b="0" u="none" strike="noStrike" kern="1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- умение отобрать и структурировать материал для выступления и представить </a:t>
            </a:r>
            <a:r>
              <a:rPr kumimoji="0" lang="ru-RU" sz="1500" b="1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результаты исследования;</a:t>
            </a:r>
            <a:endParaRPr kumimoji="0" lang="ru-RU" sz="1500" b="0" u="none" strike="noStrike" kern="1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1500" b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c</a:t>
            </a:r>
            <a:r>
              <a:rPr kumimoji="0" lang="ru-RU" sz="1500" b="0" u="none" strike="noStrike" kern="1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облюдение</a:t>
            </a:r>
            <a:r>
              <a:rPr kumimoji="0" lang="ru-RU" sz="1500" b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 регламента выступления;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u="none" strike="noStrike" kern="1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- умение вести научную дискуссию;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- речевая компетентность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5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65" y="361687"/>
            <a:ext cx="802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ЮРИДИЧЕСКИЙ ФАКУЛЬТЕТ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82" y="361687"/>
            <a:ext cx="1548010" cy="15480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6374" y="1909697"/>
            <a:ext cx="10061458" cy="5139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Образовательный модуль юридического факультета</a:t>
            </a:r>
            <a:r>
              <a:rPr kumimoji="0" lang="ru-RU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«Педагогические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 инициативы в правовом воспитании в школе»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«Семейное право» – основа будущей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 семьи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«Я – будущий избиратель» - формирование избирательной комиссии, выдвижение и регистрация кандидатов, проведение предвыборной агитации, процесса голосования, подведение итогов избирательной кампании.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 «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Следствие вели»: уголовно-криминалистический аспект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 «Международные вызовы»: выработка и правовое закрепление средств решения глобальных проблем (составление проекта международного документа) - важнейшая задача международного права на современном этапе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.</a:t>
            </a:r>
          </a:p>
          <a:p>
            <a:pPr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5B9BD5"/>
                </a:solidFill>
                <a:latin typeface="+mj-lt"/>
              </a:rPr>
              <a:t>Любой вид </a:t>
            </a:r>
            <a:r>
              <a:rPr lang="ru-RU" sz="2000" b="1" dirty="0" smtClean="0">
                <a:solidFill>
                  <a:srgbClr val="5B9BD5"/>
                </a:solidFill>
                <a:latin typeface="+mj-lt"/>
              </a:rPr>
              <a:t>проекта, направленный на повышение правосознания школьников: творческий, исследовательский, нормативный.</a:t>
            </a:r>
            <a:endParaRPr lang="ru-RU" sz="2000" b="1" dirty="0">
              <a:solidFill>
                <a:srgbClr val="5B9BD5"/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6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65" y="361687"/>
            <a:ext cx="802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ЮРИДИЧЕСКИЙ ФАКУЛЬТЕТ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82" y="361687"/>
            <a:ext cx="1548010" cy="154801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5807" y="1767915"/>
          <a:ext cx="5277516" cy="4843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172">
                  <a:extLst>
                    <a:ext uri="{9D8B030D-6E8A-4147-A177-3AD203B41FA5}">
                      <a16:colId xmlns:a16="http://schemas.microsoft.com/office/drawing/2014/main" val="1801138660"/>
                    </a:ext>
                  </a:extLst>
                </a:gridCol>
                <a:gridCol w="1759172">
                  <a:extLst>
                    <a:ext uri="{9D8B030D-6E8A-4147-A177-3AD203B41FA5}">
                      <a16:colId xmlns:a16="http://schemas.microsoft.com/office/drawing/2014/main" val="885331489"/>
                    </a:ext>
                  </a:extLst>
                </a:gridCol>
                <a:gridCol w="1759172">
                  <a:extLst>
                    <a:ext uri="{9D8B030D-6E8A-4147-A177-3AD203B41FA5}">
                      <a16:colId xmlns:a16="http://schemas.microsoft.com/office/drawing/2014/main" val="2116371729"/>
                    </a:ext>
                  </a:extLst>
                </a:gridCol>
              </a:tblGrid>
              <a:tr h="34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Описание критерия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Максимальное количество баллов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4195799807"/>
                  </a:ext>
                </a:extLst>
              </a:tr>
              <a:tr h="1218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Актуальность и общественная значимость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Актуальность проекта обоснована, подтверждены социальное значение разрешаемого вопроса и его обусловленность реальными потребностями общества/государства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576663412"/>
                  </a:ext>
                </a:extLst>
              </a:tr>
              <a:tr h="696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Оригинальность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Текст проекта оригинален, отличается авторской новизной, творческим подходом исследователя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841758151"/>
                  </a:ext>
                </a:extLst>
              </a:tr>
              <a:tr h="1044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 решения, описанного в проекте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Выявленная проблема общественных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отношений полностью разрешается в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результате применения предложенной инициативы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3147492605"/>
                  </a:ext>
                </a:extLst>
              </a:tr>
              <a:tr h="1044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Структурированность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Соблюдены требования к оформлению проекта, изложение текста и пояснительной записки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инициативы логически структурировано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/>
                </a:tc>
                <a:extLst>
                  <a:ext uri="{0D108BD9-81ED-4DB2-BD59-A6C34878D82A}">
                    <a16:rowId xmlns:a16="http://schemas.microsoft.com/office/drawing/2014/main" val="45645935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63082" y="1767915"/>
          <a:ext cx="4780800" cy="4803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3600">
                  <a:extLst>
                    <a:ext uri="{9D8B030D-6E8A-4147-A177-3AD203B41FA5}">
                      <a16:colId xmlns:a16="http://schemas.microsoft.com/office/drawing/2014/main" val="3654801685"/>
                    </a:ext>
                  </a:extLst>
                </a:gridCol>
                <a:gridCol w="1593600">
                  <a:extLst>
                    <a:ext uri="{9D8B030D-6E8A-4147-A177-3AD203B41FA5}">
                      <a16:colId xmlns:a16="http://schemas.microsoft.com/office/drawing/2014/main" val="2399112515"/>
                    </a:ext>
                  </a:extLst>
                </a:gridCol>
                <a:gridCol w="1593600">
                  <a:extLst>
                    <a:ext uri="{9D8B030D-6E8A-4147-A177-3AD203B41FA5}">
                      <a16:colId xmlns:a16="http://schemas.microsoft.com/office/drawing/2014/main" val="3348380929"/>
                    </a:ext>
                  </a:extLst>
                </a:gridCol>
              </a:tblGrid>
              <a:tr h="170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Использование дополнительных источников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Использовано актуальное законодательство РФ,  актуальные статистические данные и иные данные, соответствующие действительности, даны отсылки к использованной в работе научной доктрине, использована юридическая терминология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extLst>
                  <a:ext uri="{0D108BD9-81ED-4DB2-BD59-A6C34878D82A}">
                    <a16:rowId xmlns:a16="http://schemas.microsoft.com/office/drawing/2014/main" val="1128564437"/>
                  </a:ext>
                </a:extLst>
              </a:tr>
              <a:tr h="1394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 структурированности выступления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Раскрыта суть проекта, актуальность, логически грамотно представлена идея проекта, обоснованы выводы, аргументированы ответы на вопросы жюри, защита прошла в установленное для участника время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extLst>
                  <a:ext uri="{0D108BD9-81ED-4DB2-BD59-A6C34878D82A}">
                    <a16:rowId xmlns:a16="http://schemas.microsoft.com/office/drawing/2014/main" val="3134321591"/>
                  </a:ext>
                </a:extLst>
              </a:tr>
              <a:tr h="1549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Оформление демонстрационного материала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Представленный демонстрационный материал информативен,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автор свободно в нем ориентируется. Средства наглядности используются,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подача материала логична,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презентация и текст доклада полностью согласованы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extLst>
                  <a:ext uri="{0D108BD9-81ED-4DB2-BD59-A6C34878D82A}">
                    <a16:rowId xmlns:a16="http://schemas.microsoft.com/office/drawing/2014/main" val="3528849417"/>
                  </a:ext>
                </a:extLst>
              </a:tr>
              <a:tr h="153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27" marR="50827" marT="0" marB="0"/>
                </a:tc>
                <a:extLst>
                  <a:ext uri="{0D108BD9-81ED-4DB2-BD59-A6C34878D82A}">
                    <a16:rowId xmlns:a16="http://schemas.microsoft.com/office/drawing/2014/main" val="1754288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9829" y="1893719"/>
            <a:ext cx="11498270" cy="2707727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829" y="331802"/>
            <a:ext cx="9759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ИНСТИТУТ ДЕТСТВА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057" y="1978447"/>
            <a:ext cx="11655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Ребенок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семья, ребенок и книга (мультфильм, игрушка и т.п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.), семейное чтение (просмотр, досуг и т.д.), воспоминания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детстве с бабушкой и дедушкой, семейные традиции и праздники, семейные ценности, детские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дворовые игры и многое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другое...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Любой вид проекта: информационный, исследовательский, социальный, практико-ориентированный, творческий.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13EBDD-79DD-451B-9688-AD9DE35C4269}"/>
              </a:ext>
            </a:extLst>
          </p:cNvPr>
          <p:cNvSpPr/>
          <p:nvPr/>
        </p:nvSpPr>
        <p:spPr>
          <a:xfrm>
            <a:off x="5696781" y="5168323"/>
            <a:ext cx="6189056" cy="16189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EB7D8F0-8A62-4ADA-A486-0C870D6C5E2F}"/>
              </a:ext>
            </a:extLst>
          </p:cNvPr>
          <p:cNvSpPr txBox="1">
            <a:spLocks/>
          </p:cNvSpPr>
          <p:nvPr/>
        </p:nvSpPr>
        <p:spPr>
          <a:xfrm>
            <a:off x="5928957" y="5143569"/>
            <a:ext cx="6424968" cy="20936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письменный текст – до 10 баллов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устную защиту – до 10 баллов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Максимальное количество – 20 баллов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авторов проекта: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F6D3B-0595-468C-9292-331519AFDF3A}"/>
              </a:ext>
            </a:extLst>
          </p:cNvPr>
          <p:cNvSpPr txBox="1"/>
          <p:nvPr/>
        </p:nvSpPr>
        <p:spPr>
          <a:xfrm>
            <a:off x="5062181" y="4770789"/>
            <a:ext cx="3517447" cy="40011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Оценивание: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145534"/>
            <a:ext cx="1883899" cy="1883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828" y="4882619"/>
            <a:ext cx="51858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Общая тема: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фокусе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детство. Семья и Я»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или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Теплое Детство»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5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9829" y="331802"/>
            <a:ext cx="9759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ИНСТИТУТ ДЕТСТВА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145534"/>
            <a:ext cx="1883899" cy="18838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4300" y="1957134"/>
            <a:ext cx="7608077" cy="4247317"/>
          </a:xfrm>
          <a:prstGeom prst="rect">
            <a:avLst/>
          </a:prstGeom>
          <a:solidFill>
            <a:srgbClr val="5B9BD5">
              <a:alpha val="13000"/>
            </a:srgbClr>
          </a:solidFill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4472C4"/>
                </a:solidFill>
              </a:rPr>
              <a:t>Критерии оценки текста </a:t>
            </a:r>
            <a:r>
              <a:rPr lang="ru-RU" sz="1500" b="1" dirty="0" smtClean="0">
                <a:solidFill>
                  <a:srgbClr val="4472C4"/>
                </a:solidFill>
              </a:rPr>
              <a:t>проекта</a:t>
            </a:r>
            <a:r>
              <a:rPr lang="ru-RU" sz="1500" dirty="0" smtClean="0">
                <a:solidFill>
                  <a:srgbClr val="4472C4"/>
                </a:solidFill>
              </a:rPr>
              <a:t>. По </a:t>
            </a:r>
            <a:r>
              <a:rPr lang="ru-RU" sz="1500" dirty="0">
                <a:solidFill>
                  <a:srgbClr val="4472C4"/>
                </a:solidFill>
              </a:rPr>
              <a:t>каждому критерию можно получить от 0 до 2 баллов. </a:t>
            </a:r>
            <a:r>
              <a:rPr lang="ru-RU" sz="1500" dirty="0" smtClean="0">
                <a:solidFill>
                  <a:srgbClr val="4472C4"/>
                </a:solidFill>
              </a:rPr>
              <a:t/>
            </a:r>
            <a:br>
              <a:rPr lang="ru-RU" sz="1500" dirty="0" smtClean="0">
                <a:solidFill>
                  <a:srgbClr val="4472C4"/>
                </a:solidFill>
              </a:rPr>
            </a:br>
            <a:r>
              <a:rPr lang="ru-RU" sz="1500" dirty="0" smtClean="0">
                <a:solidFill>
                  <a:srgbClr val="4472C4"/>
                </a:solidFill>
              </a:rPr>
              <a:t>Итого </a:t>
            </a:r>
            <a:r>
              <a:rPr lang="ru-RU" sz="1500" dirty="0">
                <a:solidFill>
                  <a:srgbClr val="4472C4"/>
                </a:solidFill>
              </a:rPr>
              <a:t>за представление текста проекта максимальное количество баллов – </a:t>
            </a:r>
            <a:r>
              <a:rPr lang="ru-RU" sz="1500" dirty="0" smtClean="0">
                <a:solidFill>
                  <a:srgbClr val="4472C4"/>
                </a:solidFill>
              </a:rPr>
              <a:t>10:</a:t>
            </a:r>
            <a:endParaRPr lang="ru-RU" sz="1500" dirty="0">
              <a:solidFill>
                <a:srgbClr val="4472C4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4472C4"/>
                </a:solidFill>
              </a:rPr>
              <a:t>соответствие </a:t>
            </a:r>
            <a:r>
              <a:rPr lang="ru-RU" sz="1500" dirty="0">
                <a:solidFill>
                  <a:srgbClr val="4472C4"/>
                </a:solidFill>
              </a:rPr>
              <a:t>темы, целей и задач проекта заявленному </a:t>
            </a:r>
            <a:r>
              <a:rPr lang="ru-RU" sz="1500" dirty="0" smtClean="0">
                <a:solidFill>
                  <a:srgbClr val="4472C4"/>
                </a:solidFill>
              </a:rPr>
              <a:t>направлению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4472C4"/>
                </a:solidFill>
              </a:rPr>
              <a:t>соответствие </a:t>
            </a:r>
            <a:r>
              <a:rPr lang="ru-RU" sz="1500" dirty="0">
                <a:solidFill>
                  <a:srgbClr val="4472C4"/>
                </a:solidFill>
              </a:rPr>
              <a:t>выбранных методов, механизма реализации целям и задачам </a:t>
            </a:r>
            <a:r>
              <a:rPr lang="ru-RU" sz="1500" dirty="0" smtClean="0">
                <a:solidFill>
                  <a:srgbClr val="4472C4"/>
                </a:solidFill>
              </a:rPr>
              <a:t>проекта 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4472C4"/>
                </a:solidFill>
              </a:rPr>
              <a:t>качество </a:t>
            </a:r>
            <a:r>
              <a:rPr lang="ru-RU" sz="1500" dirty="0">
                <a:solidFill>
                  <a:srgbClr val="4472C4"/>
                </a:solidFill>
              </a:rPr>
              <a:t>и социальная значимость итогового </a:t>
            </a:r>
            <a:r>
              <a:rPr lang="ru-RU" sz="1500" dirty="0" smtClean="0">
                <a:solidFill>
                  <a:srgbClr val="4472C4"/>
                </a:solidFill>
              </a:rPr>
              <a:t>продукта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4472C4"/>
                </a:solidFill>
              </a:rPr>
              <a:t>прогнозируемый </a:t>
            </a:r>
            <a:r>
              <a:rPr lang="ru-RU" sz="1500" dirty="0">
                <a:solidFill>
                  <a:srgbClr val="4472C4"/>
                </a:solidFill>
              </a:rPr>
              <a:t>социальный эффект от реализации </a:t>
            </a:r>
            <a:r>
              <a:rPr lang="ru-RU" sz="1500" dirty="0" smtClean="0">
                <a:solidFill>
                  <a:srgbClr val="4472C4"/>
                </a:solidFill>
              </a:rPr>
              <a:t>продукта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4472C4"/>
                </a:solidFill>
              </a:rPr>
              <a:t>соответствие </a:t>
            </a:r>
            <a:r>
              <a:rPr lang="ru-RU" sz="1500" dirty="0">
                <a:solidFill>
                  <a:srgbClr val="4472C4"/>
                </a:solidFill>
              </a:rPr>
              <a:t>требованиям к оформлению работы</a:t>
            </a:r>
            <a:r>
              <a:rPr lang="ru-RU" sz="1500" dirty="0" smtClean="0">
                <a:solidFill>
                  <a:srgbClr val="4472C4"/>
                </a:solidFill>
              </a:rPr>
              <a:t>.</a:t>
            </a:r>
          </a:p>
          <a:p>
            <a:endParaRPr lang="ru-RU" sz="1500" dirty="0" smtClean="0">
              <a:solidFill>
                <a:srgbClr val="4472C4"/>
              </a:solidFill>
            </a:endParaRPr>
          </a:p>
          <a:p>
            <a:r>
              <a:rPr lang="ru-RU" sz="1500" b="1" dirty="0" smtClean="0">
                <a:solidFill>
                  <a:srgbClr val="4472C4"/>
                </a:solidFill>
              </a:rPr>
              <a:t>Критерии </a:t>
            </a:r>
            <a:r>
              <a:rPr lang="ru-RU" sz="1500" b="1" dirty="0">
                <a:solidFill>
                  <a:srgbClr val="4472C4"/>
                </a:solidFill>
              </a:rPr>
              <a:t>оценки защиты </a:t>
            </a:r>
            <a:r>
              <a:rPr lang="ru-RU" sz="1500" b="1" dirty="0" smtClean="0">
                <a:solidFill>
                  <a:srgbClr val="4472C4"/>
                </a:solidFill>
              </a:rPr>
              <a:t>проекта</a:t>
            </a:r>
            <a:r>
              <a:rPr lang="ru-RU" sz="1500" i="1" dirty="0" smtClean="0">
                <a:solidFill>
                  <a:srgbClr val="4472C4"/>
                </a:solidFill>
              </a:rPr>
              <a:t>. </a:t>
            </a:r>
            <a:r>
              <a:rPr lang="ru-RU" sz="1500" dirty="0">
                <a:solidFill>
                  <a:srgbClr val="4472C4"/>
                </a:solidFill>
              </a:rPr>
              <a:t>По каждому критерию можно получить от 0 до 2 баллов. Итого за защиту проекта максимальное количество баллов – </a:t>
            </a:r>
            <a:r>
              <a:rPr lang="ru-RU" sz="1500" dirty="0" smtClean="0">
                <a:solidFill>
                  <a:srgbClr val="4472C4"/>
                </a:solidFill>
              </a:rPr>
              <a:t>10: 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4472C4"/>
                </a:solidFill>
              </a:rPr>
              <a:t>глубина </a:t>
            </a:r>
            <a:r>
              <a:rPr lang="ru-RU" sz="1500" dirty="0">
                <a:solidFill>
                  <a:srgbClr val="4472C4"/>
                </a:solidFill>
              </a:rPr>
              <a:t>раскрытия </a:t>
            </a:r>
            <a:r>
              <a:rPr lang="ru-RU" sz="1500" dirty="0" smtClean="0">
                <a:solidFill>
                  <a:srgbClr val="4472C4"/>
                </a:solidFill>
              </a:rPr>
              <a:t>темы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4472C4"/>
                </a:solidFill>
              </a:rPr>
              <a:t>качество </a:t>
            </a:r>
            <a:r>
              <a:rPr lang="ru-RU" sz="1500" dirty="0">
                <a:solidFill>
                  <a:srgbClr val="4472C4"/>
                </a:solidFill>
              </a:rPr>
              <a:t>речи</a:t>
            </a:r>
            <a:r>
              <a:rPr lang="ru-RU" sz="1500" dirty="0" smtClean="0">
                <a:solidFill>
                  <a:srgbClr val="4472C4"/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4472C4"/>
                </a:solidFill>
              </a:rPr>
              <a:t>качество </a:t>
            </a:r>
            <a:r>
              <a:rPr lang="ru-RU" sz="1500" dirty="0">
                <a:solidFill>
                  <a:srgbClr val="4472C4"/>
                </a:solidFill>
              </a:rPr>
              <a:t>ответов на вопросы</a:t>
            </a:r>
            <a:r>
              <a:rPr lang="ru-RU" sz="1500" dirty="0" smtClean="0">
                <a:solidFill>
                  <a:srgbClr val="4472C4"/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4472C4"/>
                </a:solidFill>
              </a:rPr>
              <a:t>отражение </a:t>
            </a:r>
            <a:r>
              <a:rPr lang="ru-RU" sz="1500" dirty="0">
                <a:solidFill>
                  <a:srgbClr val="4472C4"/>
                </a:solidFill>
              </a:rPr>
              <a:t>личного вклада в разработку\реализацию </a:t>
            </a:r>
            <a:r>
              <a:rPr lang="ru-RU" sz="1500" dirty="0" smtClean="0">
                <a:solidFill>
                  <a:srgbClr val="4472C4"/>
                </a:solidFill>
              </a:rPr>
              <a:t>проекта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4472C4"/>
                </a:solidFill>
              </a:rPr>
              <a:t>наличие </a:t>
            </a:r>
            <a:r>
              <a:rPr lang="ru-RU" sz="1500" dirty="0">
                <a:solidFill>
                  <a:srgbClr val="4472C4"/>
                </a:solidFill>
              </a:rPr>
              <a:t>практического (или прогнозируемого) социально значимого </a:t>
            </a:r>
            <a:r>
              <a:rPr lang="ru-RU" sz="1500" dirty="0" smtClean="0">
                <a:solidFill>
                  <a:srgbClr val="4472C4"/>
                </a:solidFill>
              </a:rPr>
              <a:t>результата</a:t>
            </a:r>
          </a:p>
          <a:p>
            <a:endParaRPr lang="ru-RU" sz="1500" dirty="0" smtClean="0">
              <a:solidFill>
                <a:srgbClr val="4472C4"/>
              </a:solidFill>
            </a:endParaRPr>
          </a:p>
          <a:p>
            <a:r>
              <a:rPr lang="ru-RU" sz="1500" dirty="0" smtClean="0">
                <a:solidFill>
                  <a:srgbClr val="4472C4"/>
                </a:solidFill>
              </a:rPr>
              <a:t>Особое </a:t>
            </a:r>
            <a:r>
              <a:rPr lang="ru-RU" sz="1500" dirty="0">
                <a:solidFill>
                  <a:srgbClr val="4472C4"/>
                </a:solidFill>
              </a:rPr>
              <a:t>внимание при подготовке выступления необходимо обратить на тот факт, что в процессе выступления должен быть соблюден временной регламент защиты проекта</a:t>
            </a:r>
            <a:r>
              <a:rPr lang="ru-RU" sz="1500" dirty="0" smtClean="0">
                <a:solidFill>
                  <a:srgbClr val="4472C4"/>
                </a:solidFill>
              </a:rPr>
              <a:t>. </a:t>
            </a:r>
            <a:endParaRPr lang="ru-RU" sz="1500" dirty="0">
              <a:solidFill>
                <a:srgbClr val="4472C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52330" y="3657600"/>
            <a:ext cx="3325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</a:rPr>
              <a:t>По итогам представления текста работы и ее публичной защиты автор проекта может набрать от </a:t>
            </a:r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0 </a:t>
            </a:r>
            <a:r>
              <a:rPr lang="ru-RU" sz="2000" dirty="0">
                <a:solidFill>
                  <a:schemeClr val="accent2"/>
                </a:solidFill>
              </a:rPr>
              <a:t>до 20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9836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8580" y="34829"/>
            <a:ext cx="9759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ИНСТИТУТ ДЕФЕКТОЛОГИЧЕСКОГО ОБРАЗОВАНИЯ И РЕАБИЛИТАЦИИ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0354880"/>
              </p:ext>
            </p:extLst>
          </p:nvPr>
        </p:nvGraphicFramePr>
        <p:xfrm>
          <a:off x="195839" y="1828900"/>
          <a:ext cx="11514878" cy="482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9393" y="1077918"/>
            <a:ext cx="42703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</a:rPr>
              <a:t>Информация о проекте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77" y="160338"/>
            <a:ext cx="1835160" cy="18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8252830" y="3965510"/>
            <a:ext cx="3810106" cy="262190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170784" y="3965510"/>
            <a:ext cx="3900196" cy="26219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9830" y="3965510"/>
            <a:ext cx="3699104" cy="2621902"/>
          </a:xfrm>
          <a:prstGeom prst="rect">
            <a:avLst/>
          </a:prstGeom>
          <a:solidFill>
            <a:srgbClr val="5B9BD5"/>
          </a:solidFill>
          <a:ln cap="rnd" cmpd="dbl">
            <a:solidFill>
              <a:schemeClr val="accent1">
                <a:lumMod val="20000"/>
                <a:lumOff val="8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F6D3B-0595-468C-9292-331519AFDF3A}"/>
              </a:ext>
            </a:extLst>
          </p:cNvPr>
          <p:cNvSpPr txBox="1"/>
          <p:nvPr/>
        </p:nvSpPr>
        <p:spPr>
          <a:xfrm>
            <a:off x="289829" y="4122299"/>
            <a:ext cx="3699105" cy="23083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Психологи </a:t>
            </a:r>
            <a:r>
              <a:rPr lang="ru-RU" sz="2400" b="1" dirty="0" err="1">
                <a:solidFill>
                  <a:schemeClr val="bg1"/>
                </a:solidFill>
              </a:rPr>
              <a:t>ИДОиР</a:t>
            </a:r>
            <a:r>
              <a:rPr lang="ru-RU" sz="2400" b="1" dirty="0">
                <a:solidFill>
                  <a:schemeClr val="bg1"/>
                </a:solidFill>
              </a:rPr>
              <a:t> продемонстрируют вам некоторые методы работы с детьми с ограниченными возможностями </a:t>
            </a:r>
            <a:r>
              <a:rPr lang="ru-RU" sz="2400" b="1" dirty="0" smtClean="0">
                <a:solidFill>
                  <a:schemeClr val="bg1"/>
                </a:solidFill>
              </a:rPr>
              <a:t>здоровья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58D02-4B73-471A-9961-F0ED63BCA6BD}"/>
              </a:ext>
            </a:extLst>
          </p:cNvPr>
          <p:cNvSpPr txBox="1"/>
          <p:nvPr/>
        </p:nvSpPr>
        <p:spPr>
          <a:xfrm>
            <a:off x="4293774" y="4122299"/>
            <a:ext cx="3654215" cy="23083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571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Тифлопедагоги </a:t>
            </a:r>
            <a:r>
              <a:rPr lang="ru-RU" sz="2400" b="1" dirty="0">
                <a:solidFill>
                  <a:schemeClr val="bg1"/>
                </a:solidFill>
              </a:rPr>
              <a:t>и сурдопедагоги расскажут о способах взаимодействия с людьми с сенсорными </a:t>
            </a:r>
            <a:r>
              <a:rPr lang="ru-RU" sz="2400" b="1" dirty="0" smtClean="0">
                <a:solidFill>
                  <a:schemeClr val="bg1"/>
                </a:solidFill>
              </a:rPr>
              <a:t>нарушениями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0592E-E908-4C8A-BEAB-A6FA76A08342}"/>
              </a:ext>
            </a:extLst>
          </p:cNvPr>
          <p:cNvSpPr txBox="1"/>
          <p:nvPr/>
        </p:nvSpPr>
        <p:spPr>
          <a:xfrm>
            <a:off x="8252830" y="4122299"/>
            <a:ext cx="3810106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Логопеды </a:t>
            </a:r>
            <a:r>
              <a:rPr lang="ru-RU" sz="2400" b="1" dirty="0">
                <a:solidFill>
                  <a:schemeClr val="bg1"/>
                </a:solidFill>
              </a:rPr>
              <a:t>поделятся секретами своего </a:t>
            </a:r>
            <a:r>
              <a:rPr lang="ru-RU" sz="2400" b="1" dirty="0" smtClean="0">
                <a:solidFill>
                  <a:schemeClr val="bg1"/>
                </a:solidFill>
              </a:rPr>
              <a:t>мастерства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77" y="160338"/>
            <a:ext cx="1835160" cy="18351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8580" y="34829"/>
            <a:ext cx="975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ИНСТИТУТ ДЕФЕКТОЛОГИЧЕСКОГО ОБРАЗОВАНИЯ И РЕАБИЛИТАЦИИ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580" y="2147805"/>
            <a:ext cx="11551298" cy="1575109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7848" y="2246425"/>
            <a:ext cx="11206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5B9BD5"/>
                </a:solidFill>
                <a:latin typeface="+mj-lt"/>
                <a:cs typeface="Times New Roman" panose="02020603050405020304" pitchFamily="18" charset="0"/>
              </a:rPr>
              <a:t>Если вы хотите прикоснуться к тайнам дефектологии, узнать, как работают педагоги и психологи с детьми с ограниченными возможностями здоровья, попробовать себя в роли дефектолога - вам обязательно надо посетить наши мастер-классы, по результатам которых вы выполните свой </a:t>
            </a:r>
          </a:p>
          <a:p>
            <a:pPr lvl="0"/>
            <a:r>
              <a:rPr lang="ru-RU" sz="2000" dirty="0">
                <a:solidFill>
                  <a:srgbClr val="5B9BD5"/>
                </a:solidFill>
                <a:latin typeface="+mj-lt"/>
                <a:cs typeface="Times New Roman" panose="02020603050405020304" pitchFamily="18" charset="0"/>
              </a:rPr>
              <a:t>проект  - </a:t>
            </a:r>
            <a:r>
              <a:rPr lang="ru-RU" sz="2000" dirty="0" err="1">
                <a:solidFill>
                  <a:srgbClr val="5B9BD5"/>
                </a:solidFill>
                <a:latin typeface="+mj-lt"/>
                <a:cs typeface="Times New Roman" panose="02020603050405020304" pitchFamily="18" charset="0"/>
              </a:rPr>
              <a:t>видеовизитку</a:t>
            </a:r>
            <a:r>
              <a:rPr lang="ru-RU" sz="2000" dirty="0">
                <a:solidFill>
                  <a:srgbClr val="5B9BD5"/>
                </a:solidFill>
                <a:latin typeface="+mj-lt"/>
                <a:cs typeface="Times New Roman" panose="02020603050405020304" pitchFamily="18" charset="0"/>
              </a:rPr>
              <a:t> «Мой путь в профессию дефектолога».</a:t>
            </a:r>
          </a:p>
        </p:txBody>
      </p:sp>
    </p:spTree>
    <p:extLst>
      <p:ext uri="{BB962C8B-B14F-4D97-AF65-F5344CB8AC3E}">
        <p14:creationId xmlns:p14="http://schemas.microsoft.com/office/powerpoint/2010/main" val="35941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77" y="160338"/>
            <a:ext cx="1835160" cy="18351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8580" y="34829"/>
            <a:ext cx="9759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ИНСТИТУТ ДЕФЕКТОЛОГИЧЕСКОГО ОБРАЗОВАНИЯ И РЕАБИЛИТАЦИИ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4231" y="2640463"/>
            <a:ext cx="1746622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Максимальное количество баллов – 15.</a:t>
            </a:r>
            <a:endParaRPr lang="ru-RU" b="1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73540"/>
              </p:ext>
            </p:extLst>
          </p:nvPr>
        </p:nvGraphicFramePr>
        <p:xfrm>
          <a:off x="209678" y="1673825"/>
          <a:ext cx="9518522" cy="5124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8522">
                  <a:extLst>
                    <a:ext uri="{9D8B030D-6E8A-4147-A177-3AD203B41FA5}">
                      <a16:colId xmlns:a16="http://schemas.microsoft.com/office/drawing/2014/main" val="3664532495"/>
                    </a:ext>
                  </a:extLst>
                </a:gridCol>
              </a:tblGrid>
              <a:tr h="9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1" marR="58471" marT="0" marB="0">
                    <a:solidFill>
                      <a:srgbClr val="5B9BD5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846405"/>
                  </a:ext>
                </a:extLst>
              </a:tr>
              <a:tr h="7114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Тайминг</a:t>
                      </a:r>
                      <a:r>
                        <a:rPr lang="ru-RU" sz="1200" b="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(2 балла максимум)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bg1"/>
                          </a:solidFill>
                          <a:effectLst/>
                        </a:rPr>
                        <a:t>Время: до </a:t>
                      </a: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120</a:t>
                      </a:r>
                      <a:r>
                        <a:rPr lang="ru-RU" sz="1200" b="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секунд (2 минуты)</a:t>
                      </a: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0-29 – 0 баллов; 30-59 –1</a:t>
                      </a:r>
                      <a:r>
                        <a:rPr lang="ru-RU" sz="1200" b="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балл; 60-89 – 1,5 балла; 90-120 –2 балла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1" marR="58471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39141"/>
                  </a:ext>
                </a:extLst>
              </a:tr>
              <a:tr h="16170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Содержание видеоролика</a:t>
                      </a:r>
                      <a:r>
                        <a:rPr lang="ru-RU" sz="1200" b="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(4 балла максимум)</a:t>
                      </a:r>
                      <a:endParaRPr lang="en-US" sz="12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Абитуриент дает не вполне полную информацию о себе, своих интересах и увлечениях. – 1 балл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Абитуриент развернуто и полно рассказывает о себе, своих интересах и увлечениях. Не затрагивает проблему профессионального самоопределения. – 2 балла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Абитуриент развернуто и полно рассказывает о себе, своих интересах и увлечениях; рассказывает о том, как ищет СВОЮ профессию. – 3 балла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Абитуриент развернуто и полно рассказывает о себе, своих интересах и увлечениях; рассказывает о том, как ищет СВОЮ профессию, о том, какие шаги предпринимает и какие личностные качества позволят ему стать профессионалом-дефектологом. – 4 балла</a:t>
                      </a:r>
                    </a:p>
                  </a:txBody>
                  <a:tcPr marL="58471" marR="58471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30583"/>
                  </a:ext>
                </a:extLst>
              </a:tr>
              <a:tr h="8776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Видеоряд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( 3 балла максимум)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Недостаточно информативен, не достаточно структурирован, не достаточно полно отражает содержательную сторону рассказа. – 1 балл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Информативен, структурирован, однако, не в полной мере отражает содержательную сторону рассказа – 2 балла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Информативен, структурирован, достаточно полно отражает содержательную сторону рассказа – 3 балла</a:t>
                      </a:r>
                    </a:p>
                  </a:txBody>
                  <a:tcPr marL="58471" marR="58471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51772"/>
                  </a:ext>
                </a:extLst>
              </a:tr>
              <a:tr h="7669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Речь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(3 балла максимум)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Речь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недостаточно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четкая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, недостаточно грамотная и развернутая. – 1 балл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Речь четкая, грамотная, недостаточно развернутая – 2 балла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Речь четкая, грамотная, развернутая, эмоционально окрашенная – 3 балла</a:t>
                      </a:r>
                    </a:p>
                  </a:txBody>
                  <a:tcPr marL="58471" marR="58471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26084"/>
                  </a:ext>
                </a:extLst>
              </a:tr>
              <a:tr h="9586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</a:rPr>
                        <a:t>Ответы на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вопросы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(3 балла максимум)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Отказ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</a:rPr>
                        <a:t>от ответа – 0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баллов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Ответ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</a:rPr>
                        <a:t>не  раскрывает сущность предмета – 1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балл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Ответ неточный и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неполный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</a:rPr>
                        <a:t>– 2 балла 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Ответ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</a:rPr>
                        <a:t>развернутый, содержательный –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</a:rPr>
                        <a:t>балла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71" marR="58471" marT="0" marB="0"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6192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9969" y="1188176"/>
            <a:ext cx="62575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Критерии оценки проекта/Баллы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7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13499</TotalTime>
  <Words>5281</Words>
  <Application>Microsoft Office PowerPoint</Application>
  <PresentationFormat>Широкоэкранный</PresentationFormat>
  <Paragraphs>766</Paragraphs>
  <Slides>46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9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CorelDRAW</vt:lpstr>
      <vt:lpstr>Acrobat Document</vt:lpstr>
      <vt:lpstr>CS ChemDraw Drawing</vt:lpstr>
      <vt:lpstr> профориентационно- образовательный проект  для учащихся  психолого-педагогических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Видеовизитка «Я выбираю ИФКиС»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ФИЛОЛОГИЧЕСКИЙ ФАКУЛЬТЕТ</vt:lpstr>
      <vt:lpstr>ФИЛОЛОГИЧЕСКИЙ ФАКУЛЬТЕТ</vt:lpstr>
      <vt:lpstr>ФИЛОЛОГИЧЕСКИЙ ФАКУЛЬТЕТ КРИТЕРИИ ОЦЕНКИ ПРОЕКТНОЙ РАБОТЫ (макс. кол-во баллов – 10)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</dc:title>
  <dc:creator>User Obstinate</dc:creator>
  <cp:lastModifiedBy>User</cp:lastModifiedBy>
  <cp:revision>356</cp:revision>
  <cp:lastPrinted>2023-01-09T09:44:45Z</cp:lastPrinted>
  <dcterms:created xsi:type="dcterms:W3CDTF">2021-05-04T11:19:16Z</dcterms:created>
  <dcterms:modified xsi:type="dcterms:W3CDTF">2025-02-13T10:01:21Z</dcterms:modified>
</cp:coreProperties>
</file>