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  <p:sldMasterId id="2147483722" r:id="rId3"/>
    <p:sldMasterId id="2147483780" r:id="rId4"/>
  </p:sldMasterIdLst>
  <p:notesMasterIdLst>
    <p:notesMasterId r:id="rId29"/>
  </p:notesMasterIdLst>
  <p:sldIdLst>
    <p:sldId id="274" r:id="rId5"/>
    <p:sldId id="334" r:id="rId6"/>
    <p:sldId id="333" r:id="rId7"/>
    <p:sldId id="325" r:id="rId8"/>
    <p:sldId id="330" r:id="rId9"/>
    <p:sldId id="332" r:id="rId10"/>
    <p:sldId id="341" r:id="rId11"/>
    <p:sldId id="342" r:id="rId12"/>
    <p:sldId id="343" r:id="rId13"/>
    <p:sldId id="326" r:id="rId14"/>
    <p:sldId id="335" r:id="rId15"/>
    <p:sldId id="336" r:id="rId16"/>
    <p:sldId id="337" r:id="rId17"/>
    <p:sldId id="340" r:id="rId18"/>
    <p:sldId id="327" r:id="rId19"/>
    <p:sldId id="313" r:id="rId20"/>
    <p:sldId id="316" r:id="rId21"/>
    <p:sldId id="317" r:id="rId22"/>
    <p:sldId id="318" r:id="rId23"/>
    <p:sldId id="319" r:id="rId24"/>
    <p:sldId id="320" r:id="rId25"/>
    <p:sldId id="328" r:id="rId26"/>
    <p:sldId id="344" r:id="rId27"/>
    <p:sldId id="32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9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57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tke Anastasiya" initials="LA" lastIdx="10" clrIdx="0">
    <p:extLst>
      <p:ext uri="{19B8F6BF-5375-455C-9EA6-DF929625EA0E}">
        <p15:presenceInfo xmlns:p15="http://schemas.microsoft.com/office/powerpoint/2012/main" userId="S-1-5-21-578429825-1942577684-262303683-82293" providerId="AD"/>
      </p:ext>
    </p:extLst>
  </p:cmAuthor>
  <p:cmAuthor id="2" name="Yanke Andrey" initials="YA" lastIdx="1" clrIdx="1">
    <p:extLst>
      <p:ext uri="{19B8F6BF-5375-455C-9EA6-DF929625EA0E}">
        <p15:presenceInfo xmlns:p15="http://schemas.microsoft.com/office/powerpoint/2012/main" userId="S-1-5-21-578429825-1942577684-262303683-75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77D"/>
    <a:srgbClr val="28323C"/>
    <a:srgbClr val="E6F0FA"/>
    <a:srgbClr val="2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343" autoAdjust="0"/>
  </p:normalViewPr>
  <p:slideViewPr>
    <p:cSldViewPr snapToGrid="0">
      <p:cViewPr varScale="1">
        <p:scale>
          <a:sx n="88" d="100"/>
          <a:sy n="88" d="100"/>
        </p:scale>
        <p:origin x="418" y="62"/>
      </p:cViewPr>
      <p:guideLst>
        <p:guide orient="horz" pos="1389"/>
        <p:guide pos="1935"/>
        <p:guide pos="3840"/>
        <p:guide pos="5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68FC-9F82-482E-8FB8-058C025C867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1ADA-BE5E-4F81-AF95-DCBB72B43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3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284D3-A49E-4485-BB8B-F7D0956D626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12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584200"/>
            <a:ext cx="10761663" cy="62738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5" name="Треугольник 7"/>
          <p:cNvSpPr/>
          <p:nvPr userDrawn="1"/>
        </p:nvSpPr>
        <p:spPr>
          <a:xfrm rot="10800000">
            <a:off x="10455275" y="-3175"/>
            <a:ext cx="1736725" cy="1625600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137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743450" cy="42199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983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 rtlCol="0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824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959370" y="1989138"/>
            <a:ext cx="4997669" cy="2630159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479424" y="3311525"/>
            <a:ext cx="4586289" cy="2584450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958932" y="4840288"/>
            <a:ext cx="4997450" cy="7745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196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6" y="474663"/>
            <a:ext cx="4896616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68193" y="1103909"/>
            <a:ext cx="1935738" cy="4791075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23851" y="1856929"/>
            <a:ext cx="1929597" cy="4791075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9979510" y="474663"/>
            <a:ext cx="1662414" cy="5153627"/>
          </a:xfrm>
        </p:spPr>
        <p:txBody>
          <a:bodyPr rtlCol="0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300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258285"/>
            <a:ext cx="12192000" cy="2581730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663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1770686"/>
            <a:ext cx="3987992" cy="1472687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635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76" y="2076227"/>
            <a:ext cx="9331322" cy="2348174"/>
          </a:xfrm>
        </p:spPr>
        <p:txBody>
          <a:bodyPr anchor="ctr">
            <a:noAutofit/>
          </a:bodyPr>
          <a:lstStyle>
            <a:lvl1pPr algn="ctr">
              <a:defRPr sz="3200" baseline="0">
                <a:solidFill>
                  <a:srgbClr val="50287D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76" y="2076227"/>
            <a:ext cx="9331322" cy="2348174"/>
          </a:xfrm>
        </p:spPr>
        <p:txBody>
          <a:bodyPr anchor="ctr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0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425575" y="2255415"/>
            <a:ext cx="3640139" cy="8027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351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475796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11549"/>
            <a:ext cx="3475795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6" y="3511549"/>
            <a:ext cx="3479219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79426" y="1989139"/>
            <a:ext cx="1264707" cy="1264707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>
          <a:xfrm>
            <a:off x="4276725" y="1987399"/>
            <a:ext cx="1266447" cy="1266447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074026" y="1987399"/>
            <a:ext cx="1266448" cy="1266448"/>
          </a:xfrm>
        </p:spPr>
        <p:txBody>
          <a:bodyPr rtlCol="0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1838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еугольник 7"/>
          <p:cNvSpPr/>
          <p:nvPr userDrawn="1"/>
        </p:nvSpPr>
        <p:spPr>
          <a:xfrm rot="10800000">
            <a:off x="10455275" y="-3175"/>
            <a:ext cx="1736725" cy="1625600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584689"/>
            <a:ext cx="10761663" cy="6271726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5076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7910513" y="0"/>
            <a:ext cx="4281487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128992" y="0"/>
            <a:ext cx="3781521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128991" cy="6858000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3313505" cy="7755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05200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/>
          </p:nvPr>
        </p:nvSpPr>
        <p:spPr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/>
          </p:nvPr>
        </p:nvSpPr>
        <p:spPr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7669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246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584200"/>
            <a:ext cx="10761663" cy="62738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Треугольник 7"/>
          <p:cNvSpPr/>
          <p:nvPr userDrawn="1"/>
        </p:nvSpPr>
        <p:spPr>
          <a:xfrm rot="10800000">
            <a:off x="10455275" y="-3175"/>
            <a:ext cx="1736725" cy="1625600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114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еугольник 7"/>
          <p:cNvSpPr/>
          <p:nvPr userDrawn="1"/>
        </p:nvSpPr>
        <p:spPr>
          <a:xfrm rot="10800000">
            <a:off x="10455275" y="-3175"/>
            <a:ext cx="1736725" cy="1625600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584689"/>
            <a:ext cx="10761663" cy="6271726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6330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948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еугольник 8"/>
          <p:cNvSpPr/>
          <p:nvPr userDrawn="1"/>
        </p:nvSpPr>
        <p:spPr>
          <a:xfrm rot="10800000">
            <a:off x="10420350" y="-3175"/>
            <a:ext cx="1771650" cy="1658938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4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889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94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109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010275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Изображение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734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11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0099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80932" y="1985631"/>
            <a:ext cx="5525294" cy="406120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0389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743450" cy="42199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0167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 rtlCol="0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4092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959370" y="1989138"/>
            <a:ext cx="4997669" cy="2630159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479424" y="3311525"/>
            <a:ext cx="4586289" cy="2584450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958932" y="4840288"/>
            <a:ext cx="4997450" cy="7745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364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6" y="474663"/>
            <a:ext cx="4896616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68193" y="1103909"/>
            <a:ext cx="1935738" cy="4791075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23851" y="1856929"/>
            <a:ext cx="1929597" cy="4791075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9979510" y="474663"/>
            <a:ext cx="1662414" cy="5153627"/>
          </a:xfrm>
        </p:spPr>
        <p:txBody>
          <a:bodyPr rtlCol="0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327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258285"/>
            <a:ext cx="12192000" cy="2581730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048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1770686"/>
            <a:ext cx="3987992" cy="1472687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4640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76" y="2076227"/>
            <a:ext cx="9331322" cy="2348174"/>
          </a:xfrm>
        </p:spPr>
        <p:txBody>
          <a:bodyPr anchor="ctr">
            <a:noAutofit/>
          </a:bodyPr>
          <a:lstStyle>
            <a:lvl1pPr algn="ctr">
              <a:defRPr sz="3200" baseline="0">
                <a:solidFill>
                  <a:srgbClr val="50287D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525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76" y="2076227"/>
            <a:ext cx="9331322" cy="2348174"/>
          </a:xfrm>
        </p:spPr>
        <p:txBody>
          <a:bodyPr anchor="ctr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1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425575" y="2255415"/>
            <a:ext cx="3640139" cy="8027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644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еугольник 8"/>
          <p:cNvSpPr/>
          <p:nvPr userDrawn="1"/>
        </p:nvSpPr>
        <p:spPr>
          <a:xfrm rot="10800000">
            <a:off x="10420350" y="-3175"/>
            <a:ext cx="1771650" cy="1658938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4"/>
          </a:xfrm>
          <a:solidFill>
            <a:srgbClr val="50287D"/>
          </a:solidFill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4890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475796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11549"/>
            <a:ext cx="3475795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6" y="3511549"/>
            <a:ext cx="3479219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79426" y="1989139"/>
            <a:ext cx="1264707" cy="1264707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>
          <a:xfrm>
            <a:off x="4276725" y="1987399"/>
            <a:ext cx="1266447" cy="1266447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074026" y="1987399"/>
            <a:ext cx="1266448" cy="1266448"/>
          </a:xfrm>
        </p:spPr>
        <p:txBody>
          <a:bodyPr rtlCol="0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2140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7910513" y="0"/>
            <a:ext cx="4281487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128992" y="0"/>
            <a:ext cx="3781521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128991" cy="6858000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3313505" cy="7755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05200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/>
          </p:nvPr>
        </p:nvSpPr>
        <p:spPr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/>
          </p:nvPr>
        </p:nvSpPr>
        <p:spPr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692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691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584689"/>
            <a:ext cx="10761663" cy="6273311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 userDrawn="1"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36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584689"/>
            <a:ext cx="10761663" cy="6271726"/>
          </a:xfrm>
          <a:solidFill>
            <a:srgbClr val="50287D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 userDrawn="1"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02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 userDrawn="1"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18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4"/>
          </a:xfrm>
          <a:solidFill>
            <a:srgbClr val="50287D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 userDrawn="1"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41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5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8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7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10275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33415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870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80932" y="1985631"/>
            <a:ext cx="5525294" cy="406120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92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743450" cy="42199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4754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0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959370" y="1989138"/>
            <a:ext cx="4997669" cy="263015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479424" y="3311525"/>
            <a:ext cx="4586289" cy="2584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958932" y="4840288"/>
            <a:ext cx="4997450" cy="7745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1496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6" y="474663"/>
            <a:ext cx="4896616" cy="387798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68193" y="1103909"/>
            <a:ext cx="1935738" cy="4791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23851" y="1856929"/>
            <a:ext cx="1929597" cy="47910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9979510" y="474663"/>
            <a:ext cx="1662414" cy="51536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1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258285"/>
            <a:ext cx="12192000" cy="2581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4738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1770686"/>
            <a:ext cx="3987992" cy="1472687"/>
          </a:xfrm>
        </p:spPr>
        <p:txBody>
          <a:bodyPr numCol="1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9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 rtlCol="0"/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1108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rgbClr val="50287D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425575" y="2255415"/>
            <a:ext cx="3640139" cy="802784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475796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11549"/>
            <a:ext cx="3475795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6" y="3511549"/>
            <a:ext cx="3479219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79426" y="1989139"/>
            <a:ext cx="1264707" cy="12647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>
          <a:xfrm>
            <a:off x="4276725" y="1987399"/>
            <a:ext cx="1266447" cy="126644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074026" y="1987399"/>
            <a:ext cx="1266448" cy="1266448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2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7910513" y="0"/>
            <a:ext cx="428148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128992" y="0"/>
            <a:ext cx="3781521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128991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9425" y="474663"/>
            <a:ext cx="3313505" cy="775597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05200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5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584689"/>
            <a:ext cx="10761663" cy="6273311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 userDrawn="1"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37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584689"/>
            <a:ext cx="10761663" cy="6271726"/>
          </a:xfrm>
          <a:solidFill>
            <a:srgbClr val="50287D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 userDrawn="1"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99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 userDrawn="1"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90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4"/>
          </a:xfrm>
          <a:solidFill>
            <a:srgbClr val="50287D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 userDrawn="1"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2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5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8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/>
          <p:nvPr userDrawn="1"/>
        </p:nvSpPr>
        <p:spPr>
          <a:xfrm>
            <a:off x="6010275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pic>
        <p:nvPicPr>
          <p:cNvPr id="7" name="Изображение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1577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10275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9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6808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80932" y="1985631"/>
            <a:ext cx="5525294" cy="406120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53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743450" cy="42199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4917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1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959370" y="1989138"/>
            <a:ext cx="4997669" cy="263015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479424" y="3311525"/>
            <a:ext cx="4586289" cy="2584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958932" y="4840288"/>
            <a:ext cx="4997450" cy="7745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9436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6" y="474663"/>
            <a:ext cx="4896616" cy="387798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68193" y="1103909"/>
            <a:ext cx="1935738" cy="4791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23851" y="1856929"/>
            <a:ext cx="1929597" cy="47910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9979510" y="474663"/>
            <a:ext cx="1662414" cy="51536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258285"/>
            <a:ext cx="12192000" cy="2581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15504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1770686"/>
            <a:ext cx="3987992" cy="1472687"/>
          </a:xfrm>
        </p:spPr>
        <p:txBody>
          <a:bodyPr numCol="1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7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2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995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rgbClr val="50287D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425575" y="2255415"/>
            <a:ext cx="3640139" cy="802784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4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475796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11549"/>
            <a:ext cx="3475795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6" y="3511549"/>
            <a:ext cx="3479219" cy="2760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79426" y="1989139"/>
            <a:ext cx="1264707" cy="12647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>
          <a:xfrm>
            <a:off x="4276725" y="1987399"/>
            <a:ext cx="1266447" cy="126644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074026" y="1987399"/>
            <a:ext cx="1266448" cy="1266448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4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7910513" y="0"/>
            <a:ext cx="428148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128992" y="0"/>
            <a:ext cx="3781521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128991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9425" y="474663"/>
            <a:ext cx="3313505" cy="775597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05200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Изображение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3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32538"/>
            <a:ext cx="3159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/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80932" y="1985631"/>
            <a:ext cx="5525294" cy="406120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32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01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39700" indent="-139700" algn="l" rtl="0" eaLnBrk="0" fontAlgn="base" hangingPunct="0">
        <a:spcBef>
          <a:spcPts val="10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6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1pPr>
      <a:lvl2pPr marL="630238" indent="-173038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4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2pPr>
      <a:lvl3pPr marL="1023938" indent="-109538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3pPr>
      <a:lvl4pPr marL="1371600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defRPr kumimoji="1"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4pPr>
      <a:lvl5pPr marL="1917700" indent="-88900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94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39700" indent="-139700" algn="l" rtl="0" eaLnBrk="0" fontAlgn="base" hangingPunct="0">
        <a:spcBef>
          <a:spcPts val="10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6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1pPr>
      <a:lvl2pPr marL="630238" indent="-173038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4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2pPr>
      <a:lvl3pPr marL="1023938" indent="-109538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3pPr>
      <a:lvl4pPr marL="1371600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defRPr kumimoji="1"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4pPr>
      <a:lvl5pPr marL="1917700" indent="-88900" algn="l" rtl="0" eaLnBrk="0" fontAlgn="base" hangingPunct="0">
        <a:spcBef>
          <a:spcPts val="500"/>
        </a:spcBef>
        <a:spcAft>
          <a:spcPct val="0"/>
        </a:spcAft>
        <a:buClr>
          <a:srgbClr val="CEDC00"/>
        </a:buClr>
        <a:buFont typeface="Arial" panose="020B0604020202020204" pitchFamily="34" charset="0"/>
        <a:buChar char="•"/>
        <a:defRPr kumimoji="1"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0233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466850" marR="0" lvl="3" indent="-952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Char char="•"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1000"/>
        </a:spcBef>
        <a:buClr>
          <a:srgbClr val="CEDC00"/>
        </a:buClr>
        <a:buFont typeface="Arial"/>
        <a:buChar char="•"/>
        <a:tabLst/>
        <a:defRPr sz="16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1pPr>
      <a:lvl2pPr marL="630238" indent="-1730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4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2pPr>
      <a:lvl3pPr marL="1023938" indent="-1095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CEDC00"/>
        </a:buClr>
        <a:buSzTx/>
        <a:buFont typeface="Arial"/>
        <a:buNone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4pPr>
      <a:lvl5pPr marL="1917700" indent="-88900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9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15">
          <p15:clr>
            <a:srgbClr val="F26B43"/>
          </p15:clr>
        </p15:guide>
        <p15:guide id="4" pos="7374">
          <p15:clr>
            <a:srgbClr val="F26B43"/>
          </p15:clr>
        </p15:guide>
        <p15:guide id="5" pos="799">
          <p15:clr>
            <a:srgbClr val="F26B43"/>
          </p15:clr>
        </p15:guide>
        <p15:guide id="6" pos="898">
          <p15:clr>
            <a:srgbClr val="F26B43"/>
          </p15:clr>
        </p15:guide>
        <p15:guide id="7" pos="1397">
          <p15:clr>
            <a:srgbClr val="F26B43"/>
          </p15:clr>
        </p15:guide>
        <p15:guide id="8" pos="1496">
          <p15:clr>
            <a:srgbClr val="F26B43"/>
          </p15:clr>
        </p15:guide>
        <p15:guide id="9" pos="1993">
          <p15:clr>
            <a:srgbClr val="F26B43"/>
          </p15:clr>
        </p15:guide>
        <p15:guide id="10" pos="2095">
          <p15:clr>
            <a:srgbClr val="F26B43"/>
          </p15:clr>
        </p15:guide>
        <p15:guide id="11" pos="2592">
          <p15:clr>
            <a:srgbClr val="F26B43"/>
          </p15:clr>
        </p15:guide>
        <p15:guide id="12" pos="2694">
          <p15:clr>
            <a:srgbClr val="F26B43"/>
          </p15:clr>
        </p15:guide>
        <p15:guide id="13" pos="3191">
          <p15:clr>
            <a:srgbClr val="F26B43"/>
          </p15:clr>
        </p15:guide>
        <p15:guide id="14" pos="3292">
          <p15:clr>
            <a:srgbClr val="F26B43"/>
          </p15:clr>
        </p15:guide>
        <p15:guide id="15" pos="3787">
          <p15:clr>
            <a:srgbClr val="F26B43"/>
          </p15:clr>
        </p15:guide>
        <p15:guide id="16" pos="3891">
          <p15:clr>
            <a:srgbClr val="F26B43"/>
          </p15:clr>
        </p15:guide>
        <p15:guide id="17" pos="4388">
          <p15:clr>
            <a:srgbClr val="F26B43"/>
          </p15:clr>
        </p15:guide>
        <p15:guide id="18" pos="4486">
          <p15:clr>
            <a:srgbClr val="F26B43"/>
          </p15:clr>
        </p15:guide>
        <p15:guide id="19" pos="4983">
          <p15:clr>
            <a:srgbClr val="F26B43"/>
          </p15:clr>
        </p15:guide>
        <p15:guide id="20" pos="5086">
          <p15:clr>
            <a:srgbClr val="F26B43"/>
          </p15:clr>
        </p15:guide>
        <p15:guide id="21" pos="5581">
          <p15:clr>
            <a:srgbClr val="F26B43"/>
          </p15:clr>
        </p15:guide>
        <p15:guide id="22" pos="5684">
          <p15:clr>
            <a:srgbClr val="F26B43"/>
          </p15:clr>
        </p15:guide>
        <p15:guide id="23" pos="6178">
          <p15:clr>
            <a:srgbClr val="F26B43"/>
          </p15:clr>
        </p15:guide>
        <p15:guide id="24" pos="6279">
          <p15:clr>
            <a:srgbClr val="F26B43"/>
          </p15:clr>
        </p15:guide>
        <p15:guide id="25" pos="6779">
          <p15:clr>
            <a:srgbClr val="F26B43"/>
          </p15:clr>
        </p15:guide>
        <p15:guide id="26" pos="6879">
          <p15:clr>
            <a:srgbClr val="F26B43"/>
          </p15:clr>
        </p15:guide>
        <p15:guide id="27" orient="horz" pos="1152">
          <p15:clr>
            <a:srgbClr val="F26B43"/>
          </p15:clr>
        </p15:guide>
        <p15:guide id="28" orient="horz" pos="1253">
          <p15:clr>
            <a:srgbClr val="F26B43"/>
          </p15:clr>
        </p15:guide>
        <p15:guide id="29" orient="horz" pos="2106">
          <p15:clr>
            <a:srgbClr val="F26B43"/>
          </p15:clr>
        </p15:guide>
        <p15:guide id="30" orient="horz" pos="2208">
          <p15:clr>
            <a:srgbClr val="F26B43"/>
          </p15:clr>
        </p15:guide>
        <p15:guide id="31" orient="horz" pos="3061">
          <p15:clr>
            <a:srgbClr val="F26B43"/>
          </p15:clr>
        </p15:guide>
        <p15:guide id="32" orient="horz" pos="3163">
          <p15:clr>
            <a:srgbClr val="F26B43"/>
          </p15:clr>
        </p15:guide>
        <p15:guide id="33" orient="horz" pos="678">
          <p15:clr>
            <a:srgbClr val="F26B43"/>
          </p15:clr>
        </p15:guide>
        <p15:guide id="34" orient="horz" pos="774">
          <p15:clr>
            <a:srgbClr val="F26B43"/>
          </p15:clr>
        </p15:guide>
        <p15:guide id="35" orient="horz" pos="1630">
          <p15:clr>
            <a:srgbClr val="F26B43"/>
          </p15:clr>
        </p15:guide>
        <p15:guide id="36" orient="horz" pos="1728">
          <p15:clr>
            <a:srgbClr val="F26B43"/>
          </p15:clr>
        </p15:guide>
        <p15:guide id="37" orient="horz" pos="2584">
          <p15:clr>
            <a:srgbClr val="F26B43"/>
          </p15:clr>
        </p15:guide>
        <p15:guide id="38" orient="horz" pos="2684">
          <p15:clr>
            <a:srgbClr val="F26B43"/>
          </p15:clr>
        </p15:guide>
        <p15:guide id="39" orient="horz" pos="3540">
          <p15:clr>
            <a:srgbClr val="F26B43"/>
          </p15:clr>
        </p15:guide>
        <p15:guide id="40" orient="horz" pos="36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0233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466850" marR="0" lvl="3" indent="-952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Char char="•"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5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1000"/>
        </a:spcBef>
        <a:buClr>
          <a:srgbClr val="CEDC00"/>
        </a:buClr>
        <a:buFont typeface="Arial"/>
        <a:buChar char="•"/>
        <a:tabLst/>
        <a:defRPr sz="16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1pPr>
      <a:lvl2pPr marL="630238" indent="-1730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4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2pPr>
      <a:lvl3pPr marL="1023938" indent="-1095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CEDC00"/>
        </a:buClr>
        <a:buSzTx/>
        <a:buFont typeface="Arial"/>
        <a:buNone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4pPr>
      <a:lvl5pPr marL="1917700" indent="-88900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9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15">
          <p15:clr>
            <a:srgbClr val="F26B43"/>
          </p15:clr>
        </p15:guide>
        <p15:guide id="4" pos="7374">
          <p15:clr>
            <a:srgbClr val="F26B43"/>
          </p15:clr>
        </p15:guide>
        <p15:guide id="5" pos="799">
          <p15:clr>
            <a:srgbClr val="F26B43"/>
          </p15:clr>
        </p15:guide>
        <p15:guide id="6" pos="898">
          <p15:clr>
            <a:srgbClr val="F26B43"/>
          </p15:clr>
        </p15:guide>
        <p15:guide id="7" pos="1397">
          <p15:clr>
            <a:srgbClr val="F26B43"/>
          </p15:clr>
        </p15:guide>
        <p15:guide id="8" pos="1496">
          <p15:clr>
            <a:srgbClr val="F26B43"/>
          </p15:clr>
        </p15:guide>
        <p15:guide id="9" pos="1993">
          <p15:clr>
            <a:srgbClr val="F26B43"/>
          </p15:clr>
        </p15:guide>
        <p15:guide id="10" pos="2095">
          <p15:clr>
            <a:srgbClr val="F26B43"/>
          </p15:clr>
        </p15:guide>
        <p15:guide id="11" pos="2592">
          <p15:clr>
            <a:srgbClr val="F26B43"/>
          </p15:clr>
        </p15:guide>
        <p15:guide id="12" pos="2694">
          <p15:clr>
            <a:srgbClr val="F26B43"/>
          </p15:clr>
        </p15:guide>
        <p15:guide id="13" pos="3191">
          <p15:clr>
            <a:srgbClr val="F26B43"/>
          </p15:clr>
        </p15:guide>
        <p15:guide id="14" pos="3292">
          <p15:clr>
            <a:srgbClr val="F26B43"/>
          </p15:clr>
        </p15:guide>
        <p15:guide id="15" pos="3787">
          <p15:clr>
            <a:srgbClr val="F26B43"/>
          </p15:clr>
        </p15:guide>
        <p15:guide id="16" pos="3891">
          <p15:clr>
            <a:srgbClr val="F26B43"/>
          </p15:clr>
        </p15:guide>
        <p15:guide id="17" pos="4388">
          <p15:clr>
            <a:srgbClr val="F26B43"/>
          </p15:clr>
        </p15:guide>
        <p15:guide id="18" pos="4486">
          <p15:clr>
            <a:srgbClr val="F26B43"/>
          </p15:clr>
        </p15:guide>
        <p15:guide id="19" pos="4983">
          <p15:clr>
            <a:srgbClr val="F26B43"/>
          </p15:clr>
        </p15:guide>
        <p15:guide id="20" pos="5086">
          <p15:clr>
            <a:srgbClr val="F26B43"/>
          </p15:clr>
        </p15:guide>
        <p15:guide id="21" pos="5581">
          <p15:clr>
            <a:srgbClr val="F26B43"/>
          </p15:clr>
        </p15:guide>
        <p15:guide id="22" pos="5684">
          <p15:clr>
            <a:srgbClr val="F26B43"/>
          </p15:clr>
        </p15:guide>
        <p15:guide id="23" pos="6178">
          <p15:clr>
            <a:srgbClr val="F26B43"/>
          </p15:clr>
        </p15:guide>
        <p15:guide id="24" pos="6279">
          <p15:clr>
            <a:srgbClr val="F26B43"/>
          </p15:clr>
        </p15:guide>
        <p15:guide id="25" pos="6779">
          <p15:clr>
            <a:srgbClr val="F26B43"/>
          </p15:clr>
        </p15:guide>
        <p15:guide id="26" pos="6879">
          <p15:clr>
            <a:srgbClr val="F26B43"/>
          </p15:clr>
        </p15:guide>
        <p15:guide id="27" orient="horz" pos="1152">
          <p15:clr>
            <a:srgbClr val="F26B43"/>
          </p15:clr>
        </p15:guide>
        <p15:guide id="28" orient="horz" pos="1253">
          <p15:clr>
            <a:srgbClr val="F26B43"/>
          </p15:clr>
        </p15:guide>
        <p15:guide id="29" orient="horz" pos="2106">
          <p15:clr>
            <a:srgbClr val="F26B43"/>
          </p15:clr>
        </p15:guide>
        <p15:guide id="30" orient="horz" pos="2208">
          <p15:clr>
            <a:srgbClr val="F26B43"/>
          </p15:clr>
        </p15:guide>
        <p15:guide id="31" orient="horz" pos="3061">
          <p15:clr>
            <a:srgbClr val="F26B43"/>
          </p15:clr>
        </p15:guide>
        <p15:guide id="32" orient="horz" pos="3163">
          <p15:clr>
            <a:srgbClr val="F26B43"/>
          </p15:clr>
        </p15:guide>
        <p15:guide id="33" orient="horz" pos="678">
          <p15:clr>
            <a:srgbClr val="F26B43"/>
          </p15:clr>
        </p15:guide>
        <p15:guide id="34" orient="horz" pos="774">
          <p15:clr>
            <a:srgbClr val="F26B43"/>
          </p15:clr>
        </p15:guide>
        <p15:guide id="35" orient="horz" pos="1630">
          <p15:clr>
            <a:srgbClr val="F26B43"/>
          </p15:clr>
        </p15:guide>
        <p15:guide id="36" orient="horz" pos="1728">
          <p15:clr>
            <a:srgbClr val="F26B43"/>
          </p15:clr>
        </p15:guide>
        <p15:guide id="37" orient="horz" pos="2584">
          <p15:clr>
            <a:srgbClr val="F26B43"/>
          </p15:clr>
        </p15:guide>
        <p15:guide id="38" orient="horz" pos="2684">
          <p15:clr>
            <a:srgbClr val="F26B43"/>
          </p15:clr>
        </p15:guide>
        <p15:guide id="39" orient="horz" pos="3540">
          <p15:clr>
            <a:srgbClr val="F26B43"/>
          </p15:clr>
        </p15:guide>
        <p15:guide id="40" orient="horz" pos="3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mailto:medexpert@renins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1.wdp"/><Relationship Id="rId11" Type="http://schemas.openxmlformats.org/officeDocument/2006/relationships/hyperlink" Target="https://renhealth.ru/lk/login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hyperlink" Target="https://renhealth.ru/lk/login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gl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rigla.ru/pharmac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4670" r="-131" b="752"/>
          <a:stretch/>
        </p:blipFill>
        <p:spPr>
          <a:xfrm>
            <a:off x="9284" y="0"/>
            <a:ext cx="12233842" cy="68981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67D503-4D78-234C-9808-6BBEF4FC0C91}"/>
              </a:ext>
            </a:extLst>
          </p:cNvPr>
          <p:cNvSpPr/>
          <p:nvPr/>
        </p:nvSpPr>
        <p:spPr>
          <a:xfrm>
            <a:off x="0" y="1"/>
            <a:ext cx="12243126" cy="6898106"/>
          </a:xfrm>
          <a:prstGeom prst="rect">
            <a:avLst/>
          </a:prstGeom>
          <a:gradFill>
            <a:gsLst>
              <a:gs pos="0">
                <a:schemeClr val="bg1">
                  <a:alpha val="38000"/>
                </a:schemeClr>
              </a:gs>
              <a:gs pos="56000">
                <a:schemeClr val="bg1">
                  <a:alpha val="44000"/>
                </a:schemeClr>
              </a:gs>
              <a:gs pos="88000">
                <a:schemeClr val="bg1">
                  <a:alpha val="68000"/>
                </a:schemeClr>
              </a:gs>
              <a:gs pos="100000">
                <a:schemeClr val="bg1">
                  <a:alpha val="6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A770A3D-3AE9-6643-AC08-7DE4AE26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39068"/>
            <a:ext cx="8277225" cy="387798"/>
          </a:xfrm>
        </p:spPr>
        <p:txBody>
          <a:bodyPr/>
          <a:lstStyle/>
          <a:p>
            <a:r>
              <a:rPr kumimoji="0"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сотрудников </a:t>
            </a:r>
            <a:r>
              <a:rPr kumimoji="0"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kumimoji="0"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408C2B42-A1C6-D847-8932-C50A3CB8E945}"/>
              </a:ext>
            </a:extLst>
          </p:cNvPr>
          <p:cNvSpPr txBox="1">
            <a:spLocks/>
          </p:cNvSpPr>
          <p:nvPr/>
        </p:nvSpPr>
        <p:spPr bwMode="auto">
          <a:xfrm>
            <a:off x="479425" y="2754390"/>
            <a:ext cx="11207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ru-RU" altLang="ru-RU" sz="4000" dirty="0">
                <a:solidFill>
                  <a:srgbClr val="50277D"/>
                </a:solidFill>
                <a:latin typeface="Arial" panose="020B0604020202020204" pitchFamily="34" charset="0"/>
              </a:rPr>
              <a:t>Добровольное медицинское страхование</a:t>
            </a:r>
          </a:p>
        </p:txBody>
      </p:sp>
      <p:sp>
        <p:nvSpPr>
          <p:cNvPr id="9" name="Равнобедренный треугольник 4">
            <a:extLst>
              <a:ext uri="{FF2B5EF4-FFF2-40B4-BE49-F238E27FC236}">
                <a16:creationId xmlns:a16="http://schemas.microsoft.com/office/drawing/2014/main" id="{CF985796-3909-6846-A2D1-5ADAD2F81E3C}"/>
              </a:ext>
            </a:extLst>
          </p:cNvPr>
          <p:cNvSpPr/>
          <p:nvPr/>
        </p:nvSpPr>
        <p:spPr>
          <a:xfrm rot="10800000">
            <a:off x="10386207" y="0"/>
            <a:ext cx="1805793" cy="149806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91F33A-53A8-2240-B787-64EA48951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1" y="5246945"/>
            <a:ext cx="3656346" cy="9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965806-2EFF-2340-B541-922A1C6D230A}"/>
              </a:ext>
            </a:extLst>
          </p:cNvPr>
          <p:cNvSpPr txBox="1">
            <a:spLocks/>
          </p:cNvSpPr>
          <p:nvPr/>
        </p:nvSpPr>
        <p:spPr>
          <a:xfrm>
            <a:off x="575278" y="3124301"/>
            <a:ext cx="86470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воспользоваться ДМС?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2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4663"/>
            <a:ext cx="7830387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Обратиться за </a:t>
            </a: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медицинской помощью - легко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5A888A-1EED-5748-88D0-51862DA57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697" y="0"/>
            <a:ext cx="3797303" cy="6858000"/>
          </a:xfrm>
          <a:prstGeom prst="rect">
            <a:avLst/>
          </a:prstGeom>
        </p:spPr>
      </p:pic>
      <p:pic>
        <p:nvPicPr>
          <p:cNvPr id="27" name="Рисунок 120">
            <a:extLst>
              <a:ext uri="{FF2B5EF4-FFF2-40B4-BE49-F238E27FC236}">
                <a16:creationId xmlns:a16="http://schemas.microsoft.com/office/drawing/2014/main" id="{6D5D2BC7-9BD1-2D4F-B097-54C290FED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9" t="-4272" r="33985" b="39022"/>
          <a:stretch/>
        </p:blipFill>
        <p:spPr>
          <a:xfrm>
            <a:off x="2775495" y="3683901"/>
            <a:ext cx="1929161" cy="2911413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ADC1C37A-956D-1E47-8053-C512B8B4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846" y="4936185"/>
            <a:ext cx="1433382" cy="50959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Медицинское учреждение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161499B-582E-DD46-BA1D-53FC9AD8C9F7}"/>
              </a:ext>
            </a:extLst>
          </p:cNvPr>
          <p:cNvSpPr/>
          <p:nvPr/>
        </p:nvSpPr>
        <p:spPr>
          <a:xfrm>
            <a:off x="562715" y="5129032"/>
            <a:ext cx="1731756" cy="852354"/>
          </a:xfrm>
          <a:prstGeom prst="roundRect">
            <a:avLst/>
          </a:prstGeom>
          <a:solidFill>
            <a:srgbClr val="502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b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страховому полису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F9617E1-C221-EF43-8B46-BE70B3E5C696}"/>
              </a:ext>
            </a:extLst>
          </p:cNvPr>
          <p:cNvSpPr/>
          <p:nvPr/>
        </p:nvSpPr>
        <p:spPr>
          <a:xfrm>
            <a:off x="5289879" y="5105984"/>
            <a:ext cx="1835896" cy="875401"/>
          </a:xfrm>
          <a:prstGeom prst="round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услуги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999CBFAF-3D72-7F40-8151-AA88011BC35A}"/>
              </a:ext>
            </a:extLst>
          </p:cNvPr>
          <p:cNvSpPr/>
          <p:nvPr/>
        </p:nvSpPr>
        <p:spPr>
          <a:xfrm>
            <a:off x="2856333" y="3683901"/>
            <a:ext cx="1775637" cy="2670027"/>
          </a:xfrm>
          <a:prstGeom prst="roundRect">
            <a:avLst/>
          </a:prstGeom>
          <a:noFill/>
          <a:ln>
            <a:solidFill>
              <a:srgbClr val="9394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Треугольник 130">
            <a:extLst>
              <a:ext uri="{FF2B5EF4-FFF2-40B4-BE49-F238E27FC236}">
                <a16:creationId xmlns:a16="http://schemas.microsoft.com/office/drawing/2014/main" id="{011367E6-D81C-A243-840D-A1A2B5839FD4}"/>
              </a:ext>
            </a:extLst>
          </p:cNvPr>
          <p:cNvSpPr/>
          <p:nvPr/>
        </p:nvSpPr>
        <p:spPr>
          <a:xfrm rot="5400000">
            <a:off x="2367423" y="5401615"/>
            <a:ext cx="409486" cy="284138"/>
          </a:xfrm>
          <a:prstGeom prst="triangle">
            <a:avLst/>
          </a:prstGeom>
          <a:solidFill>
            <a:srgbClr val="502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Треугольник 132">
            <a:extLst>
              <a:ext uri="{FF2B5EF4-FFF2-40B4-BE49-F238E27FC236}">
                <a16:creationId xmlns:a16="http://schemas.microsoft.com/office/drawing/2014/main" id="{E511D565-E102-1C40-A8FB-FD00444C628F}"/>
              </a:ext>
            </a:extLst>
          </p:cNvPr>
          <p:cNvSpPr/>
          <p:nvPr/>
        </p:nvSpPr>
        <p:spPr>
          <a:xfrm rot="10800000">
            <a:off x="1161031" y="4684689"/>
            <a:ext cx="470473" cy="251496"/>
          </a:xfrm>
          <a:prstGeom prst="triangle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F1B2533-8E27-3C48-8ACE-7976CE5B92CE}"/>
              </a:ext>
            </a:extLst>
          </p:cNvPr>
          <p:cNvSpPr/>
          <p:nvPr/>
        </p:nvSpPr>
        <p:spPr>
          <a:xfrm>
            <a:off x="479424" y="3753178"/>
            <a:ext cx="1947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Возникновение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страхового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случая</a:t>
            </a:r>
          </a:p>
        </p:txBody>
      </p:sp>
      <p:sp>
        <p:nvSpPr>
          <p:cNvPr id="35" name="Треугольник 130">
            <a:extLst>
              <a:ext uri="{FF2B5EF4-FFF2-40B4-BE49-F238E27FC236}">
                <a16:creationId xmlns:a16="http://schemas.microsoft.com/office/drawing/2014/main" id="{011367E6-D81C-A243-840D-A1A2B5839FD4}"/>
              </a:ext>
            </a:extLst>
          </p:cNvPr>
          <p:cNvSpPr/>
          <p:nvPr/>
        </p:nvSpPr>
        <p:spPr>
          <a:xfrm rot="5400000">
            <a:off x="4750025" y="5401615"/>
            <a:ext cx="409486" cy="284138"/>
          </a:xfrm>
          <a:prstGeom prst="triangle">
            <a:avLst/>
          </a:prstGeom>
          <a:solidFill>
            <a:srgbClr val="502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39757" y="1445973"/>
            <a:ext cx="7621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dirty="0">
                <a:solidFill>
                  <a:srgbClr val="5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застрахованы у нас и </a:t>
            </a:r>
            <a:r>
              <a:rPr kumimoji="1" lang="ru-RU" sz="1600" u="none" strike="noStrike" kern="1200" cap="none" spc="0" normalizeH="0" baseline="0" noProof="0" dirty="0">
                <a:ln>
                  <a:noFill/>
                </a:ln>
                <a:solidFill>
                  <a:srgbClr val="2832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обращаетесь</a:t>
            </a:r>
            <a:r>
              <a:rPr kumimoji="1" lang="en-US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1" lang="en-US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sz="1600" u="none" strike="noStrike" kern="1200" cap="none" spc="0" normalizeH="0" baseline="0" noProof="0" dirty="0">
                <a:ln>
                  <a:noFill/>
                </a:ln>
                <a:solidFill>
                  <a:srgbClr val="2832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доступное вам по полису медицинское учреждение по поводу любого заболевания или состояния, которое входит в вашу программу ДМС, то такой случай называется страховым.</a:t>
            </a:r>
          </a:p>
        </p:txBody>
      </p:sp>
      <p:sp>
        <p:nvSpPr>
          <p:cNvPr id="37" name="Rectangle 5"/>
          <p:cNvSpPr/>
          <p:nvPr/>
        </p:nvSpPr>
        <p:spPr>
          <a:xfrm>
            <a:off x="339757" y="2647500"/>
            <a:ext cx="7970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ДМС</a:t>
            </a:r>
            <a:r>
              <a:rPr kumimoji="1" lang="ru-RU" sz="1600" u="none" strike="noStrike" kern="1200" cap="none" spc="0" normalizeH="0" baseline="0" noProof="0" dirty="0">
                <a:ln>
                  <a:noFill/>
                </a:ln>
                <a:solidFill>
                  <a:srgbClr val="2832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гарантирует вам получение медицинской помощи при страховых случаях за счет страховой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3708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4663"/>
            <a:ext cx="7830387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Возможен ли отказ в медицинской помощи? Что делать в таком случае?</a:t>
            </a:r>
          </a:p>
        </p:txBody>
      </p:sp>
      <p:sp>
        <p:nvSpPr>
          <p:cNvPr id="36" name="Rectangle 2"/>
          <p:cNvSpPr/>
          <p:nvPr/>
        </p:nvSpPr>
        <p:spPr>
          <a:xfrm>
            <a:off x="479424" y="1510142"/>
            <a:ext cx="10873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ru-RU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отказа </a:t>
            </a:r>
            <a:r>
              <a:rPr kumimoji="1" lang="ru-RU" sz="1600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клинике</a:t>
            </a:r>
            <a:r>
              <a:rPr kumimoji="1" lang="ru-RU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1" lang="ru-RU" sz="1600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при просьбе в клинике оплатить </a:t>
            </a:r>
            <a:r>
              <a:rPr kumimoji="1" lang="ru-RU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услугу обязательно обращайтесь на медицинский </a:t>
            </a:r>
            <a:r>
              <a:rPr kumimoji="1" lang="ru-RU" sz="1600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пульт Ренессанс страхование </a:t>
            </a:r>
            <a:r>
              <a:rPr kumimoji="1" lang="ru-RU" sz="1600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уточняйте, точно ли данная услуга не входит в ваше покрытие </a:t>
            </a:r>
            <a:r>
              <a:rPr kumimoji="1" lang="ru-RU" sz="1600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ДМС.</a:t>
            </a:r>
            <a:endParaRPr kumimoji="1" lang="ru-RU" sz="1600" dirty="0">
              <a:solidFill>
                <a:srgbClr val="283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0" y="2354798"/>
            <a:ext cx="12192000" cy="332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468492" y="3764129"/>
            <a:ext cx="2295525" cy="64633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Медицинское учреждение отказало в услуге и/или просит ее оплатить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4394617" y="3733592"/>
            <a:ext cx="3034579" cy="202106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 звоните в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страховую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Федеральный:</a:t>
            </a:r>
          </a:p>
          <a:p>
            <a:pPr marL="0" indent="0" algn="ctr" eaLnBrk="1" hangingPunct="1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8-800-200-04-03</a:t>
            </a:r>
          </a:p>
          <a:p>
            <a:pPr marL="0" indent="0" algn="ctr" eaLnBrk="1" hangingPunct="1"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Москвы: 8-495-725-10-10</a:t>
            </a:r>
          </a:p>
          <a:p>
            <a:pPr marL="0" indent="0" algn="ctr" eaLnBrk="1" hangingPunct="1"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С-Петербурга: 8-812-320-87-26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8856609" y="3711638"/>
            <a:ext cx="2408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Сотрудник медицинского пульта проверит, доступна ли необходимая услуга</a:t>
            </a:r>
            <a:br>
              <a:rPr kumimoji="1" lang="ru-RU" alt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kumimoji="1" lang="ru-RU" alt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по вашему полису ДМС. Если да — поможет ее получить.</a:t>
            </a:r>
          </a:p>
        </p:txBody>
      </p:sp>
      <p:cxnSp>
        <p:nvCxnSpPr>
          <p:cNvPr id="21" name="Straight Arrow Connector 4">
            <a:extLst>
              <a:ext uri="{FF2B5EF4-FFF2-40B4-BE49-F238E27FC236}">
                <a16:creationId xmlns:a16="http://schemas.microsoft.com/office/drawing/2014/main" id="{736A46AE-D204-264A-85A3-14A571FC168D}"/>
              </a:ext>
            </a:extLst>
          </p:cNvPr>
          <p:cNvCxnSpPr>
            <a:cxnSpLocks/>
          </p:cNvCxnSpPr>
          <p:nvPr/>
        </p:nvCxnSpPr>
        <p:spPr>
          <a:xfrm flipV="1">
            <a:off x="3090614" y="3999860"/>
            <a:ext cx="1264463" cy="1"/>
          </a:xfrm>
          <a:prstGeom prst="straightConnector1">
            <a:avLst/>
          </a:prstGeom>
          <a:ln>
            <a:solidFill>
              <a:srgbClr val="50277D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">
            <a:extLst>
              <a:ext uri="{FF2B5EF4-FFF2-40B4-BE49-F238E27FC236}">
                <a16:creationId xmlns:a16="http://schemas.microsoft.com/office/drawing/2014/main" id="{BF645C66-BA30-C045-9E91-58DA47BAF200}"/>
              </a:ext>
            </a:extLst>
          </p:cNvPr>
          <p:cNvSpPr>
            <a:spLocks/>
          </p:cNvSpPr>
          <p:nvPr/>
        </p:nvSpPr>
        <p:spPr bwMode="auto">
          <a:xfrm>
            <a:off x="1133064" y="6037567"/>
            <a:ext cx="9566393" cy="3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</a:rPr>
              <a:t>Урегулирование претензий по обслуживанию застрахованных в «Ренессанс страхование» </a:t>
            </a:r>
            <a:r>
              <a:rPr lang="en-US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hlinkClick r:id="rId2"/>
              </a:rPr>
              <a:t>medexpert</a:t>
            </a:r>
            <a:r>
              <a:rPr 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hlinkClick r:id="rId2"/>
              </a:rPr>
              <a:t>@</a:t>
            </a:r>
            <a:r>
              <a:rPr lang="en-US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hlinkClick r:id="rId2"/>
              </a:rPr>
              <a:t>renins</a:t>
            </a:r>
            <a:r>
              <a:rPr lang="ru-RU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hlinkClick r:id="rId2"/>
              </a:rPr>
              <a:t>.</a:t>
            </a:r>
            <a:r>
              <a:rPr lang="en-US" sz="1400" dirty="0">
                <a:solidFill>
                  <a:srgbClr val="28323C"/>
                </a:solidFill>
                <a:latin typeface="Arial" panose="020B0604020202020204" pitchFamily="34" charset="0"/>
                <a:ea typeface="Arial" charset="0"/>
                <a:hlinkClick r:id="rId2"/>
              </a:rPr>
              <a:t>com</a:t>
            </a:r>
            <a:endParaRPr lang="ru-RU" sz="1400" dirty="0">
              <a:solidFill>
                <a:srgbClr val="28323C"/>
              </a:solidFill>
              <a:latin typeface="Arial" panose="020B0604020202020204" pitchFamily="34" charset="0"/>
              <a:ea typeface="Arial" charset="0"/>
            </a:endParaRPr>
          </a:p>
        </p:txBody>
      </p:sp>
      <p:cxnSp>
        <p:nvCxnSpPr>
          <p:cNvPr id="23" name="Straight Arrow Connector 4">
            <a:extLst>
              <a:ext uri="{FF2B5EF4-FFF2-40B4-BE49-F238E27FC236}">
                <a16:creationId xmlns:a16="http://schemas.microsoft.com/office/drawing/2014/main" id="{736A46AE-D204-264A-85A3-14A571FC168D}"/>
              </a:ext>
            </a:extLst>
          </p:cNvPr>
          <p:cNvCxnSpPr>
            <a:cxnSpLocks/>
          </p:cNvCxnSpPr>
          <p:nvPr/>
        </p:nvCxnSpPr>
        <p:spPr>
          <a:xfrm flipV="1">
            <a:off x="7265549" y="4016851"/>
            <a:ext cx="1264463" cy="1"/>
          </a:xfrm>
          <a:prstGeom prst="straightConnector1">
            <a:avLst/>
          </a:prstGeom>
          <a:ln>
            <a:solidFill>
              <a:srgbClr val="50277D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86" y="2614296"/>
            <a:ext cx="890336" cy="890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90" y="2601021"/>
            <a:ext cx="1002632" cy="1002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80" y="2624048"/>
            <a:ext cx="918411" cy="9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6158184" y="0"/>
            <a:ext cx="6033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7" name="Изображение 6">
            <a:extLst>
              <a:ext uri="{FF2B5EF4-FFF2-40B4-BE49-F238E27FC236}">
                <a16:creationId xmlns:a16="http://schemas.microsoft.com/office/drawing/2014/main" id="{2DBBEA81-9148-C340-9629-555B4B522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21" name="Текст 6">
            <a:extLst>
              <a:ext uri="{FF2B5EF4-FFF2-40B4-BE49-F238E27FC236}">
                <a16:creationId xmlns:a16="http://schemas.microsoft.com/office/drawing/2014/main" id="{4C71130C-909D-AC4A-B1A3-76D7C14B4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9" y="1927647"/>
            <a:ext cx="5521324" cy="3385542"/>
          </a:xfrm>
        </p:spPr>
        <p:txBody>
          <a:bodyPr/>
          <a:lstStyle/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Покрытие расходов на лекарственные препараты для медицинского применения (кроме программы «Стационарная помощь»).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Процедуры и операции, проводимые с эстетической или косметической целью.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Услуги по планированию семьи, ведение беременности и обследования, связанные с беременностью.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Диспансеризация, профилактические осмотры врачей, динамическое наблюдение хронических заболеваний.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Протезирование зубов и подготовка к протезированию.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Экстракорпоральные методы лечения.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Медицинское освидетельствование с выдачей справок на ношение оружия, для выезда за границу, для поступления в высшие учебные заведения и на работу.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Медицинские услуги по желанию пациента без назначения врача. 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Медицинские и иные услуги, не предусмотренные программой.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6774288" y="1927647"/>
            <a:ext cx="480160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en-US" sz="1800" dirty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Если сомневаетесь, является ли услуга страховой, вы можете</a:t>
            </a:r>
            <a:r>
              <a:rPr lang="ru-RU" altLang="en-US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endParaRPr lang="ru-RU" altLang="en-US" sz="1400" dirty="0">
              <a:solidFill>
                <a:srgbClr val="50277D"/>
              </a:solidFill>
              <a:latin typeface="Arial" panose="020B0604020202020204" pitchFamily="34" charset="0"/>
              <a:cs typeface="Arial" panose="020B0604020202020204" pitchFamily="34" charset="0"/>
              <a:sym typeface="Gill Sans" pitchFamily="6" charset="0"/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Проверить это в личном кабинете, в мобильном приложении «Ренессанс здоровье» или в памятке</a:t>
            </a:r>
            <a:b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вашему полису.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Получить консультацию сотрудника мед. пульта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479426" y="505641"/>
            <a:ext cx="5678758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Некоторые медицинские услуги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входят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ДМС.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самые распространенные:</a:t>
            </a:r>
          </a:p>
        </p:txBody>
      </p:sp>
    </p:spTree>
    <p:extLst>
      <p:ext uri="{BB962C8B-B14F-4D97-AF65-F5344CB8AC3E}">
        <p14:creationId xmlns:p14="http://schemas.microsoft.com/office/powerpoint/2010/main" val="1292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6158184" y="0"/>
            <a:ext cx="6033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7" name="Изображение 6">
            <a:extLst>
              <a:ext uri="{FF2B5EF4-FFF2-40B4-BE49-F238E27FC236}">
                <a16:creationId xmlns:a16="http://schemas.microsoft.com/office/drawing/2014/main" id="{2DBBEA81-9148-C340-9629-555B4B522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31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6774288" y="1927647"/>
            <a:ext cx="480160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en-US" sz="1800" dirty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Если вы уже получили медицинскую помощь, оплатили ее и хотели бы возместить расходы.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endParaRPr lang="ru-RU" altLang="en-US" sz="1400" dirty="0">
              <a:solidFill>
                <a:srgbClr val="50277D"/>
              </a:solidFill>
              <a:latin typeface="Arial" panose="020B0604020202020204" pitchFamily="34" charset="0"/>
              <a:cs typeface="Arial" panose="020B0604020202020204" pitchFamily="34" charset="0"/>
              <a:sym typeface="Gill Sans" pitchFamily="6" charset="0"/>
            </a:endParaRP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Обязательно уведомите сервисную компанию</a:t>
            </a:r>
            <a:b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страховом случае в течение 24 часов с его наступления. </a:t>
            </a: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Сохраните все документы, выписки и чеки.</a:t>
            </a:r>
            <a:b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возвращения из поездки подайте заявление</a:t>
            </a:r>
            <a:b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возмещение расходов в «Ренессанс страхование»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433209" y="458860"/>
            <a:ext cx="5678758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Действия при страховом случае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полису выезжающих за рубеж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B19D73-3BA0-4649-8D69-47A48D554127}"/>
              </a:ext>
            </a:extLst>
          </p:cNvPr>
          <p:cNvSpPr/>
          <p:nvPr/>
        </p:nvSpPr>
        <p:spPr>
          <a:xfrm flipH="1">
            <a:off x="433209" y="1491916"/>
            <a:ext cx="5534454" cy="1475873"/>
          </a:xfrm>
          <a:prstGeom prst="rect">
            <a:avLst/>
          </a:prstGeom>
          <a:solidFill>
            <a:schemeClr val="bg1"/>
          </a:solidFill>
          <a:ln>
            <a:solidFill>
              <a:srgbClr val="5027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rbera" panose="02000500000000000000" pitchFamily="50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06CEBE-BE95-514C-BE41-7BB5837D36DA}"/>
              </a:ext>
            </a:extLst>
          </p:cNvPr>
          <p:cNvSpPr/>
          <p:nvPr/>
        </p:nvSpPr>
        <p:spPr>
          <a:xfrm>
            <a:off x="519065" y="1797228"/>
            <a:ext cx="5256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Звонок в сервисную компанию: +7 (495) </a:t>
            </a:r>
            <a:r>
              <a:rPr lang="ru-RU" sz="1600" b="1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775-09-99</a:t>
            </a:r>
          </a:p>
          <a:p>
            <a:pPr lvl="0">
              <a:defRPr/>
            </a:pPr>
            <a:endParaRPr lang="ru-RU" sz="1600" b="1" dirty="0">
              <a:solidFill>
                <a:srgbClr val="283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для </a:t>
            </a:r>
            <a:r>
              <a:rPr lang="en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SMS: +7 925 775</a:t>
            </a:r>
            <a:r>
              <a:rPr lang="ru-RU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1600" b="1" dirty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" sz="1600" b="1" dirty="0" smtClean="0">
                <a:solidFill>
                  <a:srgbClr val="283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" sz="1600" b="1" dirty="0">
              <a:solidFill>
                <a:srgbClr val="283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433209" y="3273101"/>
            <a:ext cx="2903549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en-US" sz="1800" dirty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Необходимо сообщить</a:t>
            </a:r>
            <a:r>
              <a:rPr lang="ru-RU" altLang="en-US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:</a:t>
            </a:r>
            <a:endParaRPr lang="ru-RU" altLang="en-US" sz="1400" dirty="0">
              <a:solidFill>
                <a:srgbClr val="50277D"/>
              </a:solidFill>
              <a:latin typeface="Arial" panose="020B0604020202020204" pitchFamily="34" charset="0"/>
              <a:cs typeface="Arial" panose="020B0604020202020204" pitchFamily="34" charset="0"/>
              <a:sym typeface="Gill Sans" pitchFamily="6" charset="0"/>
            </a:endParaRP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 договора </a:t>
            </a:r>
            <a:r>
              <a:rPr lang="ru-RU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страхования.</a:t>
            </a:r>
            <a:endParaRPr lang="ru-RU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Фамилию 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имя.</a:t>
            </a: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Дату рождения.</a:t>
            </a: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 нахождения.</a:t>
            </a:r>
          </a:p>
          <a:p>
            <a:pPr marL="228600" lvl="0" indent="-22860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произошло.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D316AB-9EC1-E746-A898-1ABA55770DCE}"/>
              </a:ext>
            </a:extLst>
          </p:cNvPr>
          <p:cNvSpPr/>
          <p:nvPr/>
        </p:nvSpPr>
        <p:spPr>
          <a:xfrm>
            <a:off x="302816" y="5212782"/>
            <a:ext cx="5218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latin typeface="Renins Light"/>
                <a:ea typeface="Renins Light"/>
                <a:cs typeface="Renins Light"/>
                <a:sym typeface="Renins Light"/>
              </a:defRPr>
            </a:pPr>
            <a:r>
              <a:rPr kumimoji="1"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Renins Light"/>
                <a:cs typeface="Arial" panose="020B0604020202020204" pitchFamily="34" charset="0"/>
              </a:rPr>
              <a:t>Сервисная</a:t>
            </a:r>
            <a:r>
              <a:rPr lang="ru-RU" sz="1200" dirty="0">
                <a:solidFill>
                  <a:schemeClr val="accent6"/>
                </a:solidFill>
                <a:latin typeface="Gerbera Light" panose="02000300000000000000" pitchFamily="2" charset="0"/>
                <a:ea typeface="Renins Light"/>
                <a:cs typeface="Arial" pitchFamily="34" charset="0"/>
              </a:rPr>
              <a:t> </a:t>
            </a:r>
            <a:r>
              <a:rPr kumimoji="1"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окажет необходимую помощь</a:t>
            </a:r>
            <a:br>
              <a:rPr kumimoji="1"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предоставит гарантийные письма лечебным учреждениям для оказания медицинской помощи. Вам необходимо лишь следовать инструкциям оператора.</a:t>
            </a:r>
            <a:endParaRPr kumimoji="1" lang="ru-RU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Renins Light"/>
            </a:endParaRPr>
          </a:p>
          <a:p>
            <a:pPr>
              <a:defRPr>
                <a:latin typeface="Renins Light"/>
                <a:ea typeface="Renins Light"/>
                <a:cs typeface="Renins Light"/>
                <a:sym typeface="Renins Light"/>
              </a:defRPr>
            </a:pPr>
            <a:endParaRPr lang="ru-RU" sz="1200" dirty="0">
              <a:solidFill>
                <a:schemeClr val="accent6"/>
              </a:solidFill>
              <a:latin typeface="Gerbera Light" panose="02000300000000000000" pitchFamily="2" charset="0"/>
              <a:ea typeface="Renins Light"/>
              <a:cs typeface="Arial" pitchFamily="34" charset="0"/>
            </a:endParaRPr>
          </a:p>
          <a:p>
            <a:pPr marL="258916" indent="-258916">
              <a:buFontTx/>
              <a:buChar char="-"/>
              <a:defRPr>
                <a:latin typeface="Renins Light"/>
                <a:ea typeface="Renins Light"/>
                <a:cs typeface="Renins Light"/>
                <a:sym typeface="Renins Light"/>
              </a:defRPr>
            </a:pPr>
            <a:endParaRPr lang="ru-RU" sz="1200" dirty="0">
              <a:solidFill>
                <a:schemeClr val="accent6"/>
              </a:solidFill>
              <a:latin typeface="Gerbera Light" panose="02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965806-2EFF-2340-B541-922A1C6D230A}"/>
              </a:ext>
            </a:extLst>
          </p:cNvPr>
          <p:cNvSpPr txBox="1">
            <a:spLocks/>
          </p:cNvSpPr>
          <p:nvPr/>
        </p:nvSpPr>
        <p:spPr>
          <a:xfrm>
            <a:off x="575278" y="3124301"/>
            <a:ext cx="86470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кабинет и Телемедицина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4D5C62-C9FE-4A4D-9A26-E10071A4FAA3}"/>
              </a:ext>
            </a:extLst>
          </p:cNvPr>
          <p:cNvSpPr/>
          <p:nvPr/>
        </p:nvSpPr>
        <p:spPr>
          <a:xfrm>
            <a:off x="0" y="1"/>
            <a:ext cx="12188825" cy="457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4663"/>
            <a:ext cx="7263792" cy="38779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Личный кабинет для застрахованного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416C3EC-9260-B646-A69C-FEB200D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59" y="1865281"/>
            <a:ext cx="3523306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Телемедицина 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Онлайн-запись </a:t>
            </a: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Вызов врача</a:t>
            </a: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Вызов скорой</a:t>
            </a: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помощи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визита к врачу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Избранные врачи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Рекомендованные клиники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История </a:t>
            </a: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визитов</a:t>
            </a:r>
            <a:endParaRPr kumimoji="1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AED0765-E880-E04D-8534-3DB4FF5D5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20" y="1420393"/>
            <a:ext cx="1405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50D7E12C-094A-BE4F-ADD0-FEC52784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125" y="2272057"/>
            <a:ext cx="33809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Gerbera" panose="02000500000000000000" pitchFamily="50" charset="-52"/>
              </a:defRPr>
            </a:lvl1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Обжалование услуг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</a:t>
            </a: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Франшиза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Покупка полисов онлайн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Чат</a:t>
            </a:r>
            <a:endParaRPr kumimoji="1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3D23D4C-FF7D-0246-887C-04F6E945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98" y="1419899"/>
            <a:ext cx="2307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Сервисы 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 здоровье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C7344D-50F7-B744-9BF1-0456F975CD98}"/>
              </a:ext>
            </a:extLst>
          </p:cNvPr>
          <p:cNvSpPr/>
          <p:nvPr/>
        </p:nvSpPr>
        <p:spPr>
          <a:xfrm>
            <a:off x="4352445" y="2272057"/>
            <a:ext cx="3393719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Таблетница 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Чек-листы по аптечкам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 на уровень тревожности</a:t>
            </a: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 здоровья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Подкасты и статьи </a:t>
            </a: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 </a:t>
            </a: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здоровье</a:t>
            </a: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Медитации </a:t>
            </a:r>
            <a:r>
              <a:rPr kumimoji="1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102188-BA1F-4B43-BD1A-000267B44FA9}"/>
              </a:ext>
            </a:extLst>
          </p:cNvPr>
          <p:cNvSpPr/>
          <p:nvPr/>
        </p:nvSpPr>
        <p:spPr>
          <a:xfrm>
            <a:off x="8890709" y="1419899"/>
            <a:ext cx="303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b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Клиентская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5028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8626FD-651E-8C41-A4F1-0DBD24D9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1357835"/>
            <a:ext cx="469668" cy="4696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9AA32E-D6DE-8647-9950-AEAAC2943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16" y="1508230"/>
            <a:ext cx="423162" cy="4696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531453-305E-B841-931B-1AF21A1E2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26" y="1476215"/>
            <a:ext cx="533698" cy="533698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0F524981-B545-674F-A4BB-EC316D151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103" y="933432"/>
            <a:ext cx="7024961" cy="276999"/>
          </a:xfrm>
        </p:spPr>
        <p:txBody>
          <a:bodyPr/>
          <a:lstStyle/>
          <a:p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веб-версия &amp; мобильное приложение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43330" y="4709933"/>
            <a:ext cx="334153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dirty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Вариант 1</a:t>
            </a: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kumimoji="1"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Ренессанс Здоровье</a:t>
            </a:r>
            <a:endParaRPr kumimoji="1"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19286" r="36978" b="24495"/>
          <a:stretch/>
        </p:blipFill>
        <p:spPr bwMode="auto">
          <a:xfrm>
            <a:off x="3624140" y="5547920"/>
            <a:ext cx="324000" cy="3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3743" r="71858" b="23424"/>
          <a:stretch/>
        </p:blipFill>
        <p:spPr bwMode="auto">
          <a:xfrm>
            <a:off x="4625343" y="5535402"/>
            <a:ext cx="252000" cy="3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23" y="6041246"/>
            <a:ext cx="612000" cy="61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26" y="6041246"/>
            <a:ext cx="612000" cy="612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965676" y="4703487"/>
            <a:ext cx="44950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dirty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Вариант </a:t>
            </a:r>
            <a:r>
              <a:rPr kumimoji="1" lang="ru-RU" dirty="0" smtClean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2</a:t>
            </a:r>
            <a:endParaRPr kumimoji="1" lang="ru-RU" dirty="0">
              <a:solidFill>
                <a:srgbClr val="50287D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личный кабинет </a:t>
            </a: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kumimoji="1" 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renhealth.ru/lk/login</a:t>
            </a:r>
            <a:r>
              <a:rPr kumimoji="1" lang="ru-RU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ru-RU" sz="1200" b="1" dirty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15954"/>
          <a:stretch/>
        </p:blipFill>
        <p:spPr>
          <a:xfrm>
            <a:off x="4085953" y="-27297"/>
            <a:ext cx="6589484" cy="31224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106CED-0EFA-D74A-95CD-40A9B7B81C8C}"/>
              </a:ext>
            </a:extLst>
          </p:cNvPr>
          <p:cNvSpPr/>
          <p:nvPr/>
        </p:nvSpPr>
        <p:spPr>
          <a:xfrm>
            <a:off x="3810724" y="135180"/>
            <a:ext cx="7076435" cy="304245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4000">
                <a:schemeClr val="bg1">
                  <a:alpha val="45000"/>
                </a:schemeClr>
              </a:gs>
              <a:gs pos="54000">
                <a:schemeClr val="bg1">
                  <a:alpha val="1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DB330-93CF-CB49-8FD7-28D390BC0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711" y="2397883"/>
            <a:ext cx="3294856" cy="38779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Врачи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A1F50E-A1AE-FC40-AD6D-9CA68A75A3F0}"/>
              </a:ext>
            </a:extLst>
          </p:cNvPr>
          <p:cNvSpPr/>
          <p:nvPr/>
        </p:nvSpPr>
        <p:spPr>
          <a:xfrm>
            <a:off x="0" y="0"/>
            <a:ext cx="3603009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AAB59468-6C01-B94A-A8BB-87F253B0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11" y="2144988"/>
            <a:ext cx="24628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83388C-23D5-2747-A299-4C8668042D5D}"/>
              </a:ext>
            </a:extLst>
          </p:cNvPr>
          <p:cNvSpPr/>
          <p:nvPr/>
        </p:nvSpPr>
        <p:spPr>
          <a:xfrm>
            <a:off x="329311" y="3731866"/>
            <a:ext cx="3618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средняя оценка 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онлайн-консультации пользователями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797370DB-E1C4-CD41-9829-8F6176CF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670" y="3260149"/>
            <a:ext cx="3790419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0287D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Дежурные врачи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02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ежедневно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Терапевт, круглосуточно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Педиатр, с 6.00 до 23.00</a:t>
            </a:r>
          </a:p>
        </p:txBody>
      </p:sp>
      <p:pic>
        <p:nvPicPr>
          <p:cNvPr id="14" name="Изображение 6">
            <a:extLst>
              <a:ext uri="{FF2B5EF4-FFF2-40B4-BE49-F238E27FC236}">
                <a16:creationId xmlns:a16="http://schemas.microsoft.com/office/drawing/2014/main" id="{EBE04808-D653-D34E-914E-9B5EE34EB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EA872-142C-784C-85F3-14A804DAEE79}"/>
              </a:ext>
            </a:extLst>
          </p:cNvPr>
          <p:cNvSpPr/>
          <p:nvPr/>
        </p:nvSpPr>
        <p:spPr>
          <a:xfrm>
            <a:off x="7968089" y="3260149"/>
            <a:ext cx="330659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kumimoji="0" lang="ru-RU" altLang="ru-RU" dirty="0">
                <a:solidFill>
                  <a:srgbClr val="50287D"/>
                </a:solidFill>
                <a:latin typeface="Arial" panose="020B0604020202020204" pitchFamily="34" charset="0"/>
                <a:cs typeface="+mn-cs"/>
              </a:rPr>
              <a:t>Узкие специалисты</a:t>
            </a:r>
            <a:r>
              <a:rPr kumimoji="0"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kumimoji="0"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</a:b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 расписанию, ежедневно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Невролог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Гинеколог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Гастроэнтеролог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Дерматолог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Эндокринолог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Психолог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Хирург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ЛОР 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Онколог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Аллерголог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Кардиолог</a:t>
            </a:r>
          </a:p>
          <a:p>
            <a:pPr marL="180975" lvl="0" indent="-180975"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Офтальмолог</a:t>
            </a:r>
          </a:p>
        </p:txBody>
      </p:sp>
    </p:spTree>
    <p:extLst>
      <p:ext uri="{BB962C8B-B14F-4D97-AF65-F5344CB8AC3E}">
        <p14:creationId xmlns:p14="http://schemas.microsoft.com/office/powerpoint/2010/main" val="17677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10609489" cy="3877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каких случаях можно воспользоваться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0596" y="1222438"/>
            <a:ext cx="3060000" cy="1221288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Для получения медицинской консультации высококвалифицированных врачей, для проживающих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регионах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enins Light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5017" y="1222443"/>
            <a:ext cx="3060000" cy="12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необходимости срочной медицинской консультации на отдыхе,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командировке,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даче, в удаленности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клиники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46175" y="1222438"/>
            <a:ext cx="3060000" cy="12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Если сомневаетесь в поставленном диагнозе и необходимо получить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второе мнение»</a:t>
            </a:r>
          </a:p>
        </p:txBody>
      </p:sp>
      <p:sp>
        <p:nvSpPr>
          <p:cNvPr id="18" name="Прямоугольник 24"/>
          <p:cNvSpPr/>
          <p:nvPr/>
        </p:nvSpPr>
        <p:spPr>
          <a:xfrm>
            <a:off x="4600596" y="4027584"/>
            <a:ext cx="3060000" cy="1221288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возникновении дополнительных вопросов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плану лечения после очного визита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к врачу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enins Light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2"/>
          <p:cNvSpPr/>
          <p:nvPr/>
        </p:nvSpPr>
        <p:spPr>
          <a:xfrm>
            <a:off x="1255017" y="4027589"/>
            <a:ext cx="3060000" cy="12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получении травмы и невозможности передвигаться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удобно получить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рекомендации врача</a:t>
            </a:r>
          </a:p>
        </p:txBody>
      </p:sp>
      <p:sp>
        <p:nvSpPr>
          <p:cNvPr id="20" name="Прямоугольник 25"/>
          <p:cNvSpPr/>
          <p:nvPr/>
        </p:nvSpPr>
        <p:spPr>
          <a:xfrm>
            <a:off x="7946175" y="4027584"/>
            <a:ext cx="3060000" cy="12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Для получения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рекомендаций по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профилактике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заболеваний в сезон эпидемий</a:t>
            </a:r>
          </a:p>
        </p:txBody>
      </p:sp>
      <p:sp>
        <p:nvSpPr>
          <p:cNvPr id="21" name="Прямоугольник 24"/>
          <p:cNvSpPr/>
          <p:nvPr/>
        </p:nvSpPr>
        <p:spPr>
          <a:xfrm>
            <a:off x="7946175" y="2625592"/>
            <a:ext cx="3060000" cy="1221288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необходимости узнать больше о препаратах и назначенных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медицинских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процедурах</a:t>
            </a:r>
          </a:p>
        </p:txBody>
      </p:sp>
      <p:sp>
        <p:nvSpPr>
          <p:cNvPr id="22" name="Прямоугольник 2"/>
          <p:cNvSpPr/>
          <p:nvPr/>
        </p:nvSpPr>
        <p:spPr>
          <a:xfrm>
            <a:off x="4600597" y="2625592"/>
            <a:ext cx="3060000" cy="12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возникновении вопросов, связанных с расшифровкой результатов анализов</a:t>
            </a:r>
          </a:p>
        </p:txBody>
      </p:sp>
      <p:sp>
        <p:nvSpPr>
          <p:cNvPr id="23" name="Прямоугольник 24"/>
          <p:cNvSpPr/>
          <p:nvPr/>
        </p:nvSpPr>
        <p:spPr>
          <a:xfrm>
            <a:off x="1255017" y="2625587"/>
            <a:ext cx="3060000" cy="1221288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При появлении неясных  симптомов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врач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направит к нужному специалисту или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рекомендует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необходимые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анализы и исследования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enins Light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2"/>
          <p:cNvSpPr/>
          <p:nvPr/>
        </p:nvSpPr>
        <p:spPr>
          <a:xfrm>
            <a:off x="4600597" y="5429576"/>
            <a:ext cx="3060000" cy="12212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Для получения консультаций и сопровождения по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COVID-19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 (симптоматика, лечение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реабилитация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enins Light" charset="0"/>
                <a:cs typeface="Arial" panose="020B0604020202020204" pitchFamily="34" charset="0"/>
              </a:rPr>
              <a:t>, вакцинация, последствия)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Renins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80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b="9930"/>
          <a:stretch/>
        </p:blipFill>
        <p:spPr>
          <a:xfrm>
            <a:off x="4085953" y="-27297"/>
            <a:ext cx="6589484" cy="324050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106CED-0EFA-D74A-95CD-40A9B7B81C8C}"/>
              </a:ext>
            </a:extLst>
          </p:cNvPr>
          <p:cNvSpPr/>
          <p:nvPr/>
        </p:nvSpPr>
        <p:spPr>
          <a:xfrm>
            <a:off x="3842477" y="197331"/>
            <a:ext cx="7076435" cy="304245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4000">
                <a:schemeClr val="bg1">
                  <a:alpha val="45000"/>
                </a:schemeClr>
              </a:gs>
              <a:gs pos="54000">
                <a:schemeClr val="bg1">
                  <a:alpha val="1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A1F50E-A1AE-FC40-AD6D-9CA68A75A3F0}"/>
              </a:ext>
            </a:extLst>
          </p:cNvPr>
          <p:cNvSpPr/>
          <p:nvPr/>
        </p:nvSpPr>
        <p:spPr>
          <a:xfrm>
            <a:off x="0" y="0"/>
            <a:ext cx="3603009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83388C-23D5-2747-A299-4C8668042D5D}"/>
              </a:ext>
            </a:extLst>
          </p:cNvPr>
          <p:cNvSpPr/>
          <p:nvPr/>
        </p:nvSpPr>
        <p:spPr>
          <a:xfrm>
            <a:off x="271590" y="3016949"/>
            <a:ext cx="3618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по </a:t>
            </a:r>
            <a:r>
              <a:rPr lang="en-US" alt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alt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Телемедицине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stopcovid.renins.ru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797370DB-E1C4-CD41-9829-8F6176CF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930" y="3266368"/>
            <a:ext cx="3790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0287D"/>
              </a:buClr>
              <a:buSzTx/>
              <a:buFontTx/>
              <a:buNone/>
              <a:tabLst/>
              <a:defRPr/>
            </a:pPr>
            <a:r>
              <a:rPr kumimoji="0" lang="ru-RU" altLang="ru-RU" dirty="0" smtClean="0">
                <a:solidFill>
                  <a:srgbClr val="50287D"/>
                </a:solidFill>
                <a:latin typeface="Arial" panose="020B0604020202020204" pitchFamily="34" charset="0"/>
              </a:rPr>
              <a:t>Поддержка при </a:t>
            </a:r>
            <a:r>
              <a:rPr kumimoji="0" lang="en-US" altLang="ru-RU" dirty="0" smtClean="0">
                <a:solidFill>
                  <a:srgbClr val="50287D"/>
                </a:solidFill>
                <a:latin typeface="Arial" panose="020B0604020202020204" pitchFamily="34" charset="0"/>
              </a:rPr>
              <a:t>COVID-19</a:t>
            </a:r>
            <a:endParaRPr kumimoji="1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Изображение 6">
            <a:extLst>
              <a:ext uri="{FF2B5EF4-FFF2-40B4-BE49-F238E27FC236}">
                <a16:creationId xmlns:a16="http://schemas.microsoft.com/office/drawing/2014/main" id="{EBE04808-D653-D34E-914E-9B5EE34EB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DEA872-142C-784C-85F3-14A804DAEE79}"/>
              </a:ext>
            </a:extLst>
          </p:cNvPr>
          <p:cNvSpPr/>
          <p:nvPr/>
        </p:nvSpPr>
        <p:spPr>
          <a:xfrm>
            <a:off x="7952349" y="3189424"/>
            <a:ext cx="33065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altLang="ru-RU" dirty="0" smtClean="0">
                <a:solidFill>
                  <a:srgbClr val="50287D"/>
                </a:solidFill>
                <a:latin typeface="Arial" panose="020B0604020202020204" pitchFamily="34" charset="0"/>
              </a:rPr>
              <a:t>Сопровождение по вакцинации от </a:t>
            </a:r>
            <a:r>
              <a:rPr lang="en-US" altLang="ru-RU" dirty="0" smtClean="0">
                <a:solidFill>
                  <a:srgbClr val="50287D"/>
                </a:solidFill>
                <a:latin typeface="Arial" panose="020B0604020202020204" pitchFamily="34" charset="0"/>
              </a:rPr>
              <a:t>COVID-19</a:t>
            </a:r>
            <a:r>
              <a:rPr kumimoji="0"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kumimoji="0"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</a:b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244797" y="3825192"/>
            <a:ext cx="3420221" cy="3298339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Сопровождение по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COVID-19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Выделим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личного врача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Соберем анамнез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Проконсультируем по необходимым действиям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Разъясним права и обязанности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Определение объёма диагностики и тактики лечения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Проконтролируем ход лечения – систематические звонки от врача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Дадим рекомендации по восстановлению после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лечения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Психологическая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поддержка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8035216" y="3825192"/>
            <a:ext cx="3420221" cy="285719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Шаг 1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Онлайн-консультация с врачом: обсуждение любых вопросов по вакцинации.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Назначение врачом следующей консультации в день вакцинации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Шаг 2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Онлайн-консультация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врачом после вакцинации: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самочувствие после вакцинации.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Назначение врачом следующих консультаций для контроля состояния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Шаг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  <a:p>
            <a:pPr marL="180975" indent="-180975" eaLnBrk="1" hangingPunct="1">
              <a:spcBef>
                <a:spcPts val="400"/>
              </a:spcBef>
              <a:spcAft>
                <a:spcPts val="0"/>
              </a:spcAft>
              <a:buClr>
                <a:srgbClr val="50287D"/>
              </a:buClr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Онлайн-консультации с врачом с целью контроля самочувствия после вакцинации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50287D"/>
              </a:buClr>
              <a:buNone/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</a:rPr>
              <a:t>Психологическая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поддержка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4663"/>
            <a:ext cx="6700533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Добровольное медицинское страхование в </a:t>
            </a:r>
            <a:r>
              <a:rPr lang="ru-RU" dirty="0" smtClean="0">
                <a:latin typeface="Arial" panose="020B0604020202020204" pitchFamily="34" charset="0"/>
              </a:rPr>
              <a:t>Ренессанс сегодня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A0C29A-8FCD-AB43-AB50-A734400D10BF}"/>
              </a:ext>
            </a:extLst>
          </p:cNvPr>
          <p:cNvSpPr/>
          <p:nvPr/>
        </p:nvSpPr>
        <p:spPr>
          <a:xfrm>
            <a:off x="1284755" y="4895599"/>
            <a:ext cx="197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Сервисы по здоровью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487840-5100-8745-B4D0-CF6114473400}"/>
              </a:ext>
            </a:extLst>
          </p:cNvPr>
          <p:cNvSpPr/>
          <p:nvPr/>
        </p:nvSpPr>
        <p:spPr>
          <a:xfrm>
            <a:off x="1284755" y="3360095"/>
            <a:ext cx="212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Поддержка при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5717EF-B544-FD49-BAA9-22170B17253F}"/>
              </a:ext>
            </a:extLst>
          </p:cNvPr>
          <p:cNvSpPr/>
          <p:nvPr/>
        </p:nvSpPr>
        <p:spPr>
          <a:xfrm>
            <a:off x="5144944" y="5029456"/>
            <a:ext cx="251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Бонусы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EF4815-CA17-2A4F-B659-6A8AF210589B}"/>
              </a:ext>
            </a:extLst>
          </p:cNvPr>
          <p:cNvSpPr/>
          <p:nvPr/>
        </p:nvSpPr>
        <p:spPr>
          <a:xfrm>
            <a:off x="5144944" y="3221595"/>
            <a:ext cx="2774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Мобильное приложение и личный кабинет в веб-версии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480D73-F985-A944-BB7D-48309C26EF9A}"/>
              </a:ext>
            </a:extLst>
          </p:cNvPr>
          <p:cNvSpPr/>
          <p:nvPr/>
        </p:nvSpPr>
        <p:spPr>
          <a:xfrm>
            <a:off x="1268165" y="1940771"/>
            <a:ext cx="270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Получение медицинской помощи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18EA6D-3AF8-9042-B8F8-68F1D32EB859}"/>
              </a:ext>
            </a:extLst>
          </p:cNvPr>
          <p:cNvSpPr/>
          <p:nvPr/>
        </p:nvSpPr>
        <p:spPr>
          <a:xfrm>
            <a:off x="5134144" y="2004733"/>
            <a:ext cx="249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Телемедицина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07D57C-05EC-064F-A1BD-466D76AA9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10" y="4932330"/>
            <a:ext cx="609600" cy="609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794071-024E-B34E-B966-16DFBC712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090" y="3418217"/>
            <a:ext cx="530086" cy="5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634D77-C0DD-DD4C-A152-FC78C057D2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517" y="4962210"/>
            <a:ext cx="579720" cy="579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AA064A-6F7F-A343-81D5-F9DEDE180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6" y="3378460"/>
            <a:ext cx="609600" cy="609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AD1342-C0A3-0544-A620-4FBFB68434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6" y="2004733"/>
            <a:ext cx="518409" cy="518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7C843C-1EDA-AD47-816C-D69483903B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21" y="1962462"/>
            <a:ext cx="547274" cy="5472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F9B929-A16E-8946-9076-63E40CE6A6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r="32530"/>
          <a:stretch/>
        </p:blipFill>
        <p:spPr>
          <a:xfrm>
            <a:off x="8073958" y="0"/>
            <a:ext cx="411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36" y="474663"/>
            <a:ext cx="5286953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Как получить консультацию в Телемедицине?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52" y="2073538"/>
            <a:ext cx="7193228" cy="4111972"/>
          </a:xfrm>
          <a:prstGeom prst="rect">
            <a:avLst/>
          </a:prstGeom>
        </p:spPr>
      </p:pic>
      <p:sp>
        <p:nvSpPr>
          <p:cNvPr id="5" name="Shape 1907"/>
          <p:cNvSpPr/>
          <p:nvPr/>
        </p:nvSpPr>
        <p:spPr>
          <a:xfrm rot="8100000">
            <a:off x="8599938" y="13291"/>
            <a:ext cx="1900001" cy="2142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6" y="0"/>
                </a:moveTo>
                <a:lnTo>
                  <a:pt x="52057" y="14090"/>
                </a:lnTo>
                <a:cubicBezTo>
                  <a:pt x="39447" y="15579"/>
                  <a:pt x="27263" y="20564"/>
                  <a:pt x="17574" y="29159"/>
                </a:cubicBezTo>
                <a:cubicBezTo>
                  <a:pt x="-5860" y="49938"/>
                  <a:pt x="-5860" y="83630"/>
                  <a:pt x="17574" y="104408"/>
                </a:cubicBezTo>
                <a:cubicBezTo>
                  <a:pt x="41002" y="125193"/>
                  <a:pt x="78991" y="125193"/>
                  <a:pt x="102419" y="104408"/>
                </a:cubicBezTo>
                <a:cubicBezTo>
                  <a:pt x="125853" y="83630"/>
                  <a:pt x="125853" y="49938"/>
                  <a:pt x="102419" y="29159"/>
                </a:cubicBezTo>
                <a:cubicBezTo>
                  <a:pt x="92730" y="20564"/>
                  <a:pt x="80546" y="15579"/>
                  <a:pt x="67936" y="14090"/>
                </a:cubicBezTo>
                <a:lnTo>
                  <a:pt x="59996" y="0"/>
                </a:lnTo>
                <a:close/>
              </a:path>
            </a:pathLst>
          </a:custGeom>
          <a:solidFill>
            <a:srgbClr val="7030A0">
              <a:alpha val="30980"/>
            </a:srgbClr>
          </a:solidFill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endParaRPr sz="2400" b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55631" y="750745"/>
            <a:ext cx="1481716" cy="1314115"/>
            <a:chOff x="45996" y="1143760"/>
            <a:chExt cx="2687718" cy="2383702"/>
          </a:xfrm>
          <a:solidFill>
            <a:srgbClr val="7030A0">
              <a:alpha val="74118"/>
            </a:srgbClr>
          </a:solidFill>
        </p:grpSpPr>
        <p:sp>
          <p:nvSpPr>
            <p:cNvPr id="8" name="Shape 1907"/>
            <p:cNvSpPr/>
            <p:nvPr/>
          </p:nvSpPr>
          <p:spPr>
            <a:xfrm rot="13500000">
              <a:off x="198004" y="991752"/>
              <a:ext cx="2383702" cy="2687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6" y="0"/>
                  </a:moveTo>
                  <a:lnTo>
                    <a:pt x="52057" y="14090"/>
                  </a:lnTo>
                  <a:cubicBezTo>
                    <a:pt x="39447" y="15579"/>
                    <a:pt x="27263" y="20564"/>
                    <a:pt x="17574" y="29159"/>
                  </a:cubicBezTo>
                  <a:cubicBezTo>
                    <a:pt x="-5860" y="49938"/>
                    <a:pt x="-5860" y="83630"/>
                    <a:pt x="17574" y="104408"/>
                  </a:cubicBezTo>
                  <a:cubicBezTo>
                    <a:pt x="41002" y="125193"/>
                    <a:pt x="78991" y="125193"/>
                    <a:pt x="102419" y="104408"/>
                  </a:cubicBezTo>
                  <a:cubicBezTo>
                    <a:pt x="125853" y="83630"/>
                    <a:pt x="125853" y="49938"/>
                    <a:pt x="102419" y="29159"/>
                  </a:cubicBezTo>
                  <a:cubicBezTo>
                    <a:pt x="92730" y="20564"/>
                    <a:pt x="80546" y="15579"/>
                    <a:pt x="67936" y="14090"/>
                  </a:cubicBezTo>
                  <a:lnTo>
                    <a:pt x="599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1425" tIns="71425" rIns="71425" bIns="71425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2000" b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9" name="Shape 793"/>
            <p:cNvSpPr/>
            <p:nvPr/>
          </p:nvSpPr>
          <p:spPr>
            <a:xfrm flipH="1">
              <a:off x="227252" y="1824748"/>
              <a:ext cx="2446056" cy="775622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0" dirty="0" smtClean="0">
                  <a:solidFill>
                    <a:schemeClr val="bg1"/>
                  </a:solidFill>
                  <a:latin typeface="Arial" panose="020B0604020202020204" pitchFamily="34" charset="0"/>
                  <a:ea typeface="Renins Light" pitchFamily="2" charset="0"/>
                  <a:cs typeface="Arial" panose="020B0604020202020204" pitchFamily="34" charset="0"/>
                </a:rPr>
                <a:t>Аудио</a:t>
              </a:r>
              <a:endPara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Renins Light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404627" y="994079"/>
            <a:ext cx="1526554" cy="1721250"/>
            <a:chOff x="6869536" y="1506129"/>
            <a:chExt cx="2383702" cy="2687718"/>
          </a:xfrm>
          <a:solidFill>
            <a:srgbClr val="E6F0FA">
              <a:alpha val="74118"/>
            </a:srgbClr>
          </a:solidFill>
        </p:grpSpPr>
        <p:sp>
          <p:nvSpPr>
            <p:cNvPr id="11" name="Shape 1907"/>
            <p:cNvSpPr/>
            <p:nvPr/>
          </p:nvSpPr>
          <p:spPr>
            <a:xfrm rot="8100000">
              <a:off x="6869536" y="1506129"/>
              <a:ext cx="2383702" cy="2687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6" y="0"/>
                  </a:moveTo>
                  <a:lnTo>
                    <a:pt x="52057" y="14090"/>
                  </a:lnTo>
                  <a:cubicBezTo>
                    <a:pt x="39447" y="15579"/>
                    <a:pt x="27263" y="20564"/>
                    <a:pt x="17574" y="29159"/>
                  </a:cubicBezTo>
                  <a:cubicBezTo>
                    <a:pt x="-5860" y="49938"/>
                    <a:pt x="-5860" y="83630"/>
                    <a:pt x="17574" y="104408"/>
                  </a:cubicBezTo>
                  <a:cubicBezTo>
                    <a:pt x="41002" y="125193"/>
                    <a:pt x="78991" y="125193"/>
                    <a:pt x="102419" y="104408"/>
                  </a:cubicBezTo>
                  <a:cubicBezTo>
                    <a:pt x="125853" y="83630"/>
                    <a:pt x="125853" y="49938"/>
                    <a:pt x="102419" y="29159"/>
                  </a:cubicBezTo>
                  <a:cubicBezTo>
                    <a:pt x="92730" y="20564"/>
                    <a:pt x="80546" y="15579"/>
                    <a:pt x="67936" y="14090"/>
                  </a:cubicBezTo>
                  <a:lnTo>
                    <a:pt x="599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1425" tIns="71425" rIns="71425" bIns="71425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2400" b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13" name="Shape 793"/>
            <p:cNvSpPr/>
            <p:nvPr/>
          </p:nvSpPr>
          <p:spPr>
            <a:xfrm flipH="1">
              <a:off x="6874423" y="2342511"/>
              <a:ext cx="2221050" cy="775623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ea typeface="Renins Light" pitchFamily="2" charset="0"/>
                  <a:cs typeface="Arial" panose="020B0604020202020204" pitchFamily="34" charset="0"/>
                </a:rPr>
                <a:t>Чат</a:t>
              </a:r>
              <a:endParaRPr lang="ru-RU" sz="1600" dirty="0">
                <a:latin typeface="Arial" panose="020B0604020202020204" pitchFamily="34" charset="0"/>
                <a:ea typeface="Renins Light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hape 793"/>
          <p:cNvSpPr/>
          <p:nvPr/>
        </p:nvSpPr>
        <p:spPr>
          <a:xfrm flipH="1">
            <a:off x="8642587" y="737899"/>
            <a:ext cx="1615817" cy="51236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Renins Light" pitchFamily="2" charset="0"/>
                <a:cs typeface="Arial" panose="020B0604020202020204" pitchFamily="34" charset="0"/>
              </a:rPr>
              <a:t>Видео</a:t>
            </a:r>
            <a:endParaRPr lang="ru-RU" sz="1600" dirty="0">
              <a:latin typeface="Arial" panose="020B0604020202020204" pitchFamily="34" charset="0"/>
              <a:ea typeface="Renins Light" pitchFamily="2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09" y="1690419"/>
            <a:ext cx="449504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dirty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Вариант 1</a:t>
            </a: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kumimoji="1"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Ренессанс Здоровье</a:t>
            </a:r>
            <a:endParaRPr kumimoji="1"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19286" r="36978" b="24495"/>
          <a:stretch/>
        </p:blipFill>
        <p:spPr bwMode="auto">
          <a:xfrm>
            <a:off x="928016" y="2365590"/>
            <a:ext cx="324000" cy="3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3743" r="71858" b="23424"/>
          <a:stretch/>
        </p:blipFill>
        <p:spPr bwMode="auto">
          <a:xfrm>
            <a:off x="1929219" y="2353072"/>
            <a:ext cx="252000" cy="3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9" y="2858916"/>
            <a:ext cx="612000" cy="61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2" y="2858916"/>
            <a:ext cx="612000" cy="612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7909" y="3948840"/>
            <a:ext cx="44950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dirty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Вариант </a:t>
            </a:r>
            <a:r>
              <a:rPr kumimoji="1" lang="ru-RU" dirty="0" smtClean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2</a:t>
            </a:r>
            <a:endParaRPr kumimoji="1" lang="ru-RU" dirty="0">
              <a:solidFill>
                <a:srgbClr val="50287D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личный кабинет </a:t>
            </a:r>
          </a:p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en-US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kumimoji="1" lang="en-US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renhealth.ru/lk/login</a:t>
            </a:r>
            <a:r>
              <a:rPr kumimoji="1" lang="ru-RU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ru-RU" sz="1200" b="1" dirty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48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25" y="1908175"/>
            <a:ext cx="1811338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77825" y="334963"/>
            <a:ext cx="10882358" cy="62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kumimoji="1" lang="ru-RU" sz="2800" dirty="0" smtClean="0">
                <a:solidFill>
                  <a:srgbClr val="50287D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Телемедицина в мобильном приложении</a:t>
            </a:r>
            <a:endParaRPr kumimoji="1" lang="ru-RU" sz="2800" dirty="0">
              <a:solidFill>
                <a:srgbClr val="50287D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5844" name="Прямоугольник 15"/>
          <p:cNvSpPr>
            <a:spLocks noChangeArrowheads="1"/>
          </p:cNvSpPr>
          <p:nvPr/>
        </p:nvSpPr>
        <p:spPr bwMode="auto">
          <a:xfrm>
            <a:off x="2406356" y="1050707"/>
            <a:ext cx="1801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дежурного врача или выберите из расписания</a:t>
            </a:r>
          </a:p>
        </p:txBody>
      </p:sp>
      <p:sp>
        <p:nvSpPr>
          <p:cNvPr id="35845" name="TextBox 26"/>
          <p:cNvSpPr txBox="1">
            <a:spLocks noChangeArrowheads="1"/>
          </p:cNvSpPr>
          <p:nvPr/>
        </p:nvSpPr>
        <p:spPr bwMode="auto">
          <a:xfrm>
            <a:off x="4006850" y="1223963"/>
            <a:ext cx="61753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2</a:t>
            </a:r>
            <a:endParaRPr lang="ru-RU" altLang="ru-RU" sz="4000" b="1" dirty="0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846" name="TextBox 29"/>
          <p:cNvSpPr txBox="1">
            <a:spLocks noChangeArrowheads="1"/>
          </p:cNvSpPr>
          <p:nvPr/>
        </p:nvSpPr>
        <p:spPr bwMode="auto">
          <a:xfrm>
            <a:off x="6054725" y="1219200"/>
            <a:ext cx="619125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847" name="TextBox 32"/>
          <p:cNvSpPr txBox="1">
            <a:spLocks noChangeArrowheads="1"/>
          </p:cNvSpPr>
          <p:nvPr/>
        </p:nvSpPr>
        <p:spPr bwMode="auto">
          <a:xfrm>
            <a:off x="8210550" y="1219200"/>
            <a:ext cx="619125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5848" name="Прямоугольник 23"/>
          <p:cNvSpPr>
            <a:spLocks noChangeArrowheads="1"/>
          </p:cNvSpPr>
          <p:nvPr/>
        </p:nvSpPr>
        <p:spPr bwMode="auto">
          <a:xfrm>
            <a:off x="4532313" y="1277938"/>
            <a:ext cx="187325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  <a:buFont typeface="Arial" panose="020B0604020202020204" pitchFamily="34" charset="0"/>
              <a:buNone/>
            </a:pPr>
            <a:r>
              <a:rPr kumimoji="1"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врача</a:t>
            </a:r>
          </a:p>
        </p:txBody>
      </p:sp>
      <p:sp>
        <p:nvSpPr>
          <p:cNvPr id="35849" name="Прямоугольник 24"/>
          <p:cNvSpPr>
            <a:spLocks noChangeArrowheads="1"/>
          </p:cNvSpPr>
          <p:nvPr/>
        </p:nvSpPr>
        <p:spPr bwMode="auto">
          <a:xfrm>
            <a:off x="6703967" y="1316859"/>
            <a:ext cx="183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время</a:t>
            </a:r>
          </a:p>
        </p:txBody>
      </p:sp>
      <p:sp>
        <p:nvSpPr>
          <p:cNvPr id="35851" name="TextBox 30"/>
          <p:cNvSpPr txBox="1">
            <a:spLocks noChangeArrowheads="1"/>
          </p:cNvSpPr>
          <p:nvPr/>
        </p:nvSpPr>
        <p:spPr bwMode="auto">
          <a:xfrm>
            <a:off x="11428413" y="1219200"/>
            <a:ext cx="617537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852" name="Прямоугольник 28"/>
          <p:cNvSpPr>
            <a:spLocks noChangeArrowheads="1"/>
          </p:cNvSpPr>
          <p:nvPr/>
        </p:nvSpPr>
        <p:spPr bwMode="auto">
          <a:xfrm>
            <a:off x="8956789" y="1019860"/>
            <a:ext cx="2533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запись и войдите в чат с врачом в назначенное время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313" y="1987550"/>
            <a:ext cx="1792287" cy="388461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7030A0"/>
            </a:solidFill>
            <a:prstDash val="dash"/>
            <a:miter lim="800000"/>
          </a:ln>
          <a:effectLst>
            <a:outerShdw blurRad="254000" dist="190500" dir="2700000" sx="104000" sy="104000" algn="b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</p:pic>
      <p:sp>
        <p:nvSpPr>
          <p:cNvPr id="31" name="Прямоугольный треугольник 30"/>
          <p:cNvSpPr/>
          <p:nvPr/>
        </p:nvSpPr>
        <p:spPr>
          <a:xfrm flipH="1">
            <a:off x="9620250" y="2990850"/>
            <a:ext cx="363538" cy="411163"/>
          </a:xfrm>
          <a:prstGeom prst="rtTriangle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971088" y="3038475"/>
            <a:ext cx="44450" cy="3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266363" y="2016125"/>
            <a:ext cx="447675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75" y="2030413"/>
            <a:ext cx="449263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56438" y="2030413"/>
            <a:ext cx="449262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02750" y="2030413"/>
            <a:ext cx="449263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1825625" y="1223963"/>
            <a:ext cx="619125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173038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3938" indent="-109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17700" indent="-889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749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21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893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6500" indent="-88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62" name="Прямоугольник 40"/>
          <p:cNvSpPr>
            <a:spLocks noChangeArrowheads="1"/>
          </p:cNvSpPr>
          <p:nvPr/>
        </p:nvSpPr>
        <p:spPr bwMode="auto">
          <a:xfrm>
            <a:off x="346076" y="1263650"/>
            <a:ext cx="180975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  <a:buFont typeface="Arial" panose="020B0604020202020204" pitchFamily="34" charset="0"/>
              <a:buNone/>
            </a:pPr>
            <a:r>
              <a:rPr kumimoji="1"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опцию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05075" y="1731963"/>
            <a:ext cx="1870075" cy="10795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00588" y="1725613"/>
            <a:ext cx="1858962" cy="10795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8788" y="1722438"/>
            <a:ext cx="1863725" cy="10795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13825" y="1736725"/>
            <a:ext cx="2771775" cy="10318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7825" y="1731963"/>
            <a:ext cx="1870075" cy="10795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accent6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3" y="1908175"/>
            <a:ext cx="1811337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69" name="Рисунок 4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05113"/>
            <a:ext cx="3000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488" y="1908175"/>
            <a:ext cx="1811337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813" y="1908175"/>
            <a:ext cx="1811337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9559" y="6359661"/>
            <a:ext cx="67278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Можно ознакомиться с отзывами на врача и информацией о его образовании и опыте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950" y="1909763"/>
            <a:ext cx="1811338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965806-2EFF-2340-B541-922A1C6D230A}"/>
              </a:ext>
            </a:extLst>
          </p:cNvPr>
          <p:cNvSpPr txBox="1">
            <a:spLocks/>
          </p:cNvSpPr>
          <p:nvPr/>
        </p:nvSpPr>
        <p:spPr>
          <a:xfrm>
            <a:off x="588341" y="3163490"/>
            <a:ext cx="86470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4663"/>
            <a:ext cx="6700533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Ваши контактные лица в </a:t>
            </a: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</a:rPr>
              <a:t>Ренессанс страхование»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r="34733"/>
          <a:stretch/>
        </p:blipFill>
        <p:spPr>
          <a:xfrm>
            <a:off x="7603957" y="0"/>
            <a:ext cx="4588043" cy="68580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550460" y="4128522"/>
            <a:ext cx="305557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ru-RU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</a:t>
            </a:r>
            <a:r>
              <a:rPr lang="ru-RU" altLang="ru-RU" sz="1800" dirty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пульт</a:t>
            </a:r>
            <a:r>
              <a:rPr lang="ru-RU" altLang="ru-RU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8-800-200-04-03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Москвы: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8-495-725-10-10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8-812-320-87-26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3829690" y="4150265"/>
            <a:ext cx="442415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ru-RU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куратор: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endParaRPr lang="ru-RU" altLang="ru-RU" sz="1800" dirty="0">
              <a:solidFill>
                <a:srgbClr val="502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ru-RU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Менеджер: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424" y="1562934"/>
            <a:ext cx="526365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  <a:spcAft>
                <a:spcPts val="600"/>
              </a:spcAft>
              <a:buClr>
                <a:srgbClr val="50287D"/>
              </a:buClr>
              <a:buSzPct val="100000"/>
            </a:pPr>
            <a:r>
              <a:rPr kumimoji="1" lang="ru-RU" dirty="0" smtClean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Скачайте </a:t>
            </a:r>
            <a:br>
              <a:rPr kumimoji="1" lang="ru-RU" dirty="0" smtClean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kumimoji="1" lang="ru-RU" dirty="0" smtClean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мобильное </a:t>
            </a:r>
            <a:r>
              <a:rPr kumimoji="1" lang="ru-RU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приложение Ренессанс Здоровье</a:t>
            </a:r>
          </a:p>
        </p:txBody>
      </p:sp>
      <p:pic>
        <p:nvPicPr>
          <p:cNvPr id="21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19286" r="36978" b="24495"/>
          <a:stretch/>
        </p:blipFill>
        <p:spPr bwMode="auto">
          <a:xfrm>
            <a:off x="1066878" y="2238105"/>
            <a:ext cx="324000" cy="3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rismetric.files.wordpress.com/2014/08/mobile-application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3743" r="71858" b="23424"/>
          <a:stretch/>
        </p:blipFill>
        <p:spPr bwMode="auto">
          <a:xfrm>
            <a:off x="2536399" y="2238105"/>
            <a:ext cx="252000" cy="3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4" y="2731431"/>
            <a:ext cx="1170840" cy="11708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45" y="2733961"/>
            <a:ext cx="1168309" cy="1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965806-2EFF-2340-B541-922A1C6D230A}"/>
              </a:ext>
            </a:extLst>
          </p:cNvPr>
          <p:cNvSpPr txBox="1">
            <a:spLocks/>
          </p:cNvSpPr>
          <p:nvPr/>
        </p:nvSpPr>
        <p:spPr>
          <a:xfrm>
            <a:off x="588341" y="3163490"/>
            <a:ext cx="86470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1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0" y="4343726"/>
            <a:ext cx="12192000" cy="1119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0" y="1774629"/>
            <a:ext cx="12192000" cy="1721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38701" y="528474"/>
            <a:ext cx="9983334" cy="387798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 застрахованы на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следующие страховые суммы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416C3EC-9260-B646-A69C-FEB200D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91" y="1886801"/>
            <a:ext cx="3565506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Поликлиническая помощь</a:t>
            </a:r>
            <a:r>
              <a:rPr kumimoji="1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1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Телемедицина</a:t>
            </a:r>
            <a:endParaRPr kumimoji="1" lang="en-US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Вызов </a:t>
            </a:r>
            <a:r>
              <a:rPr kumimoji="1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врача на дом</a:t>
            </a:r>
            <a:endParaRPr kumimoji="1" lang="en-US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Вызов скорой</a:t>
            </a:r>
            <a:r>
              <a:rPr kumimoji="1" lang="en-US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1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помощи</a:t>
            </a:r>
            <a:r>
              <a:rPr kumimoji="1" lang="ru-RU" altLang="ru-RU" sz="160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br>
              <a:rPr kumimoji="1" lang="ru-RU" altLang="ru-RU" sz="160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1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(до 500 000 руб. в год)</a:t>
            </a:r>
            <a:endParaRPr kumimoji="1" lang="ru-RU" altLang="ru-RU" sz="1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6C3EC-9260-B646-A69C-FEB200D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628" y="3734582"/>
            <a:ext cx="47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Стоматология</a:t>
            </a:r>
            <a:endParaRPr kumimoji="1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6C3EC-9260-B646-A69C-FEB200D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91" y="4755146"/>
            <a:ext cx="47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Госпитализация</a:t>
            </a:r>
            <a:endParaRPr kumimoji="1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6C3EC-9260-B646-A69C-FEB200D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558" y="5749641"/>
            <a:ext cx="47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92088" marR="0" lvl="0" indent="-192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Помощь за рубежом</a:t>
            </a:r>
            <a:endParaRPr kumimoji="1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4913"/>
            <a:ext cx="10422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>
              <a:defRPr/>
            </a:pPr>
            <a:r>
              <a:rPr kumimoji="1" lang="ru-RU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оплатим ваши медицинские расходы в пределах этой суммы в </a:t>
            </a:r>
            <a:r>
              <a:rPr kumimoji="1" lang="ru-RU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kumimoji="1" lang="ru-RU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9753" y="2479271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ru-RU" dirty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3 000 000 ₽</a:t>
            </a:r>
            <a:endParaRPr lang="ru-RU" dirty="0">
              <a:solidFill>
                <a:srgbClr val="50277D"/>
              </a:solidFill>
              <a:latin typeface="Gerbera" panose="020005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5933" y="3734582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ru-RU" dirty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6</a:t>
            </a:r>
            <a:r>
              <a:rPr kumimoji="1" lang="ru-RU" dirty="0" smtClean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00 </a:t>
            </a:r>
            <a:r>
              <a:rPr kumimoji="1" lang="ru-RU" dirty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000 ₽</a:t>
            </a:r>
            <a:endParaRPr lang="ru-RU" dirty="0">
              <a:solidFill>
                <a:srgbClr val="50277D"/>
              </a:solidFill>
              <a:latin typeface="Gerbera" panose="020005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8575" y="4777871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ru-RU" dirty="0" smtClean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6 </a:t>
            </a:r>
            <a:r>
              <a:rPr kumimoji="1" lang="ru-RU" dirty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000 000 ₽</a:t>
            </a:r>
            <a:endParaRPr lang="ru-RU" dirty="0">
              <a:solidFill>
                <a:srgbClr val="50277D"/>
              </a:solidFill>
              <a:latin typeface="Gerbera" panose="020005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6734" y="5743577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ru-RU" dirty="0" smtClean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35 </a:t>
            </a:r>
            <a:r>
              <a:rPr kumimoji="1" lang="ru-RU" dirty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000 </a:t>
            </a:r>
            <a:r>
              <a:rPr kumimoji="1" lang="en-US" dirty="0" smtClean="0">
                <a:solidFill>
                  <a:srgbClr val="50277D"/>
                </a:solidFill>
                <a:latin typeface="Gerbera" panose="02000500000000000000" pitchFamily="2" charset="0"/>
                <a:cs typeface="Arial" panose="020B0604020202020204" pitchFamily="34" charset="0"/>
              </a:rPr>
              <a:t>EUR</a:t>
            </a:r>
            <a:endParaRPr lang="ru-RU" dirty="0">
              <a:solidFill>
                <a:srgbClr val="50277D"/>
              </a:solidFill>
              <a:latin typeface="Gerbera" panose="02000500000000000000" pitchFamily="2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24C82BA5-591B-BB4C-8DE2-B8F5AF89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7" y="6297575"/>
            <a:ext cx="11250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</a:rPr>
              <a:t>Важно: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Наличие опций, входящих в программу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 страхования, смотрите в личном кабинете, в мобильном приложении «Ренессанс здоровье» или в памятке к вашему полису.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2" y="5651149"/>
            <a:ext cx="346025" cy="3460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2" y="4747675"/>
            <a:ext cx="346025" cy="3460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2" y="3757889"/>
            <a:ext cx="346025" cy="3460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2" y="2479788"/>
            <a:ext cx="346025" cy="3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965806-2EFF-2340-B541-922A1C6D230A}"/>
              </a:ext>
            </a:extLst>
          </p:cNvPr>
          <p:cNvSpPr txBox="1">
            <a:spLocks/>
          </p:cNvSpPr>
          <p:nvPr/>
        </p:nvSpPr>
        <p:spPr>
          <a:xfrm>
            <a:off x="575278" y="3124301"/>
            <a:ext cx="86470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входит в программу ДМС?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5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6158184" y="0"/>
            <a:ext cx="6033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4663"/>
            <a:ext cx="4647544" cy="7755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Изображение 6">
            <a:extLst>
              <a:ext uri="{FF2B5EF4-FFF2-40B4-BE49-F238E27FC236}">
                <a16:creationId xmlns:a16="http://schemas.microsoft.com/office/drawing/2014/main" id="{2DBBEA81-9148-C340-9629-555B4B522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6614614" y="577228"/>
            <a:ext cx="4647544" cy="10525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на дому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(если доступно)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6614614" y="3472432"/>
            <a:ext cx="4647544" cy="6647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Скорая помощь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(если доступно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4C71130C-909D-AC4A-B1A3-76D7C14B4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1437599"/>
            <a:ext cx="5521324" cy="4401205"/>
          </a:xfrm>
        </p:spPr>
        <p:txBody>
          <a:bodyPr/>
          <a:lstStyle/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Лечебно-диагностические и консультативные приемы врачей.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 трудоспособности, оформление электронных больничных листов.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К</a:t>
            </a: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онсультация диетолога.</a:t>
            </a:r>
            <a:endParaRPr kumimoji="1" lang="ru-RU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pitchFamily="6" charset="0"/>
            </a:endParaRP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Оформление справки в бассейн, на управление транспортным средством в ГИБДД, справок для получения санаторно-курортной путевки.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Лечебные манипуляции и процедуры.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Лабораторно-диагностические исследования.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Инструментальные исследования.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Физиотерапевтическое лечение.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ЛФК, массаж, мануальная терапия, иглорефлексотерапия.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Водолечение, в том числе жемчужные ванны и грязелечение.</a:t>
            </a:r>
            <a:r>
              <a:rPr kumimoji="1"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1" lang="ru-RU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Лечение кожных заболеваний.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Лечение заболеваний, передающихся половым путем.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Лечение патологии беременности на сроке до 8 недель</a:t>
            </a: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.</a:t>
            </a:r>
            <a:endParaRPr kumimoji="1" lang="ru-RU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pitchFamily="6" charset="0"/>
            </a:endParaRP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Вакцинопрофилактика.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Реабилитационно-восстановительное лечение после травм, полученных в течение срока страхования по направлению Страховщика.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0E161B7E-0850-8C48-82B7-515E58DCCA93}"/>
              </a:ext>
            </a:extLst>
          </p:cNvPr>
          <p:cNvSpPr txBox="1">
            <a:spLocks/>
          </p:cNvSpPr>
          <p:nvPr/>
        </p:nvSpPr>
        <p:spPr bwMode="auto">
          <a:xfrm>
            <a:off x="6491300" y="4351228"/>
            <a:ext cx="4918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При наличии возможности организации услуги </a:t>
            </a:r>
            <a:r>
              <a:rPr lang="ru-RU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скорая медицинская помощь </a:t>
            </a: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в вашем регионе 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6491300" y="1386030"/>
            <a:ext cx="50561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Вызов врача на дом, включая выходные дни.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Осмотр врачом-терапевтом на дому </a:t>
            </a:r>
            <a:r>
              <a:rPr lang="ru-RU" altLang="en-US" sz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(вызов врача-терапевта на дом </a:t>
            </a:r>
            <a:br>
              <a:rPr lang="ru-RU" altLang="en-US" sz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</a:br>
            <a:r>
              <a:rPr lang="ru-RU" altLang="en-US" sz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на текущий день с 09:00 до 12:00 часов).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­Оформление листков временной нетрудоспособности, оформление рецептов на лекарственные препараты, кроме льготных.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Вызов врача не только из поликлиник, но и из нашей сервисной медицинской компании.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200" dirty="0">
              <a:latin typeface="Gerbera Light" panose="02000300000000000000" pitchFamily="2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24C82BA5-591B-BB4C-8DE2-B8F5AF89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7" y="6297575"/>
            <a:ext cx="11250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</a:rPr>
              <a:t>Важно: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Наличие опций, входящих в программу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 страхования, смотрите в личном кабинете, в мобильном приложении «Ренессанс здоровье» или в памятке к вашему полису.</a:t>
            </a:r>
          </a:p>
        </p:txBody>
      </p:sp>
    </p:spTree>
    <p:extLst>
      <p:ext uri="{BB962C8B-B14F-4D97-AF65-F5344CB8AC3E}">
        <p14:creationId xmlns:p14="http://schemas.microsoft.com/office/powerpoint/2010/main" val="7353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6158184" y="0"/>
            <a:ext cx="6033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1300" y="505642"/>
            <a:ext cx="4647544" cy="66479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Госпитализация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доступно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Изображение 6">
            <a:extLst>
              <a:ext uri="{FF2B5EF4-FFF2-40B4-BE49-F238E27FC236}">
                <a16:creationId xmlns:a16="http://schemas.microsoft.com/office/drawing/2014/main" id="{2DBBEA81-9148-C340-9629-555B4B522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21" name="Текст 6">
            <a:extLst>
              <a:ext uri="{FF2B5EF4-FFF2-40B4-BE49-F238E27FC236}">
                <a16:creationId xmlns:a16="http://schemas.microsoft.com/office/drawing/2014/main" id="{4C71130C-909D-AC4A-B1A3-76D7C14B4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1386030"/>
            <a:ext cx="5521324" cy="2831544"/>
          </a:xfrm>
        </p:spPr>
        <p:txBody>
          <a:bodyPr/>
          <a:lstStyle/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Первичные, повторные и консультативные приемы врачей-специалистов.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Терапевтическая стоматология.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Лечение заболеваний пародонта начальных форм и средней степени тяжести.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</a:t>
            </a:r>
            <a:r>
              <a:rPr kumimoji="1"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Пародонтологическое</a:t>
            </a: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лечение (купирование острых состояний).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Неотложная хирургическая стоматология.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Организация круглосуточной стоматологической помощи. 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Удаление зубов в лечебных целях, в том числе удаление ретинированных и </a:t>
            </a:r>
            <a:r>
              <a:rPr kumimoji="1"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дистопированных</a:t>
            </a: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зубов.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Герметизация </a:t>
            </a:r>
            <a:r>
              <a:rPr kumimoji="1"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фиссур</a:t>
            </a: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.</a:t>
            </a:r>
          </a:p>
          <a:p>
            <a:pPr marL="192088" indent="-192088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Font typeface="Arial" panose="020B0604020202020204" pitchFamily="34" charset="0"/>
              <a:buChar char="•"/>
              <a:defRPr/>
            </a:pP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Удаление ретинированных и </a:t>
            </a:r>
            <a:r>
              <a:rPr kumimoji="1"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дистопированных</a:t>
            </a:r>
            <a:r>
              <a:rPr kumimoji="1"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pitchFamily="6" charset="0"/>
              </a:rPr>
              <a:t> зубов (без ограничений) в плановом и экстренном порядке по направлению Страховой компании.</a:t>
            </a: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6491300" y="1386030"/>
            <a:ext cx="505618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Консультации и другие профессиональные услуги врачей.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Диагностические лабораторные и инструментальные исследования.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Консервативное и/или оперативное лечение в необходимом объеме.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Экстренная </a:t>
            </a:r>
            <a:r>
              <a:rPr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коронарография</a:t>
            </a: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и коронарная (баллонная) </a:t>
            </a:r>
            <a:r>
              <a:rPr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ангиопластика</a:t>
            </a: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со </a:t>
            </a:r>
            <a:r>
              <a:rPr lang="ru-RU" alt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стентированием</a:t>
            </a: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по жизненным показаниям при остром коронарном синдроме с оплатой расходных материалов.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По жизненным показаниям дренирование внутричерепных гематом.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Консервативное лечение трофических нарушений нижних конечностей.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Лечение патологии беременности (в том числе прерывание беременности по медицинским показаниям) на сроке до 8 недель.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Нейрохирургические операции по плановым и экстренным показаниям с оплатой расходных материалов.</a:t>
            </a:r>
          </a:p>
          <a:p>
            <a:pPr marL="192088" indent="-192088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defRPr/>
            </a:pPr>
            <a:r>
              <a:rPr lang="ru-RU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 Плановая медицинская помощь в стационарных условиях осуществляется до конца действия договора</a:t>
            </a:r>
            <a:r>
              <a:rPr lang="ru-RU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.</a:t>
            </a:r>
            <a:endParaRPr lang="ru-RU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Gill Sans" pitchFamily="6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479426" y="505641"/>
            <a:ext cx="4647544" cy="6647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Стоматология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 доступно)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4C82BA5-591B-BB4C-8DE2-B8F5AF89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7" y="6297575"/>
            <a:ext cx="11250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</a:rPr>
              <a:t>Важно: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Наличие опций, входящих в программу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 страхования, смотрите в личном кабинете, в мобильном приложении «Ренессанс здоровье» или в памятке к вашему полису.</a:t>
            </a:r>
          </a:p>
        </p:txBody>
      </p:sp>
    </p:spTree>
    <p:extLst>
      <p:ext uri="{BB962C8B-B14F-4D97-AF65-F5344CB8AC3E}">
        <p14:creationId xmlns:p14="http://schemas.microsoft.com/office/powerpoint/2010/main" val="1431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4663"/>
            <a:ext cx="6700533" cy="38779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Дополнительные бонусы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480D73-F985-A944-BB7D-48309C26EF9A}"/>
              </a:ext>
            </a:extLst>
          </p:cNvPr>
          <p:cNvSpPr/>
          <p:nvPr/>
        </p:nvSpPr>
        <p:spPr>
          <a:xfrm>
            <a:off x="436004" y="1169941"/>
            <a:ext cx="4665386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ru-RU" dirty="0">
                <a:solidFill>
                  <a:srgbClr val="50277D"/>
                </a:solidFill>
                <a:latin typeface="Arial" panose="020B0604020202020204" pitchFamily="34" charset="0"/>
              </a:rPr>
              <a:t>Полис путешественника</a:t>
            </a:r>
          </a:p>
          <a:p>
            <a:pPr lvl="0">
              <a:spcAft>
                <a:spcPts val="50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Медицинская помощь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путешествиях или деловых поездках по всему миру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18EA6D-3AF8-9042-B8F8-68F1D32EB859}"/>
              </a:ext>
            </a:extLst>
          </p:cNvPr>
          <p:cNvSpPr/>
          <p:nvPr/>
        </p:nvSpPr>
        <p:spPr>
          <a:xfrm>
            <a:off x="436002" y="2277251"/>
            <a:ext cx="4994797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0277D"/>
                </a:solidFill>
                <a:latin typeface="Arial" panose="020B0604020202020204" pitchFamily="34" charset="0"/>
              </a:rPr>
              <a:t>Телемедицина</a:t>
            </a:r>
          </a:p>
          <a:p>
            <a:pPr>
              <a:spcAft>
                <a:spcPts val="500"/>
              </a:spcAf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Онлайн-консультации, в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том числе для родственников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застрахованного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18EA6D-3AF8-9042-B8F8-68F1D32EB859}"/>
              </a:ext>
            </a:extLst>
          </p:cNvPr>
          <p:cNvSpPr/>
          <p:nvPr/>
        </p:nvSpPr>
        <p:spPr>
          <a:xfrm>
            <a:off x="436002" y="3378016"/>
            <a:ext cx="4994797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ru-RU" dirty="0">
                <a:solidFill>
                  <a:srgbClr val="50277D"/>
                </a:solidFill>
                <a:latin typeface="Arial" panose="020B0604020202020204" pitchFamily="34" charset="0"/>
              </a:rPr>
              <a:t>Вакцинация</a:t>
            </a:r>
          </a:p>
          <a:p>
            <a:pPr lvl="0"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От гриппа </a:t>
            </a:r>
            <a:r>
              <a:rPr lang="ru-R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Gill Sans" pitchFamily="6" charset="0"/>
              </a:rPr>
              <a:t>в офисе </a:t>
            </a: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Gill Sans" pitchFamily="6" charset="0"/>
              </a:rPr>
              <a:t>или </a:t>
            </a:r>
            <a:r>
              <a:rPr lang="ru-R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Gill Sans" pitchFamily="6" charset="0"/>
              </a:rPr>
              <a:t>в удобной клинике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18EA6D-3AF8-9042-B8F8-68F1D32EB859}"/>
              </a:ext>
            </a:extLst>
          </p:cNvPr>
          <p:cNvSpPr/>
          <p:nvPr/>
        </p:nvSpPr>
        <p:spPr>
          <a:xfrm>
            <a:off x="479425" y="4263338"/>
            <a:ext cx="4994797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0277D"/>
                </a:solidFill>
                <a:latin typeface="Arial" panose="020B0604020202020204" pitchFamily="34" charset="0"/>
              </a:rPr>
              <a:t>Аптека Ригла</a:t>
            </a:r>
          </a:p>
          <a:p>
            <a:pPr lvl="0"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Покрытие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расходов на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медикаменты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18EA6D-3AF8-9042-B8F8-68F1D32EB859}"/>
              </a:ext>
            </a:extLst>
          </p:cNvPr>
          <p:cNvSpPr/>
          <p:nvPr/>
        </p:nvSpPr>
        <p:spPr>
          <a:xfrm>
            <a:off x="479424" y="5148660"/>
            <a:ext cx="4994797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ru-RU" dirty="0">
                <a:solidFill>
                  <a:srgbClr val="50277D"/>
                </a:solidFill>
                <a:latin typeface="Arial" panose="020B0604020202020204" pitchFamily="34" charset="0"/>
              </a:rPr>
              <a:t>Психологическая помощь</a:t>
            </a:r>
          </a:p>
          <a:p>
            <a:pPr lvl="0"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Помощь психолога, в режиме телефонного разговора или </a:t>
            </a:r>
            <a:b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 формате телемедицины,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без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ограничений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37252"/>
          <a:stretch/>
        </p:blipFill>
        <p:spPr>
          <a:xfrm>
            <a:off x="6753727" y="0"/>
            <a:ext cx="5438273" cy="6858000"/>
          </a:xfrm>
          <a:prstGeom prst="rect">
            <a:avLst/>
          </a:prstGeom>
        </p:spPr>
      </p:pic>
      <p:sp>
        <p:nvSpPr>
          <p:cNvPr id="29" name="TextBox 3">
            <a:extLst>
              <a:ext uri="{FF2B5EF4-FFF2-40B4-BE49-F238E27FC236}">
                <a16:creationId xmlns:a16="http://schemas.microsoft.com/office/drawing/2014/main" id="{24C82BA5-591B-BB4C-8DE2-B8F5AF89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58" y="6111494"/>
            <a:ext cx="58418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</a:rPr>
              <a:t>Важно: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Наличие опций, входящих в программу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 страхования, смотрите в личном кабинете, в мобильном приложении «Ренессанс здоровье» или в памятке к вашему полису.</a:t>
            </a:r>
          </a:p>
        </p:txBody>
      </p:sp>
    </p:spTree>
    <p:extLst>
      <p:ext uri="{BB962C8B-B14F-4D97-AF65-F5344CB8AC3E}">
        <p14:creationId xmlns:p14="http://schemas.microsoft.com/office/powerpoint/2010/main" val="134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6158184" y="0"/>
            <a:ext cx="6033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3581BE7-43FE-C04A-9CE2-97442FDDBC6D}"/>
              </a:ext>
            </a:extLst>
          </p:cNvPr>
          <p:cNvGrpSpPr/>
          <p:nvPr/>
        </p:nvGrpSpPr>
        <p:grpSpPr>
          <a:xfrm>
            <a:off x="7432554" y="359577"/>
            <a:ext cx="3485075" cy="6138845"/>
            <a:chOff x="8475785" y="321579"/>
            <a:chExt cx="3485075" cy="613884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93E596C-53E8-BC45-B89A-A113AB093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421" y="630815"/>
              <a:ext cx="2578820" cy="5584005"/>
            </a:xfrm>
            <a:prstGeom prst="roundRect">
              <a:avLst>
                <a:gd name="adj" fmla="val 7265"/>
              </a:avLst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844E898-FEC2-F24A-9D82-19462BDF9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3" t="3077" r="23542" b="3590"/>
            <a:stretch/>
          </p:blipFill>
          <p:spPr>
            <a:xfrm>
              <a:off x="8475785" y="321579"/>
              <a:ext cx="3485075" cy="6138845"/>
            </a:xfrm>
            <a:prstGeom prst="rect">
              <a:avLst/>
            </a:prstGeom>
          </p:spPr>
        </p:pic>
      </p:grp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3F86AD13-B2AC-0E4A-A16E-0B36F6558C84}"/>
              </a:ext>
            </a:extLst>
          </p:cNvPr>
          <p:cNvSpPr txBox="1"/>
          <p:nvPr/>
        </p:nvSpPr>
        <p:spPr>
          <a:xfrm>
            <a:off x="342756" y="1160660"/>
            <a:ext cx="464233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«Ренессанс страхование» — амбассадор превентивности. </a:t>
            </a: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>Мы помогаем </a:t>
            </a:r>
            <a:r>
              <a:rPr kumimoji="0"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>вам создать </a:t>
            </a:r>
            <a:r>
              <a:rPr kumimoji="0"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>здоровые </a:t>
            </a:r>
            <a:r>
              <a:rPr kumimoji="0"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cs"/>
              </a:rPr>
              <a:t>привычки.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5A51B2-9460-414A-9EE7-0E90C07560F3}"/>
              </a:ext>
            </a:extLst>
          </p:cNvPr>
          <p:cNvSpPr txBox="1">
            <a:spLocks/>
          </p:cNvSpPr>
          <p:nvPr/>
        </p:nvSpPr>
        <p:spPr bwMode="auto">
          <a:xfrm>
            <a:off x="479424" y="474663"/>
            <a:ext cx="67005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Сервисы по здоровью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76E2E009-58B5-8643-A421-9BEEB75CC689}"/>
              </a:ext>
            </a:extLst>
          </p:cNvPr>
          <p:cNvSpPr txBox="1">
            <a:spLocks/>
          </p:cNvSpPr>
          <p:nvPr/>
        </p:nvSpPr>
        <p:spPr bwMode="auto">
          <a:xfrm>
            <a:off x="479425" y="2289856"/>
            <a:ext cx="4974892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39700" indent="-1397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1pPr>
            <a:lvl2pPr marL="6302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3938" indent="-1095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defRPr kumimoji="1" sz="12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4pPr>
            <a:lvl5pPr marL="1917700" indent="-88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EDC00"/>
              </a:buClr>
              <a:buFont typeface="Arial" panose="020B0604020202020204" pitchFamily="34" charset="0"/>
              <a:buChar char="•"/>
              <a:defRPr kumimoji="1"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buSzPct val="140000"/>
              <a:buNone/>
              <a:defRPr/>
            </a:pPr>
            <a:r>
              <a:rPr lang="ru-RU" altLang="en-US" sz="1800" dirty="0" smtClean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В мобильном приложении </a:t>
            </a:r>
            <a:r>
              <a:rPr lang="ru-RU" altLang="en-US" sz="1800" dirty="0">
                <a:solidFill>
                  <a:srgbClr val="50277D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pitchFamily="6" charset="0"/>
              </a:rPr>
              <a:t>Ренессанс Здоровье: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Статьи по здоровому образу жизни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Подкасты по здоровому образу жизни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Медитации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 скрининг на уровень тревожности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 скрининг на индекс здоровья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Таблетница: напоминание о приеме лекарств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0287D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 лист по аптечкам: проверьте наличие лекарств в домашней аптечке или в автомобиле</a:t>
            </a:r>
          </a:p>
        </p:txBody>
      </p:sp>
    </p:spTree>
    <p:extLst>
      <p:ext uri="{BB962C8B-B14F-4D97-AF65-F5344CB8AC3E}">
        <p14:creationId xmlns:p14="http://schemas.microsoft.com/office/powerpoint/2010/main" val="591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AE00E3-B90D-1F43-BD95-EC23B9F8EF50}"/>
              </a:ext>
            </a:extLst>
          </p:cNvPr>
          <p:cNvSpPr/>
          <p:nvPr/>
        </p:nvSpPr>
        <p:spPr>
          <a:xfrm>
            <a:off x="0" y="2454442"/>
            <a:ext cx="12192000" cy="2791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7" name="Изображение 6">
            <a:extLst>
              <a:ext uri="{FF2B5EF4-FFF2-40B4-BE49-F238E27FC236}">
                <a16:creationId xmlns:a16="http://schemas.microsoft.com/office/drawing/2014/main" id="{2DBBEA81-9148-C340-9629-555B4B522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21" name="Текст 6">
            <a:extLst>
              <a:ext uri="{FF2B5EF4-FFF2-40B4-BE49-F238E27FC236}">
                <a16:creationId xmlns:a16="http://schemas.microsoft.com/office/drawing/2014/main" id="{4C71130C-909D-AC4A-B1A3-76D7C14B4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386030"/>
            <a:ext cx="10814217" cy="4105739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50277D"/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Лекарственное </a:t>
            </a:r>
            <a:r>
              <a:rPr lang="ru-RU" altLang="ru-RU" dirty="0" smtClean="0">
                <a:solidFill>
                  <a:srgbClr val="50277D"/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страхование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– это возможность приобретать лекарственные средства,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выписанные в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рамках предоставления поликлинической помощи врачом лечебного учреждения, предусмотренного программой добровольного медицинского страхования, при оплате в размере 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2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0% от стоимости лекарственных средств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.</a:t>
            </a:r>
          </a:p>
          <a:p>
            <a:pPr marL="0" indent="0">
              <a:spcBef>
                <a:spcPts val="1200"/>
              </a:spcBef>
              <a:buClr>
                <a:srgbClr val="FF0000"/>
              </a:buClr>
              <a:buSzPct val="140000"/>
              <a:buNone/>
              <a:defRPr/>
            </a:pPr>
            <a:endParaRPr lang="ru-RU" altLang="en-US" dirty="0" smtClean="0">
              <a:solidFill>
                <a:srgbClr val="50277D"/>
              </a:solidFill>
              <a:latin typeface="Arial" panose="020B0604020202020204" pitchFamily="34" charset="0"/>
              <a:ea typeface="+mn-ea"/>
              <a:cs typeface="+mn-cs"/>
              <a:sym typeface="Gill Sans" pitchFamily="6" charset="0"/>
            </a:endParaRPr>
          </a:p>
          <a:p>
            <a:pPr marL="0" indent="0">
              <a:spcBef>
                <a:spcPts val="1200"/>
              </a:spcBef>
              <a:buClr>
                <a:srgbClr val="FF0000"/>
              </a:buClr>
              <a:buSzPct val="140000"/>
              <a:buNone/>
              <a:defRPr/>
            </a:pPr>
            <a:r>
              <a:rPr lang="ru-RU" altLang="en-US" dirty="0" smtClean="0">
                <a:solidFill>
                  <a:srgbClr val="50277D"/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Порядок </a:t>
            </a:r>
            <a:r>
              <a:rPr lang="ru-RU" altLang="en-US" dirty="0">
                <a:solidFill>
                  <a:srgbClr val="50277D"/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получения лекарственных средств:</a:t>
            </a:r>
            <a:r>
              <a:rPr lang="en-US" altLang="en-US" dirty="0">
                <a:solidFill>
                  <a:srgbClr val="50287D"/>
                </a:solidFill>
                <a:latin typeface="Gerbera Light" panose="02000300000000000000" pitchFamily="2" charset="0"/>
                <a:ea typeface="Renins"/>
                <a:cs typeface="Renins"/>
                <a:sym typeface="Gill Sans" pitchFamily="6" charset="0"/>
              </a:rPr>
              <a:t/>
            </a:r>
            <a:br>
              <a:rPr lang="en-US" altLang="en-US" dirty="0">
                <a:solidFill>
                  <a:srgbClr val="50287D"/>
                </a:solidFill>
                <a:latin typeface="Gerbera Light" panose="02000300000000000000" pitchFamily="2" charset="0"/>
                <a:ea typeface="Renins"/>
                <a:cs typeface="Renins"/>
                <a:sym typeface="Gill Sans" pitchFamily="6" charset="0"/>
              </a:rPr>
            </a:br>
            <a:endParaRPr lang="ru-RU" altLang="en-US" dirty="0">
              <a:solidFill>
                <a:srgbClr val="50287D"/>
              </a:solidFill>
              <a:latin typeface="Gerbera Light" panose="02000300000000000000" pitchFamily="2" charset="0"/>
              <a:ea typeface="Renins"/>
              <a:cs typeface="Renins"/>
              <a:sym typeface="Gill Sans" pitchFamily="6" charset="0"/>
            </a:endParaRP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Пациент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обращается в поликлинику (перечень поликлиник указан на сайте сети аптек Ригла* )</a:t>
            </a:r>
            <a:r>
              <a:rPr lang="ru-RU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.</a:t>
            </a: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Врач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выписывает Пациенту рецепт (форма рецепта должна соответствовать рецептурному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бланку ф.ф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. 148-1/у-88 или 107-1/у)</a:t>
            </a:r>
            <a:r>
              <a:rPr lang="ru-RU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.</a:t>
            </a: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Пациент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обращается в одну из аптек сети «Ригла» и предъявляет рецепт вместе с полисом ДМС.</a:t>
            </a: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r>
              <a:rPr lang="ru-RU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Пациент </a:t>
            </a:r>
            <a:r>
              <a:rPr lang="ru-RU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оплачивает 20% от стоимости лекарственного средства в рамках снижаемого лимита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/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</a:br>
            <a:r>
              <a:rPr lang="ru-RU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3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000 </a:t>
            </a:r>
            <a:r>
              <a:rPr lang="ru-RU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руб. в год.</a:t>
            </a: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 При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Gill Sans" pitchFamily="6" charset="0"/>
              </a:rPr>
              <a:t>отсутствие лекарства в аптеке Пациенту предлагается синонимическое лекарство.</a:t>
            </a:r>
          </a:p>
          <a:p>
            <a:pPr marL="176213" indent="-176213">
              <a:lnSpc>
                <a:spcPct val="110000"/>
              </a:lnSpc>
              <a:spcBef>
                <a:spcPts val="200"/>
              </a:spcBef>
              <a:buClr>
                <a:srgbClr val="50287D"/>
              </a:buClr>
              <a:buSzPct val="100000"/>
              <a:buFont typeface="Calibri Light" panose="020F0302020204030204" pitchFamily="34" charset="0"/>
              <a:buAutoNum type="arabicPeriod"/>
              <a:defRPr/>
            </a:pPr>
            <a:endParaRPr lang="ru-RU" altLang="ru-RU" dirty="0">
              <a:solidFill>
                <a:srgbClr val="626162"/>
              </a:solidFill>
              <a:latin typeface="Gerbera Light" panose="02000300000000000000" pitchFamily="2" charset="0"/>
              <a:sym typeface="Gill Sans" pitchFamily="6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60208D0-B295-9749-98CB-B9FB798875DA}"/>
              </a:ext>
            </a:extLst>
          </p:cNvPr>
          <p:cNvSpPr txBox="1">
            <a:spLocks/>
          </p:cNvSpPr>
          <p:nvPr/>
        </p:nvSpPr>
        <p:spPr>
          <a:xfrm>
            <a:off x="479426" y="505641"/>
            <a:ext cx="7509542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Лекарственное страхование «Ригла»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4C82BA5-591B-BB4C-8DE2-B8F5AF89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7" y="6297575"/>
            <a:ext cx="11250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50277D"/>
                </a:solidFill>
                <a:latin typeface="Arial" panose="020B0604020202020204" pitchFamily="34" charset="0"/>
                <a:ea typeface="Arial" charset="0"/>
              </a:rPr>
              <a:t>Важно: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Наличие опций, входящих в программу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charset="0"/>
              </a:rPr>
              <a:t> страхования, смотрите в личном кабинете, в мобильном приложении «Ренессанс здоровье» или в памятке к вашему полису.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2BD2B3-21F2-3B43-B886-C70AD04D22D1}"/>
              </a:ext>
            </a:extLst>
          </p:cNvPr>
          <p:cNvSpPr/>
          <p:nvPr/>
        </p:nvSpPr>
        <p:spPr>
          <a:xfrm rot="10800000" flipV="1">
            <a:off x="479425" y="5540839"/>
            <a:ext cx="10907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* С полным перечнем аптечных организаций ООО «РИГЛА» можно ознакомиться на официальном сайте аптечной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организации 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сети Интернет: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https://www.rigla.ru/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, в разделе «Наши аптеки»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4"/>
              </a:rPr>
              <a:t>https://www.rigla.ru/pharmacies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с выбором сервиса «Добровольное мед. страхование» </a:t>
            </a:r>
          </a:p>
        </p:txBody>
      </p:sp>
    </p:spTree>
    <p:extLst>
      <p:ext uri="{BB962C8B-B14F-4D97-AF65-F5344CB8AC3E}">
        <p14:creationId xmlns:p14="http://schemas.microsoft.com/office/powerpoint/2010/main" val="23882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CEDC00"/>
      </a:hlink>
      <a:folHlink>
        <a:srgbClr val="CED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CEDC00"/>
      </a:hlink>
      <a:folHlink>
        <a:srgbClr val="CED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Цвет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Цвет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1863</Words>
  <Application>Microsoft Office PowerPoint</Application>
  <PresentationFormat>Широкоэкранный</PresentationFormat>
  <Paragraphs>273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Gerbera</vt:lpstr>
      <vt:lpstr>Gerbera Light</vt:lpstr>
      <vt:lpstr>Gill Sans</vt:lpstr>
      <vt:lpstr>Open Sans</vt:lpstr>
      <vt:lpstr>Renins</vt:lpstr>
      <vt:lpstr>Renins Light</vt:lpstr>
      <vt:lpstr>Тема Office</vt:lpstr>
      <vt:lpstr>2_Тема Office</vt:lpstr>
      <vt:lpstr>3_Тема Office</vt:lpstr>
      <vt:lpstr>4_Тема Office</vt:lpstr>
      <vt:lpstr>для сотрудников компании</vt:lpstr>
      <vt:lpstr>Добровольное медицинское страхование в Ренессанс сегодня </vt:lpstr>
      <vt:lpstr>Вы застрахованы на следующие страховые суммы</vt:lpstr>
      <vt:lpstr>Презентация PowerPoint</vt:lpstr>
      <vt:lpstr>Амбулаторно-поликлиническая помощь</vt:lpstr>
      <vt:lpstr>Госпитализация  (если доступно)</vt:lpstr>
      <vt:lpstr>Дополнительные бонусы</vt:lpstr>
      <vt:lpstr>Презентация PowerPoint</vt:lpstr>
      <vt:lpstr>Презентация PowerPoint</vt:lpstr>
      <vt:lpstr>Презентация PowerPoint</vt:lpstr>
      <vt:lpstr>Обратиться за  медицинской помощью - легко</vt:lpstr>
      <vt:lpstr>Возможен ли отказ в медицинской помощи? Что делать в таком случае?</vt:lpstr>
      <vt:lpstr>Презентация PowerPoint</vt:lpstr>
      <vt:lpstr>Презентация PowerPoint</vt:lpstr>
      <vt:lpstr>Презентация PowerPoint</vt:lpstr>
      <vt:lpstr>Личный кабинет для застрахованного</vt:lpstr>
      <vt:lpstr>Врачи</vt:lpstr>
      <vt:lpstr>В каких случаях можно воспользоваться</vt:lpstr>
      <vt:lpstr>Презентация PowerPoint</vt:lpstr>
      <vt:lpstr>Как получить консультацию в Телемедицине?</vt:lpstr>
      <vt:lpstr>Презентация PowerPoint</vt:lpstr>
      <vt:lpstr>Презентация PowerPoint</vt:lpstr>
      <vt:lpstr>Ваши контактные лица в  «Ренессанс страхование»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Yanke Andrey</dc:creator>
  <cp:lastModifiedBy>Isakova Natalia</cp:lastModifiedBy>
  <cp:revision>237</cp:revision>
  <dcterms:created xsi:type="dcterms:W3CDTF">2021-07-13T10:11:38Z</dcterms:created>
  <dcterms:modified xsi:type="dcterms:W3CDTF">2022-06-03T13:43:08Z</dcterms:modified>
</cp:coreProperties>
</file>