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9" r:id="rId3"/>
    <p:sldId id="258" r:id="rId4"/>
    <p:sldId id="285" r:id="rId5"/>
    <p:sldId id="291" r:id="rId6"/>
    <p:sldId id="295" r:id="rId7"/>
    <p:sldId id="292" r:id="rId8"/>
    <p:sldId id="297" r:id="rId9"/>
    <p:sldId id="293" r:id="rId10"/>
    <p:sldId id="294" r:id="rId11"/>
    <p:sldId id="282" r:id="rId12"/>
    <p:sldId id="283" r:id="rId13"/>
    <p:sldId id="284" r:id="rId14"/>
    <p:sldId id="290" r:id="rId15"/>
    <p:sldId id="261" r:id="rId16"/>
    <p:sldId id="296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D306A-C8A8-4EB4-B297-DE72D200B524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272E0-21AE-48A0-B5C4-125B17AB7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99918-994B-4A00-85BB-A2FDBDA6D6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8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99918-994B-4A00-85BB-A2FDBDA6D6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1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72588" y="1953927"/>
            <a:ext cx="7395411" cy="15560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272588" y="3602038"/>
            <a:ext cx="7395412" cy="4020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ФИО автора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2588" y="4096184"/>
            <a:ext cx="7395411" cy="46149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Наименование подразделения</a:t>
            </a:r>
          </a:p>
        </p:txBody>
      </p:sp>
    </p:spTree>
    <p:extLst>
      <p:ext uri="{BB962C8B-B14F-4D97-AF65-F5344CB8AC3E}">
        <p14:creationId xmlns:p14="http://schemas.microsoft.com/office/powerpoint/2010/main" val="11037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64439" y="245533"/>
            <a:ext cx="7444962" cy="5974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533401" y="1397000"/>
            <a:ext cx="11176000" cy="3133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33401" y="4770267"/>
            <a:ext cx="11176000" cy="930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45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636478" y="3044079"/>
            <a:ext cx="5515989" cy="5974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766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3347" y="201613"/>
            <a:ext cx="3964991" cy="520282"/>
          </a:xfrm>
        </p:spPr>
        <p:txBody>
          <a:bodyPr wrap="square" lIns="10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779" y="1403167"/>
            <a:ext cx="11359415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0955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7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rpo.su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148848" y="3072094"/>
            <a:ext cx="8225005" cy="1269460"/>
          </a:xfrm>
        </p:spPr>
        <p:txBody>
          <a:bodyPr>
            <a:noAutofit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распределенного методического центра по начальному образованию за первое полугодие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</a:t>
            </a:r>
          </a:p>
        </p:txBody>
      </p:sp>
    </p:spTree>
    <p:extLst>
      <p:ext uri="{BB962C8B-B14F-4D97-AF65-F5344CB8AC3E}">
        <p14:creationId xmlns:p14="http://schemas.microsoft.com/office/powerpoint/2010/main" val="94728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BB23C1A-FFB1-4EA6-8548-2E1A2711D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РЕЗУЛЬТАТЫ ПЕРВОГО ПОЛУГОДИЯ 2024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22075-0B78-4749-959C-AA3386740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44" y="1372286"/>
            <a:ext cx="5303980" cy="3060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6BA04D-5FCB-4870-94A7-64AF4CA0D49B}"/>
              </a:ext>
            </a:extLst>
          </p:cNvPr>
          <p:cNvSpPr txBox="1"/>
          <p:nvPr/>
        </p:nvSpPr>
        <p:spPr>
          <a:xfrm>
            <a:off x="2199503" y="551079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Совместные образовательные продукты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734B1-1664-4A9D-8C88-F1468A4A0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51" y="3272197"/>
            <a:ext cx="6440905" cy="36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1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211" y="810799"/>
            <a:ext cx="10786688" cy="59740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для совместной работы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6EBB294-D8DF-D9F1-E3F6-083B74B89837}"/>
              </a:ext>
            </a:extLst>
          </p:cNvPr>
          <p:cNvGraphicFramePr>
            <a:graphicFrameLocks noGrp="1"/>
          </p:cNvGraphicFramePr>
          <p:nvPr/>
        </p:nvGraphicFramePr>
        <p:xfrm>
          <a:off x="395943" y="1764064"/>
          <a:ext cx="11386060" cy="44377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13178">
                  <a:extLst>
                    <a:ext uri="{9D8B030D-6E8A-4147-A177-3AD203B41FA5}">
                      <a16:colId xmlns:a16="http://schemas.microsoft.com/office/drawing/2014/main" val="593353934"/>
                    </a:ext>
                  </a:extLst>
                </a:gridCol>
                <a:gridCol w="5972882">
                  <a:extLst>
                    <a:ext uri="{9D8B030D-6E8A-4147-A177-3AD203B41FA5}">
                      <a16:colId xmlns:a16="http://schemas.microsoft.com/office/drawing/2014/main" val="750264536"/>
                    </a:ext>
                  </a:extLst>
                </a:gridCol>
              </a:tblGrid>
              <a:tr h="4437799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2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цифровой платформы единого образовательного пространства по подготовке педагогов начального образования</a:t>
                      </a:r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Презентации вузов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Презентации научных школ вузов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материалы для студентов и преподавателей</a:t>
                      </a:r>
                      <a:endParaRPr lang="en-US" sz="16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по совместным олимпиадам, конкурсам для студентов и педагогов начальной школы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письма по конференциям, </a:t>
                      </a:r>
                      <a:r>
                        <a:rPr lang="ru-RU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вебинарам</a:t>
                      </a: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семинарам по начальному образованию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разработки для студентов - будущих учителей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ru-RU" sz="16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67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0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6" y="885823"/>
            <a:ext cx="11159217" cy="440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0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06EBB294-D8DF-D9F1-E3F6-083B74B89837}"/>
              </a:ext>
            </a:extLst>
          </p:cNvPr>
          <p:cNvGraphicFramePr>
            <a:graphicFrameLocks noGrp="1"/>
          </p:cNvGraphicFramePr>
          <p:nvPr/>
        </p:nvGraphicFramePr>
        <p:xfrm>
          <a:off x="395943" y="1764064"/>
          <a:ext cx="11386060" cy="44377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13178">
                  <a:extLst>
                    <a:ext uri="{9D8B030D-6E8A-4147-A177-3AD203B41FA5}">
                      <a16:colId xmlns:a16="http://schemas.microsoft.com/office/drawing/2014/main" val="593353934"/>
                    </a:ext>
                  </a:extLst>
                </a:gridCol>
                <a:gridCol w="5972882">
                  <a:extLst>
                    <a:ext uri="{9D8B030D-6E8A-4147-A177-3AD203B41FA5}">
                      <a16:colId xmlns:a16="http://schemas.microsoft.com/office/drawing/2014/main" val="750264536"/>
                    </a:ext>
                  </a:extLst>
                </a:gridCol>
              </a:tblGrid>
              <a:tr h="4437799">
                <a:tc>
                  <a:txBody>
                    <a:bodyPr/>
                    <a:lstStyle/>
                    <a:p>
                      <a:r>
                        <a:rPr lang="ru-RU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2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методических материалов для преподавателей высшей школы, реализующих подготовку по профилю «Начальное образование»</a:t>
                      </a:r>
                      <a:endParaRPr lang="ru-RU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Контрольно-измерительные</a:t>
                      </a: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материалы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пособия по технологиям реализации подготовки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студенческие проекты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67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BA3E23-FC76-4E4A-8A1B-B633FA1E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085" y="535"/>
            <a:ext cx="1024217" cy="10242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B29403-C0A5-442F-89E7-249F6EE1D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5" t="24008" r="16344" b="21082"/>
          <a:stretch/>
        </p:blipFill>
        <p:spPr>
          <a:xfrm>
            <a:off x="2125362" y="1606378"/>
            <a:ext cx="7825946" cy="3674076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E02459A0-328F-46C2-9DA6-3E2A74244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9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369652" y="725790"/>
            <a:ext cx="11246255" cy="4867613"/>
          </a:xfrm>
        </p:spPr>
        <p:txBody>
          <a:bodyPr/>
          <a:lstStyle/>
          <a:p>
            <a:pPr indent="450215" algn="just">
              <a:lnSpc>
                <a:spcPct val="150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 современного высшего образования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осуществляющего подготовку по профилю «Начальное образование»: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научных школ,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появление эффективных практик реализации программ подготовки учителя начальных классов,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потенциал преподавателей,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вариативный спектр профессиональных событий, ориентированных на мотивацию и развитие профессиональных умений,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кластерная система подготовки педагога и др.</a:t>
            </a:r>
          </a:p>
          <a:p>
            <a:pPr indent="450215"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Назрела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еобходимость объединения усилий для сохранения традиций научных школ и диссеминации лучших образовательных практик</a:t>
            </a:r>
          </a:p>
        </p:txBody>
      </p:sp>
    </p:spTree>
    <p:extLst>
      <p:ext uri="{BB962C8B-B14F-4D97-AF65-F5344CB8AC3E}">
        <p14:creationId xmlns:p14="http://schemas.microsoft.com/office/powerpoint/2010/main" val="4691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E1B1A-A6B5-4AC5-8BAB-A72212D4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A1ABBA-AE84-40A3-9B4F-DAB1F576791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Медиа-школа «Педагогический взгляд» 22-24.10.2024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серии лекций и мастер-классов для студентов педагогических вузов и колледжей (100 человек), молодых педагогов дошкольного и начального образования (50 человек) по развитию компетенций, направленных на создание педагогической медиа-продукции, для использования в профессиональной деятельности современного педагога</a:t>
            </a:r>
          </a:p>
          <a:p>
            <a:endParaRPr lang="ru-RU" sz="1800" dirty="0">
              <a:latin typeface="Times New Roman" panose="02020603050405020304" pitchFamily="18" charset="0"/>
            </a:endParaRPr>
          </a:p>
          <a:p>
            <a:r>
              <a:rPr lang="ru-RU" sz="1800" u="sng" dirty="0">
                <a:latin typeface="Times New Roman" panose="02020603050405020304" pitchFamily="18" charset="0"/>
              </a:rPr>
              <a:t>Основная цель – распространение идей научных школ вузов</a:t>
            </a:r>
          </a:p>
          <a:p>
            <a:endParaRPr lang="ru-RU" sz="1800" u="sng" dirty="0">
              <a:latin typeface="Times New Roman" panose="02020603050405020304" pitchFamily="18" charset="0"/>
            </a:endParaRPr>
          </a:p>
          <a:p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8560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7DD1E9-08AD-C112-6222-B7C9A2A19C0F}"/>
              </a:ext>
            </a:extLst>
          </p:cNvPr>
          <p:cNvSpPr txBox="1"/>
          <p:nvPr/>
        </p:nvSpPr>
        <p:spPr>
          <a:xfrm>
            <a:off x="1489953" y="1179643"/>
            <a:ext cx="9212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 отдыха!</a:t>
            </a:r>
            <a:endParaRPr lang="ru-RU" sz="4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FFF8CD-25BD-42AC-BEC1-09B4B58F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778" y="1887529"/>
            <a:ext cx="6738317" cy="42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6714D50-4EE8-4BCE-A3C3-9B12B6994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virineya80@rambler.ru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FFB47-192D-4F0A-B177-410EBCED6A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	РАСПРЕДЕЛЕНН</a:t>
            </a:r>
            <a:r>
              <a:rPr lang="ru-RU" dirty="0">
                <a:solidFill>
                  <a:srgbClr val="1C1C1C"/>
                </a:solidFill>
                <a:latin typeface="Roboto" panose="02000000000000000000" pitchFamily="2" charset="0"/>
              </a:rPr>
              <a:t>ЫЙ</a:t>
            </a:r>
            <a:r>
              <a:rPr lang="ru-RU" b="0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 МЕТОДИЧЕСКИЙ ЦЕНТР</a:t>
            </a:r>
            <a:br>
              <a:rPr lang="ru-RU" dirty="0"/>
            </a:br>
            <a:r>
              <a:rPr lang="ru-RU" b="0" i="0" dirty="0">
                <a:solidFill>
                  <a:srgbClr val="1C1C1C"/>
                </a:solidFill>
                <a:effectLst/>
                <a:latin typeface="Roboto" panose="02000000000000000000" pitchFamily="2" charset="0"/>
              </a:rPr>
              <a:t>по НАЧАЛЬНОМУ ОБРАЗОВАНИЮ Ассоциации развития педагогического образования, действующей по решению Министерства просвещения </a:t>
            </a:r>
            <a:r>
              <a:rPr lang="ru-RU" b="0" i="0" u="none" strike="noStrike" dirty="0">
                <a:solidFill>
                  <a:srgbClr val="157FC4"/>
                </a:solidFill>
                <a:effectLst/>
                <a:latin typeface="Roboto" panose="02000000000000000000" pitchFamily="2" charset="0"/>
                <a:hlinkClick r:id="rId2"/>
              </a:rPr>
              <a:t>https://arpo.su/</a:t>
            </a:r>
            <a:endParaRPr lang="ru-RU" b="0" i="0" u="none" strike="noStrike" dirty="0">
              <a:solidFill>
                <a:srgbClr val="157FC4"/>
              </a:solidFill>
              <a:effectLst/>
              <a:latin typeface="Roboto" panose="02000000000000000000" pitchFamily="2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07E961-2CDA-4379-8780-5CAE18BD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28"/>
          <a:stretch/>
        </p:blipFill>
        <p:spPr>
          <a:xfrm>
            <a:off x="5739895" y="3035005"/>
            <a:ext cx="5779509" cy="34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1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37745" y="551290"/>
            <a:ext cx="11246255" cy="4867613"/>
          </a:xfrm>
        </p:spPr>
        <p:txBody>
          <a:bodyPr/>
          <a:lstStyle/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центра обеспечивает: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единство образовательного пространства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реализацию ядра высшего педагогического образования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образовательных программ в соответствии с новой системой высшего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8863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596462-DD28-49D3-928A-1808F30FF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91" t="19580" r="20405" b="13273"/>
          <a:stretch/>
        </p:blipFill>
        <p:spPr>
          <a:xfrm>
            <a:off x="263611" y="1033835"/>
            <a:ext cx="5008605" cy="3142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11D86-F30B-4A82-ADFC-70447DDBCE56}"/>
              </a:ext>
            </a:extLst>
          </p:cNvPr>
          <p:cNvSpPr txBox="1"/>
          <p:nvPr/>
        </p:nvSpPr>
        <p:spPr>
          <a:xfrm>
            <a:off x="3764690" y="537229"/>
            <a:ext cx="334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Вебинары раз в месяц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40EFF-8EBD-48AF-8D42-324505B6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085" y="25120"/>
            <a:ext cx="1024217" cy="1024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4426D6-942D-45C0-A906-64D13C7CA44C}"/>
              </a:ext>
            </a:extLst>
          </p:cNvPr>
          <p:cNvSpPr txBox="1"/>
          <p:nvPr/>
        </p:nvSpPr>
        <p:spPr>
          <a:xfrm>
            <a:off x="5272216" y="406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РЕЗУЛЬТАТЫ ПЕРВОГО ПОЛУГОДИЯ 2024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18DC55-BF11-42C4-97BB-91AFA120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216" y="2082227"/>
            <a:ext cx="5542568" cy="44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6714D50-4EE8-4BCE-A3C3-9B12B6994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virineya80@rambler.ru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FAB18-43A4-4F2A-842E-126021B0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445" y="0"/>
            <a:ext cx="1022555" cy="1022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591729-8480-40A9-8BFD-2FEB2C6C3703}"/>
              </a:ext>
            </a:extLst>
          </p:cNvPr>
          <p:cNvSpPr txBox="1"/>
          <p:nvPr/>
        </p:nvSpPr>
        <p:spPr>
          <a:xfrm>
            <a:off x="3026670" y="277088"/>
            <a:ext cx="334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Вебинары раз в месяц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66290-3F86-4CCA-90F8-3E908C4DDD59}"/>
              </a:ext>
            </a:extLst>
          </p:cNvPr>
          <p:cNvSpPr txBox="1"/>
          <p:nvPr/>
        </p:nvSpPr>
        <p:spPr>
          <a:xfrm>
            <a:off x="6002338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РЕЗУЛЬТАТЫ ПЕРВОГО ПОЛУГОДИЯ 2024 ГОДА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42EE2-E455-4B9A-A465-6B80060C1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28" t="5385" r="25516" b="13153"/>
          <a:stretch/>
        </p:blipFill>
        <p:spPr>
          <a:xfrm>
            <a:off x="551935" y="994287"/>
            <a:ext cx="4514335" cy="58425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A622F5-303D-4335-A44A-40D910CB7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5386" r="25328" b="5706"/>
          <a:stretch/>
        </p:blipFill>
        <p:spPr>
          <a:xfrm>
            <a:off x="6982641" y="1022555"/>
            <a:ext cx="4135394" cy="58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7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5858198-890E-4C3B-BE94-5AD4099A65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C424DC-A400-4E9F-B6E4-9133C69FF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043824"/>
            <a:ext cx="11359415" cy="5253220"/>
          </a:xfrm>
        </p:spPr>
        <p:txBody>
          <a:bodyPr numCol="2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08 февраля 2024 года в 13.30 кафедра теории и методики начального и дошкольного образования </a:t>
            </a:r>
            <a:r>
              <a:rPr lang="ru-RU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Набережночелнинского</a:t>
            </a: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государственного педагогического университета  Докладчики: заведующий кафедрой Тема «Учебные тренажеры: сущность понятия и практика проектирования» (20 участников)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ea typeface="Source Han Serif CN"/>
                <a:cs typeface="Noto Sans Devanagari"/>
              </a:rPr>
              <a:t>14 марта 2024 13:30 – 15:30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Зайцев Владимир Васильевич, заведующий кафедрой теории и методики начального образования ВГСПУ, доктор педагогических наук, профессор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"Целеполагание в образовании (методика постановки предметных целей урока)"</a:t>
            </a: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 участников)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ea typeface="Source Han Serif CN"/>
                <a:cs typeface="Noto Sans Devanagari"/>
              </a:rPr>
              <a:t>23 мая Благовещенский государственный педагогический университет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к.п.н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. декан факультета дошкольного и начального образования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Клёцкина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Алла Анатольевна Математико-методическая подготовка будущих учителей начальных классов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ea typeface="Source Han Serif CN"/>
                <a:cs typeface="Noto Sans Devanagari"/>
              </a:rPr>
              <a:t>1 апреля 2024 года Невзорова Анна Витальевна доцент </a:t>
            </a:r>
            <a:r>
              <a:rPr lang="ru-RU" sz="1100" dirty="0">
                <a:solidFill>
                  <a:srgbClr val="2C2D2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кафедры педагогики и психологии начального обучения</a:t>
            </a:r>
            <a:r>
              <a:rPr lang="ru-RU" sz="1100" dirty="0">
                <a:solidFill>
                  <a:srgbClr val="2C2D2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Научно- методический семинар «Современная начальная школа: проблемы и решения» Ярославский государственный педагогический университет им. К.Д. Ушинского (20 участников)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ea typeface="Source Han Serif CN"/>
                <a:cs typeface="Noto Sans Devanagari"/>
              </a:rPr>
              <a:t>07 июня в 11.00 (МСК) Татьяна Вячеславовна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Баракина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, кандидат педагогических наук, доцент, заместитель декана факультета начального, дошкольного и специального образования, руководитель лаборатории инженерно-политехнического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образования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КОНСТРУКТОРиУМ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ОмГПУ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TEXcommunity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— экосистема инженерно- политехнического образования. Из опыта работы лаборатории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КОНСТРУКТОРиУМ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Омского государственного педагогического университета (20 участников)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ea typeface="Source Han Serif CN"/>
                <a:cs typeface="Noto Sans Devanagari"/>
              </a:rPr>
              <a:t>20 июня 2024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Мендыгалиева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Алтнай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Кенесовна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, кандидат педагогических наук, доцент, заведующий кафедрой теории </a:t>
            </a:r>
            <a:r>
              <a:rPr lang="ru-RU" sz="1100" dirty="0" err="1">
                <a:effectLst/>
                <a:ea typeface="Source Han Serif CN"/>
                <a:cs typeface="Noto Sans Devanagari"/>
              </a:rPr>
              <a:t>иметодики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 начального и дошкольного образования ФГБОУ ВО "OГПУ".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ea typeface="Source Han Serif CN"/>
                <a:cs typeface="Noto Sans Devanagari"/>
              </a:rPr>
              <a:t>Основной докладчик: Русакова Татьяна Геннадьевна, доктор педагогических наук, профессор кафедры теории и методики начального и дошкольного образования института дошкольного и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начального образования ФГБОУ ВО "ОГПУ«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«Художественно-педагогическая подготовка бакалавров, обучающихся по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профилю "Дошкольное образование" и</a:t>
            </a:r>
            <a:r>
              <a:rPr lang="ru-RU" sz="1100" dirty="0">
                <a:ea typeface="Source Han Serif CN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ea typeface="Source Han Serif CN"/>
                <a:cs typeface="Noto Sans Devanagari"/>
              </a:rPr>
              <a:t>"Начальное образование"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0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BE4C0BE-0898-47B7-A509-B986A96DBC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Олимпиада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33579-3A58-45A9-91B2-6900F5AD9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292" y="802390"/>
            <a:ext cx="11359415" cy="5253220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V Межрегиональная научно-практическая конференция «МИР, ОТКРЫТЫЙ ДЕТСТВУ» 28.03 </a:t>
            </a:r>
          </a:p>
          <a:p>
            <a:r>
              <a:rPr lang="ru-RU" dirty="0"/>
              <a:t>Конференция «</a:t>
            </a:r>
            <a:r>
              <a:rPr lang="ru-RU" dirty="0" err="1"/>
              <a:t>Герценовские</a:t>
            </a:r>
            <a:r>
              <a:rPr lang="ru-RU" dirty="0"/>
              <a:t> </a:t>
            </a:r>
            <a:r>
              <a:rPr lang="ru-RU" dirty="0" err="1"/>
              <a:t>чтения.Начальное</a:t>
            </a:r>
            <a:r>
              <a:rPr lang="ru-RU" dirty="0"/>
              <a:t> образование» 04.04.2024</a:t>
            </a:r>
          </a:p>
          <a:p>
            <a:r>
              <a:rPr lang="ru-RU" dirty="0"/>
              <a:t>«Педагогика XXI века: вызовы и решения» 22.04-08.04</a:t>
            </a:r>
          </a:p>
          <a:p>
            <a:r>
              <a:rPr lang="ru-RU" dirty="0"/>
              <a:t>XII Международный открытый педагогический форум «ОБРАЗОВАНИЕ: РЕАЛИИ И ПЕРСПЕКТИВЫ» 16-17.05</a:t>
            </a:r>
          </a:p>
          <a:p>
            <a:r>
              <a:rPr lang="ru-RU" dirty="0"/>
              <a:t>II Всероссийская научно-практическая конференция «Актуальные проблемы подготовки современного учителя начальных классов» 30-31.05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3C15E-6B5E-4052-9E82-21E176D2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792" y="3758727"/>
            <a:ext cx="3863546" cy="2897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DA119-FBD7-44F2-B411-D46B1E576DC1}"/>
              </a:ext>
            </a:extLst>
          </p:cNvPr>
          <p:cNvSpPr txBox="1"/>
          <p:nvPr/>
        </p:nvSpPr>
        <p:spPr>
          <a:xfrm>
            <a:off x="3866148" y="336482"/>
            <a:ext cx="4459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конференциях</a:t>
            </a:r>
          </a:p>
        </p:txBody>
      </p:sp>
    </p:spTree>
    <p:extLst>
      <p:ext uri="{BB962C8B-B14F-4D97-AF65-F5344CB8AC3E}">
        <p14:creationId xmlns:p14="http://schemas.microsoft.com/office/powerpoint/2010/main" val="144252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C3D843C-91E0-48D1-B9D7-EA306CB834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EB229-94B2-4B6C-BF0A-402C982B6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1A10A-7101-41B3-9458-F0189279D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472" b="1295"/>
          <a:stretch/>
        </p:blipFill>
        <p:spPr>
          <a:xfrm>
            <a:off x="2759241" y="1071000"/>
            <a:ext cx="7587917" cy="558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41B7B-3994-4131-90B2-F8F06227634D}"/>
              </a:ext>
            </a:extLst>
          </p:cNvPr>
          <p:cNvSpPr txBox="1"/>
          <p:nvPr/>
        </p:nvSpPr>
        <p:spPr>
          <a:xfrm>
            <a:off x="1707144" y="342450"/>
            <a:ext cx="853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Программа развития социальной активности младших школьников «Орлята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91127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29BCC90-BF4F-4E89-A66B-F69AA7B7DC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00B227-27AF-4151-9DC8-84B10E031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779" y="1128584"/>
            <a:ext cx="11359415" cy="5527803"/>
          </a:xfrm>
        </p:spPr>
        <p:txBody>
          <a:bodyPr/>
          <a:lstStyle/>
          <a:p>
            <a:pPr algn="ctr"/>
            <a:r>
              <a:rPr lang="ru-RU" dirty="0"/>
              <a:t>Девятая всероссийская межвузовская дистанционная методическая студенческая олимпиада «Методическое сопровождение использования интерактивных технологий на уроках в начальной школе» с 28 по 30 марта 2024 года</a:t>
            </a:r>
          </a:p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ФГБОУ ВО "Алтайский государственный педагогический университет"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6AF730-6BC3-4C66-A5FE-348417102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5" t="14174" r="18581" b="16757"/>
          <a:stretch/>
        </p:blipFill>
        <p:spPr>
          <a:xfrm>
            <a:off x="3451588" y="3684631"/>
            <a:ext cx="5049795" cy="31733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4E72C7-10D3-497B-BF03-12A7847E7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79" t="13574" r="768" b="42943"/>
          <a:stretch/>
        </p:blipFill>
        <p:spPr>
          <a:xfrm>
            <a:off x="0" y="3271618"/>
            <a:ext cx="3871330" cy="29820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7E7AD4-FBC4-4182-ACAE-10795EFD2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11" t="11651" b="43423"/>
          <a:stretch/>
        </p:blipFill>
        <p:spPr>
          <a:xfrm>
            <a:off x="8039684" y="3248793"/>
            <a:ext cx="4058654" cy="30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31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РГПУ им. А. И. Герцен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3744</TotalTime>
  <Words>684</Words>
  <Application>Microsoft Office PowerPoint</Application>
  <PresentationFormat>Широкоэкранный</PresentationFormat>
  <Paragraphs>66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Roboto</vt:lpstr>
      <vt:lpstr>Symbol</vt:lpstr>
      <vt:lpstr>Times New Roman</vt:lpstr>
      <vt:lpstr>Тема РГПУ им. А. И. Герцена</vt:lpstr>
      <vt:lpstr>  Результаты работы распределенного методического центра по начальному образованию за первое полугодие  2024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Предложения для совместной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Меркулова</dc:creator>
  <cp:lastModifiedBy>User</cp:lastModifiedBy>
  <cp:revision>46</cp:revision>
  <dcterms:created xsi:type="dcterms:W3CDTF">2020-03-16T11:23:20Z</dcterms:created>
  <dcterms:modified xsi:type="dcterms:W3CDTF">2024-06-28T11:31:21Z</dcterms:modified>
</cp:coreProperties>
</file>