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5EB"/>
          </a:solidFill>
        </a:fill>
      </a:tcStyle>
    </a:wholeTbl>
    <a:band2H>
      <a:tcTxStyle/>
      <a:tcStyle>
        <a:tcBdr/>
        <a:fill>
          <a:solidFill>
            <a:srgbClr val="E8F2F5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0"/>
          </a:solidFill>
        </a:fill>
      </a:tcStyle>
    </a:wholeTbl>
    <a:band2H>
      <a:tcTxStyle/>
      <a:tcStyle>
        <a:tcBdr/>
        <a:fill>
          <a:solidFill>
            <a:srgbClr val="EFEEE9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2DE"/>
          </a:solidFill>
        </a:fill>
      </a:tcStyle>
    </a:wholeTbl>
    <a:band2H>
      <a:tcTxStyle/>
      <a:tcStyle>
        <a:tcBdr/>
        <a:fill>
          <a:solidFill>
            <a:srgbClr val="ECF1EF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 Light"/>
      </a:defRPr>
    </a:lvl1pPr>
    <a:lvl2pPr indent="228600" latinLnBrk="0">
      <a:defRPr sz="1200">
        <a:latin typeface="+mj-lt"/>
        <a:ea typeface="+mj-ea"/>
        <a:cs typeface="+mj-cs"/>
        <a:sym typeface="Calibri Light"/>
      </a:defRPr>
    </a:lvl2pPr>
    <a:lvl3pPr indent="457200" latinLnBrk="0">
      <a:defRPr sz="1200">
        <a:latin typeface="+mj-lt"/>
        <a:ea typeface="+mj-ea"/>
        <a:cs typeface="+mj-cs"/>
        <a:sym typeface="Calibri Light"/>
      </a:defRPr>
    </a:lvl3pPr>
    <a:lvl4pPr indent="685800" latinLnBrk="0">
      <a:defRPr sz="1200">
        <a:latin typeface="+mj-lt"/>
        <a:ea typeface="+mj-ea"/>
        <a:cs typeface="+mj-cs"/>
        <a:sym typeface="Calibri Light"/>
      </a:defRPr>
    </a:lvl4pPr>
    <a:lvl5pPr indent="914400" latinLnBrk="0">
      <a:defRPr sz="1200">
        <a:latin typeface="+mj-lt"/>
        <a:ea typeface="+mj-ea"/>
        <a:cs typeface="+mj-cs"/>
        <a:sym typeface="Calibri Light"/>
      </a:defRPr>
    </a:lvl5pPr>
    <a:lvl6pPr indent="1143000" latinLnBrk="0">
      <a:defRPr sz="1200">
        <a:latin typeface="+mj-lt"/>
        <a:ea typeface="+mj-ea"/>
        <a:cs typeface="+mj-cs"/>
        <a:sym typeface="Calibri Light"/>
      </a:defRPr>
    </a:lvl6pPr>
    <a:lvl7pPr indent="1371600" latinLnBrk="0">
      <a:defRPr sz="1200">
        <a:latin typeface="+mj-lt"/>
        <a:ea typeface="+mj-ea"/>
        <a:cs typeface="+mj-cs"/>
        <a:sym typeface="Calibri Light"/>
      </a:defRPr>
    </a:lvl7pPr>
    <a:lvl8pPr indent="1600200" latinLnBrk="0">
      <a:defRPr sz="1200">
        <a:latin typeface="+mj-lt"/>
        <a:ea typeface="+mj-ea"/>
        <a:cs typeface="+mj-cs"/>
        <a:sym typeface="Calibri Light"/>
      </a:defRPr>
    </a:lvl8pPr>
    <a:lvl9pPr indent="1828800" latinLnBrk="0">
      <a:defRPr sz="1200">
        <a:latin typeface="+mj-lt"/>
        <a:ea typeface="+mj-ea"/>
        <a:cs typeface="+mj-cs"/>
        <a:sym typeface="Calibri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504" y="770467"/>
            <a:ext cx="10782301" cy="33528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8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67512" y="4206876"/>
            <a:ext cx="9228202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32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32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32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76655" y="2011679"/>
            <a:ext cx="10753726" cy="376618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7" cy="335584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800"/>
            </a:lvl1pPr>
          </a:lstStyle>
          <a:p>
            <a:r>
              <a:t>Текст заголовка</a:t>
            </a:r>
          </a:p>
        </p:txBody>
      </p:sp>
      <p:sp>
        <p:nvSpPr>
          <p:cNvPr id="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67512" y="4204208"/>
            <a:ext cx="9226296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000000"/>
                </a:solidFill>
              </a:defRPr>
            </a:lvl1pPr>
            <a:lvl2pPr marL="0" indent="457200">
              <a:buSzTx/>
              <a:buFontTx/>
              <a:buNone/>
              <a:defRPr sz="3200">
                <a:solidFill>
                  <a:srgbClr val="000000"/>
                </a:solidFill>
              </a:defRPr>
            </a:lvl2pPr>
            <a:lvl3pPr marL="0" indent="914400">
              <a:buSzTx/>
              <a:buFontTx/>
              <a:buNone/>
              <a:defRPr sz="3200">
                <a:solidFill>
                  <a:srgbClr val="000000"/>
                </a:solidFill>
              </a:defRPr>
            </a:lvl3pPr>
            <a:lvl4pPr marL="0" indent="1371600">
              <a:buSzTx/>
              <a:buFontTx/>
              <a:buNone/>
              <a:defRPr sz="3200">
                <a:solidFill>
                  <a:srgbClr val="000000"/>
                </a:solidFill>
              </a:defRPr>
            </a:lvl4pPr>
            <a:lvl5pPr marL="0" indent="1828800">
              <a:buSzTx/>
              <a:buFontTx/>
              <a:buNone/>
              <a:defRPr sz="32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76655" y="1998134"/>
            <a:ext cx="4663442" cy="3767329"/>
          </a:xfrm>
          <a:prstGeom prst="rect">
            <a:avLst/>
          </a:prstGeom>
        </p:spPr>
        <p:txBody>
          <a:bodyPr/>
          <a:lstStyle>
            <a:lvl2pPr marL="416052" indent="-411480"/>
            <a:lvl3pPr marL="731520" indent="-731520"/>
            <a:lvl4pPr marL="1234440" indent="-1234440"/>
            <a:lvl5pPr marL="1645920" indent="-164592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76655" y="2040466"/>
            <a:ext cx="4663442" cy="72340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200" cap="all"/>
            </a:lvl1pPr>
            <a:lvl2pPr marL="0" indent="457200">
              <a:buSzTx/>
              <a:buFontTx/>
              <a:buNone/>
              <a:defRPr sz="2200" cap="all"/>
            </a:lvl2pPr>
            <a:lvl3pPr marL="0" indent="914400">
              <a:buSzTx/>
              <a:buFontTx/>
              <a:buNone/>
              <a:defRPr sz="2200" cap="all"/>
            </a:lvl3pPr>
            <a:lvl4pPr marL="0" indent="1371600">
              <a:buSzTx/>
              <a:buFontTx/>
              <a:buNone/>
              <a:defRPr sz="2200" cap="all"/>
            </a:lvl4pPr>
            <a:lvl5pPr marL="0" indent="1828800">
              <a:buSzTx/>
              <a:buFontTx/>
              <a:buNone/>
              <a:defRPr sz="2200" cap="all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07608" y="2038435"/>
            <a:ext cx="4663441" cy="722377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2200" cap="all"/>
            </a:pPr>
            <a:endParaRPr/>
          </a:p>
        </p:txBody>
      </p:sp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1" cy="192024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396457" indent="-391885">
              <a:defRPr sz="3200"/>
            </a:lvl2pPr>
            <a:lvl3pPr marL="731520" indent="-731520">
              <a:defRPr sz="3200"/>
            </a:lvl3pPr>
            <a:lvl4pPr marL="1316736" indent="-1316736">
              <a:defRPr sz="3200"/>
            </a:lvl4pPr>
            <a:lvl5pPr marL="1755648" indent="-1755648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275981" y="2511812"/>
            <a:ext cx="3398521" cy="31269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1800"/>
            </a:pPr>
            <a:endParaRPr/>
          </a:p>
        </p:txBody>
      </p: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9223" y="5418666"/>
            <a:ext cx="10780778" cy="61328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533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76655" y="5909735"/>
            <a:ext cx="9229345" cy="533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FontTx/>
              <a:buNone/>
              <a:defRPr sz="1400"/>
            </a:lvl1pPr>
            <a:lvl2pPr marL="0" indent="457200">
              <a:lnSpc>
                <a:spcPct val="90000"/>
              </a:lnSpc>
              <a:buSzTx/>
              <a:buFontTx/>
              <a:buNone/>
              <a:defRPr sz="1400"/>
            </a:lvl2pPr>
            <a:lvl3pPr marL="0" indent="914400">
              <a:lnSpc>
                <a:spcPct val="90000"/>
              </a:lnSpc>
              <a:buSzTx/>
              <a:buFontTx/>
              <a:buNone/>
              <a:defRPr sz="1400"/>
            </a:lvl3pPr>
            <a:lvl4pPr marL="0" indent="1371600">
              <a:lnSpc>
                <a:spcPct val="90000"/>
              </a:lnSpc>
              <a:buSzTx/>
              <a:buFontTx/>
              <a:buNone/>
              <a:defRPr sz="1400"/>
            </a:lvl4pPr>
            <a:lvl5pPr marL="0" indent="1828800">
              <a:lnSpc>
                <a:spcPct val="90000"/>
              </a:lnSpc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57223" y="499532"/>
            <a:ext cx="10772776" cy="16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259882" y="5870512"/>
            <a:ext cx="1430125" cy="140293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300">
                <a:solidFill>
                  <a:schemeClr val="accent1">
                    <a:alpha val="25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solidFill>
            <a:schemeClr val="accent1"/>
          </a:solidFill>
          <a:uFillTx/>
          <a:latin typeface="+mj-lt"/>
          <a:ea typeface="+mj-ea"/>
          <a:cs typeface="+mj-cs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solidFill>
            <a:schemeClr val="accent1"/>
          </a:solidFill>
          <a:uFillTx/>
          <a:latin typeface="+mj-lt"/>
          <a:ea typeface="+mj-ea"/>
          <a:cs typeface="+mj-cs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solidFill>
            <a:schemeClr val="accent1"/>
          </a:solidFill>
          <a:uFillTx/>
          <a:latin typeface="+mj-lt"/>
          <a:ea typeface="+mj-ea"/>
          <a:cs typeface="+mj-cs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solidFill>
            <a:schemeClr val="accent1"/>
          </a:solidFill>
          <a:uFillTx/>
          <a:latin typeface="+mj-lt"/>
          <a:ea typeface="+mj-ea"/>
          <a:cs typeface="+mj-cs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solidFill>
            <a:schemeClr val="accent1"/>
          </a:solidFill>
          <a:uFillTx/>
          <a:latin typeface="+mj-lt"/>
          <a:ea typeface="+mj-ea"/>
          <a:cs typeface="+mj-cs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solidFill>
            <a:schemeClr val="accent1"/>
          </a:solidFill>
          <a:uFillTx/>
          <a:latin typeface="+mj-lt"/>
          <a:ea typeface="+mj-ea"/>
          <a:cs typeface="+mj-cs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solidFill>
            <a:schemeClr val="accent1"/>
          </a:solidFill>
          <a:uFillTx/>
          <a:latin typeface="+mj-lt"/>
          <a:ea typeface="+mj-ea"/>
          <a:cs typeface="+mj-cs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solidFill>
            <a:schemeClr val="accent1"/>
          </a:solidFill>
          <a:uFillTx/>
          <a:latin typeface="+mj-lt"/>
          <a:ea typeface="+mj-ea"/>
          <a:cs typeface="+mj-cs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solidFill>
            <a:schemeClr val="accent1"/>
          </a:solidFill>
          <a:uFillTx/>
          <a:latin typeface="+mj-lt"/>
          <a:ea typeface="+mj-ea"/>
          <a:cs typeface="+mj-cs"/>
          <a:sym typeface="Calibri Light"/>
        </a:defRPr>
      </a:lvl9pPr>
    </p:titleStyle>
    <p:bodyStyle>
      <a:lvl1pPr marL="91439" marR="0" indent="-91439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Calibri Light"/>
        </a:defRPr>
      </a:lvl1pPr>
      <a:lvl2pPr marL="347472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Calibri Light"/>
        </a:defRPr>
      </a:lvl2pPr>
      <a:lvl3pPr marL="658368" marR="0" indent="-658368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Calibri Light"/>
        </a:defRPr>
      </a:lvl3pPr>
      <a:lvl4pPr marL="1097280" marR="0" indent="-109728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Calibri Light"/>
        </a:defRPr>
      </a:lvl4pPr>
      <a:lvl5pPr marL="1463040" marR="0" indent="-146304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Calibri Light"/>
        </a:defRPr>
      </a:lvl5pPr>
      <a:lvl6pPr marL="12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Calibri Light"/>
        </a:defRPr>
      </a:lvl6pPr>
      <a:lvl7pPr marL="14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Calibri Light"/>
        </a:defRPr>
      </a:lvl7pPr>
      <a:lvl8pPr marL="16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Calibri Light"/>
        </a:defRPr>
      </a:lvl8pPr>
      <a:lvl9pPr marL="18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Calibri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ko@herzen.spb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udvsem.r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1"/>
          <p:cNvSpPr txBox="1">
            <a:spLocks noGrp="1"/>
          </p:cNvSpPr>
          <p:nvPr>
            <p:ph type="ctrTitle"/>
          </p:nvPr>
        </p:nvSpPr>
        <p:spPr>
          <a:xfrm>
            <a:off x="747067" y="1526051"/>
            <a:ext cx="10901066" cy="38058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 sz="4900" spc="-245"/>
            </a:pPr>
            <a:r>
              <a:t>КАК ОБУЧАЮЩИМСЯ</a:t>
            </a:r>
            <a:br/>
            <a:r>
              <a:t>РГПУ ИМ. А. И. ГЕРЦЕНА </a:t>
            </a:r>
          </a:p>
          <a:p>
            <a:pPr algn="ctr">
              <a:lnSpc>
                <a:spcPct val="100000"/>
              </a:lnSpc>
              <a:defRPr sz="4900" spc="-245"/>
            </a:pPr>
            <a:r>
              <a:t>ЗАКЛЮЧИТЬ </a:t>
            </a:r>
            <a:br/>
            <a:r>
              <a:t> ЦЕЛЕВОЙ ДОГОВОР </a:t>
            </a:r>
            <a:br/>
            <a:r>
              <a:t>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Заголовок 1"/>
          <p:cNvSpPr txBox="1">
            <a:spLocks noGrp="1"/>
          </p:cNvSpPr>
          <p:nvPr>
            <p:ph type="title"/>
          </p:nvPr>
        </p:nvSpPr>
        <p:spPr>
          <a:xfrm>
            <a:off x="657223" y="187778"/>
            <a:ext cx="10772776" cy="1469573"/>
          </a:xfrm>
          <a:prstGeom prst="rect">
            <a:avLst/>
          </a:prstGeom>
        </p:spPr>
        <p:txBody>
          <a:bodyPr/>
          <a:lstStyle>
            <a:lvl1pPr>
              <a:defRPr sz="4800" spc="-200"/>
            </a:lvl1pPr>
          </a:lstStyle>
          <a:p>
            <a:r>
              <a:t>Заполнение заявки на заключение договора о целевом обучении</a:t>
            </a:r>
          </a:p>
        </p:txBody>
      </p:sp>
      <p:pic>
        <p:nvPicPr>
          <p:cNvPr id="159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3161" y="1498453"/>
            <a:ext cx="4401644" cy="4807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9579" y="4757735"/>
            <a:ext cx="3566470" cy="597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830" y="5355194"/>
            <a:ext cx="213379" cy="91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Рисунок 6" descr="Рисунок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921" y="2126989"/>
            <a:ext cx="5319984" cy="367024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Прямая со стрелкой 8"/>
          <p:cNvSpPr/>
          <p:nvPr/>
        </p:nvSpPr>
        <p:spPr>
          <a:xfrm flipV="1">
            <a:off x="5276674" y="3129094"/>
            <a:ext cx="2072905" cy="1442907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Заголовок 1"/>
          <p:cNvSpPr txBox="1">
            <a:spLocks noGrp="1"/>
          </p:cNvSpPr>
          <p:nvPr>
            <p:ph type="title"/>
          </p:nvPr>
        </p:nvSpPr>
        <p:spPr>
          <a:xfrm>
            <a:off x="657223" y="171451"/>
            <a:ext cx="10772776" cy="1371601"/>
          </a:xfrm>
          <a:prstGeom prst="rect">
            <a:avLst/>
          </a:prstGeom>
        </p:spPr>
        <p:txBody>
          <a:bodyPr/>
          <a:lstStyle>
            <a:lvl1pPr>
              <a:defRPr sz="4800" spc="-200"/>
            </a:lvl1pPr>
          </a:lstStyle>
          <a:p>
            <a:r>
              <a:t>Заполнение заявки на заключение договора о целевом обучении</a:t>
            </a:r>
          </a:p>
        </p:txBody>
      </p:sp>
      <p:pic>
        <p:nvPicPr>
          <p:cNvPr id="166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0522" y="1446579"/>
            <a:ext cx="4654596" cy="5105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2525" y="4950681"/>
            <a:ext cx="3566470" cy="597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2525" y="5548141"/>
            <a:ext cx="213379" cy="91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Рисунок 6" descr="Рисунок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498" y="2020429"/>
            <a:ext cx="5672138" cy="380887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Прямая со стрелкой 8"/>
          <p:cNvSpPr/>
          <p:nvPr/>
        </p:nvSpPr>
        <p:spPr>
          <a:xfrm flipV="1">
            <a:off x="5029199" y="3535136"/>
            <a:ext cx="2367644" cy="1415546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Заголовок 1"/>
          <p:cNvSpPr txBox="1">
            <a:spLocks noGrp="1"/>
          </p:cNvSpPr>
          <p:nvPr>
            <p:ph type="title"/>
          </p:nvPr>
        </p:nvSpPr>
        <p:spPr>
          <a:xfrm>
            <a:off x="489857" y="138792"/>
            <a:ext cx="10940144" cy="12668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560" spc="-190"/>
            </a:pPr>
            <a:r>
              <a:t>Заполнение заявки на заключение договора </a:t>
            </a:r>
            <a:br/>
            <a:r>
              <a:t>о целевом обучении</a:t>
            </a:r>
          </a:p>
        </p:txBody>
      </p:sp>
      <p:pic>
        <p:nvPicPr>
          <p:cNvPr id="173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3313" y="1405617"/>
            <a:ext cx="4585608" cy="5058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024" y="2105592"/>
            <a:ext cx="6501384" cy="42952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Прямая со стрелкой 11"/>
          <p:cNvSpPr/>
          <p:nvPr/>
        </p:nvSpPr>
        <p:spPr>
          <a:xfrm flipV="1">
            <a:off x="3935186" y="4572000"/>
            <a:ext cx="4163786" cy="865415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" name="Прямая со стрелкой 13"/>
          <p:cNvSpPr/>
          <p:nvPr/>
        </p:nvSpPr>
        <p:spPr>
          <a:xfrm flipV="1">
            <a:off x="4139293" y="4351563"/>
            <a:ext cx="4082144" cy="70213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" name="Прямая со стрелкой 15"/>
          <p:cNvSpPr/>
          <p:nvPr/>
        </p:nvSpPr>
        <p:spPr>
          <a:xfrm flipV="1">
            <a:off x="2661556" y="4157095"/>
            <a:ext cx="6319159" cy="741477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8" name="Рисунок 16" descr="Рисунок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7118" y="4839954"/>
            <a:ext cx="3566471" cy="597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Рисунок 17" descr="Рисунок 1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flipV="1">
            <a:off x="7641770" y="5445816"/>
            <a:ext cx="208998" cy="89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Заголовок 1"/>
          <p:cNvSpPr txBox="1">
            <a:spLocks noGrp="1"/>
          </p:cNvSpPr>
          <p:nvPr>
            <p:ph type="title"/>
          </p:nvPr>
        </p:nvSpPr>
        <p:spPr>
          <a:xfrm>
            <a:off x="742830" y="325074"/>
            <a:ext cx="10019418" cy="1130747"/>
          </a:xfrm>
          <a:prstGeom prst="rect">
            <a:avLst/>
          </a:prstGeom>
        </p:spPr>
        <p:txBody>
          <a:bodyPr/>
          <a:lstStyle>
            <a:lvl1pPr defTabSz="859536">
              <a:defRPr sz="4512" spc="-188"/>
            </a:lvl1pPr>
          </a:lstStyle>
          <a:p>
            <a:r>
              <a:t>Контакты для консультаций и подачи заявки </a:t>
            </a:r>
          </a:p>
        </p:txBody>
      </p:sp>
      <p:sp>
        <p:nvSpPr>
          <p:cNvPr id="182" name="TextBox 3"/>
          <p:cNvSpPr txBox="1"/>
          <p:nvPr/>
        </p:nvSpPr>
        <p:spPr>
          <a:xfrm>
            <a:off x="1464246" y="1455821"/>
            <a:ext cx="9436956" cy="65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Отдел качества образования</a:t>
            </a:r>
          </a:p>
          <a:p>
            <a:pPr>
              <a:defRPr sz="2400"/>
            </a:pPr>
            <a:endParaRPr/>
          </a:p>
          <a:p>
            <a:r>
              <a:t>Адрес: 191186, г. Санкт-Петербург, наб. р. Мойки, дом 48, корпус 8, каб. 16</a:t>
            </a:r>
          </a:p>
          <a:p>
            <a:endParaRPr/>
          </a:p>
          <a:p>
            <a:r>
              <a:t>Телефон: (812)643-77-67</a:t>
            </a:r>
          </a:p>
          <a:p>
            <a:endParaRPr/>
          </a:p>
          <a:p>
            <a:r>
              <a:t>E-mail: </a:t>
            </a:r>
            <a:r>
              <a:rPr u="sng">
                <a:solidFill>
                  <a:srgbClr val="2370CD"/>
                </a:solidFill>
                <a:uFill>
                  <a:solidFill>
                    <a:srgbClr val="2370CD"/>
                  </a:solidFill>
                </a:uFill>
                <a:hlinkClick r:id="rId2"/>
              </a:rPr>
              <a:t>oko@herzen.spb.ru</a:t>
            </a:r>
          </a:p>
          <a:p>
            <a:endParaRPr u="sng">
              <a:solidFill>
                <a:srgbClr val="2370CD"/>
              </a:solidFill>
              <a:uFill>
                <a:solidFill>
                  <a:srgbClr val="2370CD"/>
                </a:solidFill>
              </a:uFill>
              <a:hlinkClick r:id="rId2"/>
            </a:endParaRPr>
          </a:p>
          <a:p>
            <a:r>
              <a:t>Telegram-канал: t.me/oko_umu</a:t>
            </a:r>
          </a:p>
          <a:p>
            <a:endParaRPr/>
          </a:p>
          <a:p>
            <a:r>
              <a:t>Часы приема: </a:t>
            </a:r>
          </a:p>
          <a:p>
            <a:r>
              <a:t>Понедельник  10:00-13:00</a:t>
            </a:r>
          </a:p>
          <a:p>
            <a:r>
              <a:t>Вторник            10:00-13:00, 14:00-17:00</a:t>
            </a:r>
          </a:p>
          <a:p>
            <a:r>
              <a:t>Среда                14:00-17:00</a:t>
            </a:r>
          </a:p>
          <a:p>
            <a:r>
              <a:t>Четверг             14:00-17:00</a:t>
            </a:r>
          </a:p>
          <a:p>
            <a:r>
              <a:t>Пятница            10:00-13:00</a:t>
            </a:r>
          </a:p>
          <a:p>
            <a:endParaRPr/>
          </a:p>
          <a:p>
            <a:endParaRPr/>
          </a:p>
          <a:p>
            <a:pPr>
              <a:defRPr sz="2400"/>
            </a:pPr>
            <a:endParaRPr/>
          </a:p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Заголовок 1"/>
          <p:cNvSpPr txBox="1">
            <a:spLocks noGrp="1"/>
          </p:cNvSpPr>
          <p:nvPr>
            <p:ph type="title"/>
          </p:nvPr>
        </p:nvSpPr>
        <p:spPr>
          <a:xfrm>
            <a:off x="269421" y="365125"/>
            <a:ext cx="9859734" cy="1325563"/>
          </a:xfrm>
          <a:prstGeom prst="rect">
            <a:avLst/>
          </a:prstGeom>
        </p:spPr>
        <p:txBody>
          <a:bodyPr/>
          <a:lstStyle/>
          <a:p>
            <a:pPr defTabSz="896111">
              <a:defRPr sz="4704" spc="-196"/>
            </a:pPr>
            <a:r>
              <a:t>Просмотр всех предложений доступен </a:t>
            </a:r>
          </a:p>
          <a:p>
            <a:pPr defTabSz="896111">
              <a:defRPr sz="4704" spc="-196"/>
            </a:pPr>
            <a:r>
              <a:t>на портале «Работа в России»</a:t>
            </a:r>
          </a:p>
        </p:txBody>
      </p:sp>
      <p:pic>
        <p:nvPicPr>
          <p:cNvPr id="99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9155" y="116000"/>
            <a:ext cx="1823812" cy="1823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2895" y="1801018"/>
            <a:ext cx="3627435" cy="1987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0268" y="1837054"/>
            <a:ext cx="6053854" cy="496867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7"/>
          <p:cNvSpPr txBox="1"/>
          <p:nvPr/>
        </p:nvSpPr>
        <p:spPr>
          <a:xfrm>
            <a:off x="1078615" y="3898817"/>
            <a:ext cx="3349692" cy="2669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Портал «Работа в России» доступен по ссылке </a:t>
            </a:r>
            <a:r>
              <a:rPr u="sng">
                <a:solidFill>
                  <a:srgbClr val="2370CD"/>
                </a:solidFill>
                <a:uFill>
                  <a:solidFill>
                    <a:srgbClr val="2370CD"/>
                  </a:solidFill>
                </a:uFill>
                <a:hlinkClick r:id="rId5"/>
              </a:rPr>
              <a:t>https://trudvsem.ru</a:t>
            </a:r>
            <a:r>
              <a:t> </a:t>
            </a:r>
          </a:p>
          <a:p>
            <a:r>
              <a:t>На портале необходимо развернуть меню «Все сервисы», найти в открывшемся перечне раздел «Целевое обучение» </a:t>
            </a:r>
          </a:p>
          <a:p>
            <a:r>
              <a:t>и выбрать пункт «Предложения целевого обучения» 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8"/>
          <p:cNvSpPr txBox="1">
            <a:spLocks noGrp="1"/>
          </p:cNvSpPr>
          <p:nvPr>
            <p:ph type="title"/>
          </p:nvPr>
        </p:nvSpPr>
        <p:spPr>
          <a:xfrm>
            <a:off x="179613" y="141796"/>
            <a:ext cx="5290458" cy="117265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95527">
              <a:defRPr sz="4176" spc="-174"/>
            </a:lvl1pPr>
          </a:lstStyle>
          <a:p>
            <a:r>
              <a:t>Просмотр списка предложений</a:t>
            </a:r>
          </a:p>
        </p:txBody>
      </p:sp>
      <p:sp>
        <p:nvSpPr>
          <p:cNvPr id="105" name="Объект 2"/>
          <p:cNvSpPr txBox="1">
            <a:spLocks noGrp="1"/>
          </p:cNvSpPr>
          <p:nvPr>
            <p:ph type="body" sz="half" idx="4294967295"/>
          </p:nvPr>
        </p:nvSpPr>
        <p:spPr>
          <a:xfrm>
            <a:off x="277585" y="1670050"/>
            <a:ext cx="4832579" cy="481171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Для просмотра всех фильтров необходимо развернуть меню   «Все фильтры», </a:t>
            </a:r>
            <a:br/>
            <a:r>
              <a:t>установить фильтры:</a:t>
            </a:r>
          </a:p>
          <a:p>
            <a:r>
              <a:t>по типу предложения </a:t>
            </a:r>
            <a:r>
              <a:rPr>
                <a:solidFill>
                  <a:srgbClr val="FF0000"/>
                </a:solidFill>
              </a:rPr>
              <a:t>«Для студентов, находящихся в процессе обучения»</a:t>
            </a:r>
            <a:endParaRPr>
              <a:solidFill>
                <a:srgbClr val="000000"/>
              </a:solidFill>
            </a:endParaRPr>
          </a:p>
          <a:p>
            <a:r>
              <a:t>по учебному заведению </a:t>
            </a:r>
            <a:r>
              <a:rPr>
                <a:solidFill>
                  <a:srgbClr val="FF0000"/>
                </a:solidFill>
              </a:rPr>
              <a:t>Федеральное государственное бюджетное образовательное учреждение высшего образования «Российский государственный университет им. А.И. Герцена»</a:t>
            </a:r>
          </a:p>
        </p:txBody>
      </p:sp>
      <p:pic>
        <p:nvPicPr>
          <p:cNvPr id="106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7202" y="141797"/>
            <a:ext cx="3792743" cy="269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3572" y="1750161"/>
            <a:ext cx="4582233" cy="2601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0069" y="3956232"/>
            <a:ext cx="4857157" cy="2786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Заголовок 1"/>
          <p:cNvSpPr txBox="1">
            <a:spLocks noGrp="1"/>
          </p:cNvSpPr>
          <p:nvPr>
            <p:ph type="title"/>
          </p:nvPr>
        </p:nvSpPr>
        <p:spPr>
          <a:xfrm>
            <a:off x="506185" y="179614"/>
            <a:ext cx="4669973" cy="1224644"/>
          </a:xfrm>
          <a:prstGeom prst="rect">
            <a:avLst/>
          </a:prstGeom>
        </p:spPr>
        <p:txBody>
          <a:bodyPr/>
          <a:lstStyle>
            <a:lvl1pPr defTabSz="813816">
              <a:defRPr sz="4272" spc="-178"/>
            </a:lvl1pPr>
          </a:lstStyle>
          <a:p>
            <a:r>
              <a:t>Просмотр предложения</a:t>
            </a:r>
          </a:p>
        </p:txBody>
      </p:sp>
      <p:sp>
        <p:nvSpPr>
          <p:cNvPr id="111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455386" y="1538514"/>
            <a:ext cx="4261757" cy="3184074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того</a:t>
            </a:r>
            <a:r>
              <a:rPr dirty="0"/>
              <a:t>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посмотреть</a:t>
            </a:r>
            <a:r>
              <a:rPr dirty="0"/>
              <a:t> </a:t>
            </a:r>
            <a:r>
              <a:rPr dirty="0" err="1"/>
              <a:t>содержание</a:t>
            </a:r>
            <a:r>
              <a:rPr dirty="0"/>
              <a:t> </a:t>
            </a:r>
            <a:r>
              <a:rPr dirty="0" err="1"/>
              <a:t>предложения</a:t>
            </a:r>
            <a:r>
              <a:rPr dirty="0"/>
              <a:t>, </a:t>
            </a:r>
            <a:r>
              <a:rPr dirty="0" err="1"/>
              <a:t>необходимо</a:t>
            </a:r>
            <a:r>
              <a:rPr dirty="0"/>
              <a:t> </a:t>
            </a:r>
            <a:r>
              <a:rPr dirty="0" err="1"/>
              <a:t>нажать</a:t>
            </a:r>
            <a:r>
              <a:rPr dirty="0"/>
              <a:t> </a:t>
            </a:r>
            <a:br>
              <a:rPr dirty="0"/>
            </a:b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выделенное</a:t>
            </a:r>
            <a:r>
              <a:rPr dirty="0"/>
              <a:t> </a:t>
            </a:r>
            <a:r>
              <a:rPr dirty="0" err="1"/>
              <a:t>синим</a:t>
            </a:r>
            <a:r>
              <a:rPr dirty="0"/>
              <a:t> </a:t>
            </a:r>
            <a:r>
              <a:rPr dirty="0" err="1" smtClean="0"/>
              <a:t>цветом</a:t>
            </a:r>
            <a:r>
              <a:rPr lang="ru-RU" dirty="0" smtClean="0"/>
              <a:t> название</a:t>
            </a:r>
            <a:r>
              <a:rPr dirty="0" smtClean="0"/>
              <a:t> </a:t>
            </a:r>
            <a:r>
              <a:rPr dirty="0" err="1" smtClean="0"/>
              <a:t>направлени</a:t>
            </a:r>
            <a:r>
              <a:rPr lang="ru-RU" dirty="0" smtClean="0"/>
              <a:t>я</a:t>
            </a:r>
            <a:r>
              <a:rPr dirty="0" smtClean="0"/>
              <a:t> </a:t>
            </a:r>
            <a:r>
              <a:rPr dirty="0" err="1"/>
              <a:t>подготовки</a:t>
            </a:r>
            <a:r>
              <a:rPr dirty="0"/>
              <a:t>. </a:t>
            </a:r>
            <a:r>
              <a:rPr dirty="0" err="1"/>
              <a:t>Откроется</a:t>
            </a:r>
            <a:r>
              <a:rPr dirty="0"/>
              <a:t> </a:t>
            </a:r>
            <a:r>
              <a:rPr dirty="0" err="1"/>
              <a:t>карточка</a:t>
            </a:r>
            <a:r>
              <a:rPr dirty="0"/>
              <a:t> </a:t>
            </a:r>
            <a:r>
              <a:rPr dirty="0" err="1"/>
              <a:t>предложения</a:t>
            </a:r>
            <a:r>
              <a:rPr dirty="0"/>
              <a:t>, в </a:t>
            </a:r>
            <a:r>
              <a:rPr dirty="0" err="1"/>
              <a:t>которой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ознакомиться</a:t>
            </a:r>
            <a:r>
              <a:rPr dirty="0"/>
              <a:t> </a:t>
            </a:r>
            <a:br>
              <a:rPr dirty="0"/>
            </a:br>
            <a:r>
              <a:rPr dirty="0"/>
              <a:t>с </a:t>
            </a:r>
            <a:r>
              <a:rPr dirty="0" err="1"/>
              <a:t>подразделами</a:t>
            </a:r>
            <a:endParaRPr dirty="0"/>
          </a:p>
        </p:txBody>
      </p:sp>
      <p:pic>
        <p:nvPicPr>
          <p:cNvPr id="11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7943" y="203497"/>
            <a:ext cx="5945641" cy="2695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3070" y="3026741"/>
            <a:ext cx="5596161" cy="339320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5"/>
          <p:cNvSpPr txBox="1"/>
          <p:nvPr/>
        </p:nvSpPr>
        <p:spPr>
          <a:xfrm>
            <a:off x="3237957" y="4330535"/>
            <a:ext cx="256195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rPr dirty="0" err="1"/>
              <a:t>Образовательная</a:t>
            </a:r>
            <a:r>
              <a:rPr dirty="0"/>
              <a:t> </a:t>
            </a:r>
            <a:r>
              <a:rPr dirty="0" err="1"/>
              <a:t>программа</a:t>
            </a:r>
            <a:r>
              <a:rPr dirty="0"/>
              <a:t>, </a:t>
            </a:r>
            <a:r>
              <a:rPr lang="ru-RU" dirty="0" smtClean="0"/>
              <a:t>с выпускниками</a:t>
            </a:r>
            <a:r>
              <a:rPr dirty="0" smtClean="0"/>
              <a:t> </a:t>
            </a:r>
            <a:r>
              <a:rPr dirty="0" err="1"/>
              <a:t>которой</a:t>
            </a:r>
            <a:r>
              <a:rPr dirty="0"/>
              <a:t> </a:t>
            </a:r>
            <a:r>
              <a:rPr dirty="0" err="1"/>
              <a:t>заказчик</a:t>
            </a:r>
            <a:r>
              <a:rPr dirty="0"/>
              <a:t> </a:t>
            </a:r>
            <a:r>
              <a:rPr dirty="0" err="1"/>
              <a:t>готов</a:t>
            </a:r>
            <a:r>
              <a:rPr dirty="0"/>
              <a:t> </a:t>
            </a:r>
            <a:r>
              <a:rPr dirty="0" err="1"/>
              <a:t>заключить</a:t>
            </a:r>
            <a:r>
              <a:rPr dirty="0"/>
              <a:t> </a:t>
            </a:r>
            <a:r>
              <a:rPr dirty="0" err="1"/>
              <a:t>договор</a:t>
            </a:r>
            <a:endParaRPr dirty="0"/>
          </a:p>
        </p:txBody>
      </p:sp>
      <p:sp>
        <p:nvSpPr>
          <p:cNvPr id="115" name="Прямоугольник 6"/>
          <p:cNvSpPr/>
          <p:nvPr/>
        </p:nvSpPr>
        <p:spPr>
          <a:xfrm>
            <a:off x="3192237" y="4196443"/>
            <a:ext cx="2653392" cy="133077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Прямая со стрелкой 8"/>
          <p:cNvSpPr/>
          <p:nvPr/>
        </p:nvSpPr>
        <p:spPr>
          <a:xfrm flipH="1" flipV="1">
            <a:off x="5992586" y="4490356"/>
            <a:ext cx="1592036" cy="595994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Прямая со стрелкой 10"/>
          <p:cNvSpPr/>
          <p:nvPr/>
        </p:nvSpPr>
        <p:spPr>
          <a:xfrm flipH="1" flipV="1">
            <a:off x="5992586" y="4861831"/>
            <a:ext cx="1624694" cy="43679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Прямая со стрелкой 12"/>
          <p:cNvSpPr/>
          <p:nvPr/>
        </p:nvSpPr>
        <p:spPr>
          <a:xfrm flipH="1" flipV="1">
            <a:off x="6046113" y="5274128"/>
            <a:ext cx="1595659" cy="260623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TextBox 13"/>
          <p:cNvSpPr txBox="1"/>
          <p:nvPr/>
        </p:nvSpPr>
        <p:spPr>
          <a:xfrm>
            <a:off x="3033848" y="5943599"/>
            <a:ext cx="215428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Год выпуска студента</a:t>
            </a:r>
          </a:p>
        </p:txBody>
      </p:sp>
      <p:sp>
        <p:nvSpPr>
          <p:cNvPr id="120" name="Прямоугольник 14"/>
          <p:cNvSpPr/>
          <p:nvPr/>
        </p:nvSpPr>
        <p:spPr>
          <a:xfrm>
            <a:off x="2841170" y="5870121"/>
            <a:ext cx="2555424" cy="54982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Прямая со стрелкой 16"/>
          <p:cNvSpPr/>
          <p:nvPr/>
        </p:nvSpPr>
        <p:spPr>
          <a:xfrm flipH="1">
            <a:off x="5551714" y="6057900"/>
            <a:ext cx="2090057" cy="146957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Заголовок 1"/>
          <p:cNvSpPr txBox="1">
            <a:spLocks noGrp="1"/>
          </p:cNvSpPr>
          <p:nvPr>
            <p:ph type="title"/>
          </p:nvPr>
        </p:nvSpPr>
        <p:spPr>
          <a:xfrm>
            <a:off x="536121" y="356961"/>
            <a:ext cx="4239988" cy="1325564"/>
          </a:xfrm>
          <a:prstGeom prst="rect">
            <a:avLst/>
          </a:prstGeom>
        </p:spPr>
        <p:txBody>
          <a:bodyPr/>
          <a:lstStyle>
            <a:lvl1pPr defTabSz="896111">
              <a:defRPr sz="4704" spc="-196"/>
            </a:lvl1pPr>
          </a:lstStyle>
          <a:p>
            <a:r>
              <a:t>Просмотр предложения</a:t>
            </a:r>
          </a:p>
        </p:txBody>
      </p:sp>
      <p:pic>
        <p:nvPicPr>
          <p:cNvPr id="12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2521" y="917553"/>
            <a:ext cx="7758229" cy="481377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4"/>
          <p:cNvSpPr txBox="1"/>
          <p:nvPr/>
        </p:nvSpPr>
        <p:spPr>
          <a:xfrm>
            <a:off x="1482634" y="2645229"/>
            <a:ext cx="2178232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Место работы после окончания обучения</a:t>
            </a:r>
          </a:p>
        </p:txBody>
      </p:sp>
      <p:sp>
        <p:nvSpPr>
          <p:cNvPr id="126" name="Прямоугольник 5"/>
          <p:cNvSpPr/>
          <p:nvPr/>
        </p:nvSpPr>
        <p:spPr>
          <a:xfrm>
            <a:off x="1306285" y="2547256"/>
            <a:ext cx="2588079" cy="93889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TextBox 6"/>
          <p:cNvSpPr txBox="1"/>
          <p:nvPr/>
        </p:nvSpPr>
        <p:spPr>
          <a:xfrm>
            <a:off x="3940083" y="5368592"/>
            <a:ext cx="2864032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Сколько лет необходимо отработать после окончания обучения</a:t>
            </a:r>
          </a:p>
        </p:txBody>
      </p:sp>
      <p:sp>
        <p:nvSpPr>
          <p:cNvPr id="128" name="Прямоугольник 7"/>
          <p:cNvSpPr/>
          <p:nvPr/>
        </p:nvSpPr>
        <p:spPr>
          <a:xfrm>
            <a:off x="3706586" y="5225143"/>
            <a:ext cx="3371851" cy="12736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Прямая со стрелкой 9"/>
          <p:cNvSpPr/>
          <p:nvPr/>
        </p:nvSpPr>
        <p:spPr>
          <a:xfrm flipH="1" flipV="1">
            <a:off x="4033156" y="2816679"/>
            <a:ext cx="2000251" cy="474882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" name="Прямая со стрелкой 11"/>
          <p:cNvSpPr/>
          <p:nvPr/>
        </p:nvSpPr>
        <p:spPr>
          <a:xfrm flipH="1" flipV="1">
            <a:off x="4024992" y="3324440"/>
            <a:ext cx="2204359" cy="54543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Прямая со стрелкой 13"/>
          <p:cNvSpPr/>
          <p:nvPr/>
        </p:nvSpPr>
        <p:spPr>
          <a:xfrm flipH="1">
            <a:off x="6180363" y="4601150"/>
            <a:ext cx="261258" cy="493365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головок 1"/>
          <p:cNvSpPr txBox="1">
            <a:spLocks noGrp="1"/>
          </p:cNvSpPr>
          <p:nvPr>
            <p:ph type="title"/>
          </p:nvPr>
        </p:nvSpPr>
        <p:spPr>
          <a:xfrm>
            <a:off x="527957" y="348797"/>
            <a:ext cx="4076701" cy="1325563"/>
          </a:xfrm>
          <a:prstGeom prst="rect">
            <a:avLst/>
          </a:prstGeom>
        </p:spPr>
        <p:txBody>
          <a:bodyPr/>
          <a:lstStyle>
            <a:lvl1pPr defTabSz="896111">
              <a:defRPr sz="4704" spc="-196"/>
            </a:lvl1pPr>
          </a:lstStyle>
          <a:p>
            <a:r>
              <a:t>Просмотр предложения</a:t>
            </a:r>
          </a:p>
        </p:txBody>
      </p:sp>
      <p:sp>
        <p:nvSpPr>
          <p:cNvPr id="134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527956" y="1825624"/>
            <a:ext cx="3978730" cy="4501698"/>
          </a:xfrm>
          <a:prstGeom prst="rect">
            <a:avLst/>
          </a:prstGeom>
        </p:spPr>
        <p:txBody>
          <a:bodyPr/>
          <a:lstStyle/>
          <a:p>
            <a:pPr marL="90525" indent="-90525" defTabSz="905255">
              <a:lnSpc>
                <a:spcPct val="76500"/>
              </a:lnSpc>
              <a:spcBef>
                <a:spcPts val="1200"/>
              </a:spcBef>
              <a:defRPr sz="2178"/>
            </a:pPr>
            <a:r>
              <a:t>Меры поддержки студента </a:t>
            </a:r>
            <a:br/>
            <a:r>
              <a:t>во время учебной и трудовой деятельности</a:t>
            </a:r>
          </a:p>
          <a:p>
            <a:pPr marL="90525" indent="-90525" defTabSz="905255">
              <a:lnSpc>
                <a:spcPct val="76500"/>
              </a:lnSpc>
              <a:spcBef>
                <a:spcPts val="1200"/>
              </a:spcBef>
              <a:defRPr sz="2178"/>
            </a:pPr>
            <a:r>
              <a:t>Условия осуществления трудовой деятельности (полная/частичная занятость, оплата труда и др.)</a:t>
            </a:r>
          </a:p>
          <a:p>
            <a:pPr marL="90525" indent="-90525" defTabSz="905255">
              <a:lnSpc>
                <a:spcPct val="76500"/>
              </a:lnSpc>
              <a:spcBef>
                <a:spcPts val="1200"/>
              </a:spcBef>
              <a:defRPr sz="2178"/>
            </a:pPr>
            <a:r>
              <a:t>Требования, которые заказчик предъявляет к студенту </a:t>
            </a:r>
            <a:br/>
            <a:r>
              <a:t>во время учебной и трудовой деятельности</a:t>
            </a:r>
          </a:p>
          <a:p>
            <a:pPr marL="90525" indent="-90525" defTabSz="905255">
              <a:lnSpc>
                <a:spcPct val="76500"/>
              </a:lnSpc>
              <a:spcBef>
                <a:spcPts val="1200"/>
              </a:spcBef>
              <a:defRPr sz="2178"/>
            </a:pPr>
            <a:r>
              <a:t>Меры ответственности </a:t>
            </a:r>
            <a:br/>
            <a:r>
              <a:t>за неисполнение условий целевого договора</a:t>
            </a:r>
          </a:p>
        </p:txBody>
      </p:sp>
      <p:pic>
        <p:nvPicPr>
          <p:cNvPr id="135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6106" y="1011577"/>
            <a:ext cx="6958639" cy="4524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Прямоугольник 3"/>
          <p:cNvSpPr/>
          <p:nvPr/>
        </p:nvSpPr>
        <p:spPr>
          <a:xfrm>
            <a:off x="478971" y="1755321"/>
            <a:ext cx="4076701" cy="436789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Прямая со стрелкой 6"/>
          <p:cNvSpPr/>
          <p:nvPr/>
        </p:nvSpPr>
        <p:spPr>
          <a:xfrm flipH="1" flipV="1">
            <a:off x="4188279" y="2318656"/>
            <a:ext cx="2081892" cy="171452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" name="Прямая со стрелкой 9"/>
          <p:cNvSpPr/>
          <p:nvPr/>
        </p:nvSpPr>
        <p:spPr>
          <a:xfrm flipH="1">
            <a:off x="3833133" y="2767011"/>
            <a:ext cx="2494190" cy="3429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Прямая со стрелкой 11"/>
          <p:cNvSpPr/>
          <p:nvPr/>
        </p:nvSpPr>
        <p:spPr>
          <a:xfrm flipH="1">
            <a:off x="3967842" y="2890156"/>
            <a:ext cx="2506438" cy="1706337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" name="Прямая со стрелкой 13"/>
          <p:cNvSpPr/>
          <p:nvPr/>
        </p:nvSpPr>
        <p:spPr>
          <a:xfrm flipH="1">
            <a:off x="3690258" y="2824843"/>
            <a:ext cx="3600449" cy="2711588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Заголовок 1"/>
          <p:cNvSpPr txBox="1">
            <a:spLocks noGrp="1"/>
          </p:cNvSpPr>
          <p:nvPr>
            <p:ph type="title"/>
          </p:nvPr>
        </p:nvSpPr>
        <p:spPr>
          <a:xfrm>
            <a:off x="568777" y="340632"/>
            <a:ext cx="3684815" cy="1325563"/>
          </a:xfrm>
          <a:prstGeom prst="rect">
            <a:avLst/>
          </a:prstGeom>
        </p:spPr>
        <p:txBody>
          <a:bodyPr/>
          <a:lstStyle>
            <a:lvl1pPr defTabSz="896111">
              <a:defRPr sz="4704" spc="-196"/>
            </a:lvl1pPr>
          </a:lstStyle>
          <a:p>
            <a:r>
              <a:t>Просмотр предложения</a:t>
            </a:r>
          </a:p>
        </p:txBody>
      </p:sp>
      <p:sp>
        <p:nvSpPr>
          <p:cNvPr id="143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930729" y="3618138"/>
            <a:ext cx="3322864" cy="1995262"/>
          </a:xfrm>
          <a:prstGeom prst="rect">
            <a:avLst/>
          </a:prstGeom>
        </p:spPr>
        <p:txBody>
          <a:bodyPr/>
          <a:lstStyle/>
          <a:p>
            <a:r>
              <a:t>Контакты лиц, ответственных </a:t>
            </a:r>
            <a:br/>
            <a:r>
              <a:t>за заключение договора со стороны заказчика</a:t>
            </a:r>
          </a:p>
        </p:txBody>
      </p:sp>
      <p:pic>
        <p:nvPicPr>
          <p:cNvPr id="14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3591" y="838905"/>
            <a:ext cx="7435534" cy="477812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Прямоугольник 4"/>
          <p:cNvSpPr/>
          <p:nvPr/>
        </p:nvSpPr>
        <p:spPr>
          <a:xfrm>
            <a:off x="873579" y="3494313"/>
            <a:ext cx="3437164" cy="193493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Прямая со стрелкой 6"/>
          <p:cNvSpPr/>
          <p:nvPr/>
        </p:nvSpPr>
        <p:spPr>
          <a:xfrm flipH="1">
            <a:off x="3796393" y="3445328"/>
            <a:ext cx="1959429" cy="718458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Заголовок 1"/>
          <p:cNvSpPr txBox="1">
            <a:spLocks noGrp="1"/>
          </p:cNvSpPr>
          <p:nvPr>
            <p:ph type="title"/>
          </p:nvPr>
        </p:nvSpPr>
        <p:spPr>
          <a:xfrm>
            <a:off x="657223" y="499532"/>
            <a:ext cx="10772776" cy="165819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Подать заявку на заключение договора о целевом обучении</a:t>
            </a:r>
          </a:p>
        </p:txBody>
      </p:sp>
      <p:sp>
        <p:nvSpPr>
          <p:cNvPr id="149" name="Объект 2"/>
          <p:cNvSpPr txBox="1">
            <a:spLocks noGrp="1"/>
          </p:cNvSpPr>
          <p:nvPr>
            <p:ph type="body" idx="1"/>
          </p:nvPr>
        </p:nvSpPr>
        <p:spPr>
          <a:xfrm>
            <a:off x="676655" y="2555420"/>
            <a:ext cx="10753726" cy="3222445"/>
          </a:xfrm>
          <a:prstGeom prst="rect">
            <a:avLst/>
          </a:prstGeom>
        </p:spPr>
        <p:txBody>
          <a:bodyPr/>
          <a:lstStyle/>
          <a:p>
            <a:pPr marL="0" indent="0" algn="just" defTabSz="859536">
              <a:lnSpc>
                <a:spcPct val="76500"/>
              </a:lnSpc>
              <a:spcBef>
                <a:spcPts val="1200"/>
              </a:spcBef>
              <a:buSzTx/>
              <a:buNone/>
              <a:defRPr sz="2068"/>
            </a:pPr>
            <a:r>
              <a:t>Студенты, обучающиеся по образовательным программам, в период обучения подают заявки на заключение договора о целевом обучении в </a:t>
            </a:r>
            <a:r>
              <a:rPr u="sng"/>
              <a:t>письменном виде</a:t>
            </a:r>
            <a:r>
              <a:t> на бумажном носителе:</a:t>
            </a:r>
          </a:p>
          <a:p>
            <a:pPr marL="85953" indent="-85953" algn="just" defTabSz="859536">
              <a:lnSpc>
                <a:spcPct val="76500"/>
              </a:lnSpc>
              <a:spcBef>
                <a:spcPts val="1200"/>
              </a:spcBef>
              <a:buFontTx/>
              <a:buChar char="✓"/>
              <a:defRPr sz="2068" b="1" u="sng">
                <a:solidFill>
                  <a:srgbClr val="FF26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u="none"/>
              <a:t>заказчику </a:t>
            </a:r>
          </a:p>
          <a:p>
            <a:pPr marL="0" indent="0" algn="just" defTabSz="859536">
              <a:lnSpc>
                <a:spcPct val="76500"/>
              </a:lnSpc>
              <a:spcBef>
                <a:spcPts val="1200"/>
              </a:spcBef>
              <a:buSzTx/>
              <a:buNone/>
              <a:defRPr sz="2068" b="1" u="sng">
                <a:latin typeface="Carlito"/>
                <a:ea typeface="Carlito"/>
                <a:cs typeface="Carlito"/>
                <a:sym typeface="Carlito"/>
              </a:defRPr>
            </a:pPr>
            <a:r>
              <a:rPr u="none">
                <a:solidFill>
                  <a:srgbClr val="FF2600"/>
                </a:solidFill>
              </a:rPr>
              <a:t>или</a:t>
            </a:r>
            <a:r>
              <a:t> </a:t>
            </a:r>
          </a:p>
          <a:p>
            <a:pPr marL="85953" indent="-85953" algn="just" defTabSz="859536">
              <a:lnSpc>
                <a:spcPct val="76500"/>
              </a:lnSpc>
              <a:spcBef>
                <a:spcPts val="1200"/>
              </a:spcBef>
              <a:buFontTx/>
              <a:buChar char="✓"/>
              <a:defRPr sz="2068" b="1" u="sng">
                <a:solidFill>
                  <a:srgbClr val="FF26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u="none"/>
              <a:t>в Университет (отдел качества образования) </a:t>
            </a:r>
          </a:p>
          <a:p>
            <a:pPr marL="0" indent="0" algn="just" defTabSz="859536">
              <a:lnSpc>
                <a:spcPct val="76500"/>
              </a:lnSpc>
              <a:spcBef>
                <a:spcPts val="1200"/>
              </a:spcBef>
              <a:buSzTx/>
              <a:buNone/>
              <a:defRPr sz="2068"/>
            </a:pPr>
            <a:endParaRPr u="none"/>
          </a:p>
          <a:p>
            <a:pPr marL="0" indent="0" algn="just" defTabSz="859536">
              <a:lnSpc>
                <a:spcPct val="76500"/>
              </a:lnSpc>
              <a:spcBef>
                <a:spcPts val="1200"/>
              </a:spcBef>
              <a:buSzTx/>
              <a:buNone/>
              <a:defRPr sz="2068"/>
            </a:pPr>
            <a:r>
              <a:t>(Постановление Правительства РФ от 27.04.2024 N 555 «О целевом обучении </a:t>
            </a:r>
            <a:br/>
            <a:r>
              <a:t>по образовательным программам среднего профессионального и высшего образования»)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Заголовок 1"/>
          <p:cNvSpPr txBox="1">
            <a:spLocks noGrp="1"/>
          </p:cNvSpPr>
          <p:nvPr>
            <p:ph type="title"/>
          </p:nvPr>
        </p:nvSpPr>
        <p:spPr>
          <a:xfrm>
            <a:off x="657223" y="269422"/>
            <a:ext cx="10772776" cy="1283992"/>
          </a:xfrm>
          <a:prstGeom prst="rect">
            <a:avLst/>
          </a:prstGeom>
        </p:spPr>
        <p:txBody>
          <a:bodyPr/>
          <a:lstStyle/>
          <a:p>
            <a:pPr defTabSz="868680">
              <a:defRPr sz="4560" spc="-190"/>
            </a:pPr>
            <a:r>
              <a:t>Заполнение заявки на заключение договора </a:t>
            </a:r>
            <a:br/>
            <a:r>
              <a:t>о целевом обучении</a:t>
            </a:r>
          </a:p>
        </p:txBody>
      </p:sp>
      <p:pic>
        <p:nvPicPr>
          <p:cNvPr id="15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3558" y="1630815"/>
            <a:ext cx="4541271" cy="4949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415" y="2059805"/>
            <a:ext cx="5440435" cy="362144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Прямая со стрелкой 6"/>
          <p:cNvSpPr/>
          <p:nvPr/>
        </p:nvSpPr>
        <p:spPr>
          <a:xfrm flipV="1">
            <a:off x="5746458" y="2944535"/>
            <a:ext cx="1577131" cy="738232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Прямоугольник 7"/>
          <p:cNvSpPr/>
          <p:nvPr/>
        </p:nvSpPr>
        <p:spPr>
          <a:xfrm>
            <a:off x="7550091" y="5016617"/>
            <a:ext cx="3556933" cy="58723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Прямоугольник 8"/>
          <p:cNvSpPr/>
          <p:nvPr/>
        </p:nvSpPr>
        <p:spPr>
          <a:xfrm>
            <a:off x="7617204" y="5603845"/>
            <a:ext cx="201336" cy="7740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Метрополия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Метрополия">
  <a:themeElements>
    <a:clrScheme name="Метропол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Метрополия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 Light</vt:lpstr>
      <vt:lpstr>Carlito</vt:lpstr>
      <vt:lpstr>Метрополия</vt:lpstr>
      <vt:lpstr>КАК ОБУЧАЮЩИМСЯ РГПУ ИМ. А. И. ГЕРЦЕНА  ЗАКЛЮЧИТЬ   ЦЕЛЕВОЙ ДОГОВОР   </vt:lpstr>
      <vt:lpstr>Просмотр всех предложений доступен  на портале «Работа в России»</vt:lpstr>
      <vt:lpstr>Просмотр списка предложений</vt:lpstr>
      <vt:lpstr>Просмотр предложения</vt:lpstr>
      <vt:lpstr>Просмотр предложения</vt:lpstr>
      <vt:lpstr>Просмотр предложения</vt:lpstr>
      <vt:lpstr>Просмотр предложения</vt:lpstr>
      <vt:lpstr>Подать заявку на заключение договора о целевом обучении</vt:lpstr>
      <vt:lpstr>Заполнение заявки на заключение договора  о целевом обучении</vt:lpstr>
      <vt:lpstr>Заполнение заявки на заключение договора о целевом обучении</vt:lpstr>
      <vt:lpstr>Заполнение заявки на заключение договора о целевом обучении</vt:lpstr>
      <vt:lpstr>Заполнение заявки на заключение договора  о целевом обучении</vt:lpstr>
      <vt:lpstr>Контакты для консультаций и подачи заявки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ОБУЧАЮЩИМСЯ РГПУ ИМ. А. И. ГЕРЦЕНА  ЗАКЛЮЧИТЬ   ЦЕЛЕВОЙ ДОГОВОР   </dc:title>
  <cp:lastModifiedBy>1</cp:lastModifiedBy>
  <cp:revision>2</cp:revision>
  <dcterms:modified xsi:type="dcterms:W3CDTF">2024-08-21T06:22:36Z</dcterms:modified>
</cp:coreProperties>
</file>