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57" r:id="rId2"/>
    <p:sldId id="298" r:id="rId3"/>
    <p:sldId id="277" r:id="rId4"/>
    <p:sldId id="278" r:id="rId5"/>
    <p:sldId id="279" r:id="rId6"/>
    <p:sldId id="327" r:id="rId7"/>
    <p:sldId id="281" r:id="rId8"/>
    <p:sldId id="329" r:id="rId9"/>
    <p:sldId id="336" r:id="rId10"/>
    <p:sldId id="338" r:id="rId11"/>
    <p:sldId id="337" r:id="rId12"/>
    <p:sldId id="339" r:id="rId13"/>
    <p:sldId id="341" r:id="rId14"/>
    <p:sldId id="304" r:id="rId15"/>
    <p:sldId id="333" r:id="rId16"/>
    <p:sldId id="342" r:id="rId17"/>
    <p:sldId id="322" r:id="rId18"/>
    <p:sldId id="305" r:id="rId19"/>
    <p:sldId id="306" r:id="rId20"/>
    <p:sldId id="310" r:id="rId21"/>
    <p:sldId id="308" r:id="rId22"/>
    <p:sldId id="311" r:id="rId23"/>
    <p:sldId id="313" r:id="rId24"/>
    <p:sldId id="314" r:id="rId25"/>
    <p:sldId id="315" r:id="rId26"/>
    <p:sldId id="317" r:id="rId27"/>
    <p:sldId id="295" r:id="rId28"/>
    <p:sldId id="318" r:id="rId29"/>
    <p:sldId id="325" r:id="rId30"/>
    <p:sldId id="296" r:id="rId3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649D"/>
    <a:srgbClr val="1557B5"/>
    <a:srgbClr val="2365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485" autoAdjust="0"/>
    <p:restoredTop sz="94660"/>
  </p:normalViewPr>
  <p:slideViewPr>
    <p:cSldViewPr snapToGrid="0">
      <p:cViewPr varScale="1">
        <p:scale>
          <a:sx n="92" d="100"/>
          <a:sy n="92" d="100"/>
        </p:scale>
        <p:origin x="-76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563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7328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66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918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52655" y="1"/>
            <a:ext cx="6539345" cy="7683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870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105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648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482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bg>
      <p:bgPr>
        <a:blipFill dpi="0" rotWithShape="1">
          <a:blip r:embed="rId2">
            <a:lum/>
          </a:blip>
          <a:srcRect/>
          <a:stretch>
            <a:fillRect b="8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>
            <a:extLst>
              <a:ext uri="{FF2B5EF4-FFF2-40B4-BE49-F238E27FC236}">
                <a16:creationId xmlns:a16="http://schemas.microsoft.com/office/drawing/2014/main" xmlns="" id="{6E1D788D-3812-4212-9B22-D7389498FB4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133347" y="201613"/>
            <a:ext cx="3964991" cy="520282"/>
          </a:xfrm>
        </p:spPr>
        <p:txBody>
          <a:bodyPr wrap="square" lIns="108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baseline="0">
                <a:noFill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b="1" u="sng" dirty="0">
                <a:solidFill>
                  <a:srgbClr val="01649D"/>
                </a:solidFill>
              </a:rPr>
              <a:t>Название презентации</a:t>
            </a:r>
          </a:p>
          <a:p>
            <a:pPr lvl="0"/>
            <a:endParaRPr lang="ru-RU" dirty="0"/>
          </a:p>
        </p:txBody>
      </p:sp>
      <p:sp>
        <p:nvSpPr>
          <p:cNvPr id="8" name="Текст 6">
            <a:extLst>
              <a:ext uri="{FF2B5EF4-FFF2-40B4-BE49-F238E27FC236}">
                <a16:creationId xmlns:a16="http://schemas.microsoft.com/office/drawing/2014/main" xmlns="" id="{6E2DDF90-5138-4CD8-8811-D96AB5DE51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96779" y="1403167"/>
            <a:ext cx="11359415" cy="525322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26380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EA89BE-EC80-41C1-ABA2-2E12C505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5C028CA5-8AE3-495E-88E3-F6F1BC3D9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0AB6CC1-519E-41DD-8156-470A074D9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2D69BE94-BFD1-4920-BC34-BECB17DA7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5607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47405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4DD9-9FE2-4920-BB05-614A5C54D70A}" type="datetimeFigureOut">
              <a:rPr lang="ru-RU" smtClean="0"/>
              <a:t>12.02.2025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2B27D-A18B-4BE3-B1E1-7027D4DD41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2756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14896A7-79FF-4542-81E2-82DF15E89D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62964" y="2485623"/>
            <a:ext cx="7405036" cy="20219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С.Л. Рубинштейн: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годы в </a:t>
            </a:r>
            <a:r>
              <a:rPr lang="ru-RU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герценовском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университете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Коллективная монография </a:t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 ред.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Коржовой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Елены Юрьевны</a:t>
            </a:r>
            <a:endParaRPr lang="ru-RU" sz="24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7A48A93C-CD86-4CCC-868E-09AB9F854B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1062" y="5048518"/>
            <a:ext cx="7955073" cy="734096"/>
          </a:xfrm>
        </p:spPr>
        <p:txBody>
          <a:bodyPr>
            <a:normAutofit fontScale="40000" lnSpcReduction="20000"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Докладчик:  доц. Игнатенко </a:t>
            </a:r>
            <a:r>
              <a:rPr lang="ru-RU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Марина Степановна</a:t>
            </a:r>
          </a:p>
          <a:p>
            <a:pPr algn="l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43250" y="5928152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Санкт-Петербург  </a:t>
            </a:r>
            <a:endParaRPr lang="ru-RU" sz="16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  <a:p>
            <a:pPr algn="ctr"/>
            <a:r>
              <a:rPr lang="ru-RU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j-cs"/>
              </a:rPr>
              <a:t>2025</a:t>
            </a:r>
            <a:endParaRPr lang="ru-RU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+mj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0F22311-BE68-E2A7-57B8-86072D29DF4B}"/>
              </a:ext>
            </a:extLst>
          </p:cNvPr>
          <p:cNvSpPr txBox="1"/>
          <p:nvPr/>
        </p:nvSpPr>
        <p:spPr>
          <a:xfrm>
            <a:off x="3301062" y="1068224"/>
            <a:ext cx="74050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ПРОСВЕЩЕНИЯ РОССИЙСКОЙ ФЕДЕРАЦИИ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ОБРАЗОВАТЕЛЬНОЕ УЧРЕЖДЕНИЕ ВЫСШЕГО ОБРАЗОВАНИЯ</a:t>
            </a:r>
          </a:p>
          <a:p>
            <a:pPr algn="ctr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ГОСУДАРСТВЕННЫЙ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УНИВЕРСИТЕТ им. А. И. ГЕРЦЕНА»</a:t>
            </a:r>
          </a:p>
        </p:txBody>
      </p:sp>
    </p:spTree>
    <p:extLst>
      <p:ext uri="{BB962C8B-B14F-4D97-AF65-F5344CB8AC3E}">
        <p14:creationId xmlns:p14="http://schemas.microsoft.com/office/powerpoint/2010/main" val="129134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675250"/>
            <a:ext cx="11660759" cy="5981138"/>
          </a:xfrm>
        </p:spPr>
        <p:txBody>
          <a:bodyPr>
            <a:normAutofit/>
          </a:bodyPr>
          <a:lstStyle/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этот период под его руководством  ведутся  разработки   теоретических и прикладных проблем  отраслей педологии: соматической педологии (профессор В. С.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Мочан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педагогической педологии (профессор Л. С. Выготский), возрастной педологии (профессор В. Н. Мясищев), разрабатываются проблемы экспериментальной психологии и школьной психотехники  (профессор А. П. Болтунов),   промышленной психотехники (профессор Г. С.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Геллерштейн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сравнительной психологии (профессор В. А. Вагнер).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Также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создаются научные школы  профессоров: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А. П.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Болтунова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А. Г. Иванова-Смоленского, А. В. Вагнера, Л. С.  Выготского, С. Л. Рубинштейна, которые внесли свой значительный вклад в становление и развитие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психологической школы.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Я. Басовым предпринимается попытка вывести психологию из переживаемого ею кризиса, он определяет предмет исследования – «человек как активный деятель в окружающей его среде».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1028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858129"/>
            <a:ext cx="11359415" cy="5798258"/>
          </a:xfrm>
        </p:spPr>
        <p:txBody>
          <a:bodyPr>
            <a:normAutofit fontScale="92500"/>
          </a:bodyPr>
          <a:lstStyle/>
          <a:p>
            <a:r>
              <a:rPr lang="ru-RU" dirty="0"/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Институциализация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научной школы подтверждена научными трудами, в которых обобщены результаты деятельности ученых и сотрудников, среди них: «Педагог и исследовательская работа над детьми» под ред. М. Я. Басова, 1927; М. Я. Басов. «Методика психологических наблюдений над детьми», изд. 3-е (1926). М. Я. Басов «Учение о поведении человека» (1927).  Е. О.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Зейлигер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М. А. Левина «Внутренние механизмы игрового поведения» (1927). «Опыт изучения педагогической работы со взрослыми» под ред. М. Я. Басова, В. Я.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Голанда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Сборник трудов, посвященных исследованию трудовой и игровой деятельности детей дошкольного возраста, развития у них восприятия и другим вопросам, связанным с изучением ребенка.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   фундаментальном труде «Общие основы педологии», выдержавшим два издания (1928 г. и 1931 г.), М. Я. Басов обобщает результаты исследований, проведенных сотрудниками научно-исследовательского центра (Басов, 1931). </a:t>
            </a:r>
          </a:p>
        </p:txBody>
      </p:sp>
    </p:spTree>
    <p:extLst>
      <p:ext uri="{BB962C8B-B14F-4D97-AF65-F5344CB8AC3E}">
        <p14:creationId xmlns:p14="http://schemas.microsoft.com/office/powerpoint/2010/main" val="3819172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55215" y="810492"/>
            <a:ext cx="11359415" cy="5783550"/>
          </a:xfrm>
        </p:spPr>
        <p:txBody>
          <a:bodyPr>
            <a:noAutofit/>
          </a:bodyPr>
          <a:lstStyle/>
          <a:p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1929 г. М. Я.  Басов приглашает С. Л. Рубинштейна на должность доцента кафедры экспериментальной психологии   в ЛГПИ им. А. И.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Герцена. 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 г. С. Л. Рубинштейн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опыт коллективной деятельности в качестве научного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руководителя.  Далее,  с 1934 по 1942 возглавлял  кафедру   психологии 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составе отделения, далее факультета, когда она стала  самостоятельным  структурным подразделением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вуза,   сохраняя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преемственность   в развитии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психологической школы (после ухода М. Я. Басова 06.10.1931).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С. Л. Рубинштейн как преемник М. Я. Басова в руководстве кафедрой (и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школой) смог связать воедино исследования, относящиеся к различным ветвям психологии (общая психология, детская и педагогическая психология), реализуя целостный подход как в научной деятельности, так и в организации учебного процесса и подготовки кадров высшей квалификации.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973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24043" y="977139"/>
            <a:ext cx="11359415" cy="564186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этот период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С.Л. Рубинштейн  намечает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задачи, решения которых определили его особое место в психологической науке и сделали в принципе уникальной его роль в психологии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Первая – разработка методологии психологии как фундамента построения науки нового типа, представляющей собой не описательное, а объяснительное знание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Вторая – создание системы психологии как науки, которая включила бы и все критически переосмысленные достижения мировой психологии и одновременно опиралась бы на отечественные эмпирические исследования.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Третья, непосредственно вытекающая из второй, – задача раскрытия и преодоления кризиса психологической науки.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30494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71022" y="665018"/>
            <a:ext cx="11359415" cy="6017127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0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Предпосылка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успеха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С.Л. Рубинштейна не только его энциклопедические знания,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но прежде всего, его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способность предложить,  в контексте  научной преемственности,  принципиально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иной подход к решению проблем психологии, отнестись к ним методологически критично, в то же время используя все позитивное.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Сохранилась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преемственность традиций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в разработке и реализации масштабных научно-исследовательских  программ,  результаты которых   представлены в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ряде диссертационных исследований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сотрудниками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кафедры психологии (А. Г. Комм, Д. Й.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Красильщикова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А. М.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Леушина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М. Г.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Ярошевский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под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его научным руководством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успешно защищены.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Циклы экспериментальных исследований, которыми С. Л. Рубинштейн руководил, освещались в Ученых записках Института имени Герцена.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40-е годы в диссертационном совете по психологии успешно защитили докторские диссертации    отечественные ученые московских и ленинградских вузов, профессора Б. Г. Ананьев, профессор А. Н. Леонтьев, профессор Б. М. Теплов, профессор Б. Н. Компанейский, профессор А. А.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Люблинская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профессор М. Н.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Шардаков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49383" y="758376"/>
            <a:ext cx="11942618" cy="5981138"/>
          </a:xfrm>
        </p:spPr>
        <p:txBody>
          <a:bodyPr>
            <a:normAutofit fontScale="70000" lnSpcReduction="20000"/>
          </a:bodyPr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Методологические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и теоретические положения, разработанные под руководство С. Л. Рубинштейна, позволили вывести психологию из  затянувшегося кризиса  начала  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XX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века,  обогатили мировую и отечественную науку и обозначили   на длительную перспективу конструктивное, перспективное развитие психологической  науки, ее всех направлений, что, в свою очередь, способствовало расширению исследовательского научного пространства, обогащению новым знанием и вывело психологию на решение актуальных современных проблем человека  в его общественных отношениях  и разных сферах жизнедеятельности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Теоретически каждая из этих ветвей психологии была обогащена новыми исследовательскими задачами и методами их решения. Психические явления (запоминание, восприятие, внимание, мышление, речь) изучались в развитии у людей, включенных в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конкретную  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деятельность: игру или учение.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И несомненно,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это  ценный  и важный  вклад в  развитие </a:t>
            </a:r>
            <a:r>
              <a:rPr lang="ru-RU" sz="3100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sz="3100" dirty="0">
                <a:latin typeface="Times New Roman" pitchFamily="18" charset="0"/>
                <a:cs typeface="Times New Roman" pitchFamily="18" charset="0"/>
              </a:rPr>
              <a:t> психологической школы, сохраняя преемственность и отвечая на запросы и вызовы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общественного развития  в  определенную историческую эпоху.  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8667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1028700"/>
            <a:ext cx="11359415" cy="5627687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Показателями  преемственности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основоположников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Герценовской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школы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М.Я.Басова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С.Л.Рубинштецна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академизма,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преданное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служение  науке,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в формировании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векторов  и направлений  научного знания,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 разработке крупных научно-исследовательских программ, создание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оригинальных психологических концепций,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научных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  в решении исследовательских задач,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профессиональному развитию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сотрудников;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высоконравственный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пример,  подлинная самоотверженность, проявление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личного мужества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сохранение чувства   собственного достоинства  во имя  защиты научных идей,  несмотря на противоречивость, а порой и враждебность  мира.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6957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829994"/>
            <a:ext cx="11674827" cy="5826393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предполагать, что решение М. Я. Басова пригласить С. Л. Рубинштейна на кафедру в 1929 году было мудрым, глубоко продуманным, провидческим, когда он решил передать свое еще неокрепшее «совсем юное дитя – научную школу», в талантливое творческое сопровождение  будущему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великому ученому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отечественной и мировой психологической науки.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>
              <a:spcBef>
                <a:spcPts val="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  юбилейный  год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Герценовская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психологическая школа   начала  достойно отмечать     вклад основоположников Басова М. Я. и С. Л. Рубинштейна  и, несомненно, учеников,  и последователей,  также приложит усилия к восстановлению  и развитию преемственности     научных направлений и   исследований, заявленных   создателями в содружестве с   академическими и современными высокотехнологичными центрами науки и образования России.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2450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68812" y="829994"/>
            <a:ext cx="11788726" cy="582639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главе 3 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«Вклад С. Л. Рубинштейна в психологию личности в ленинградский период» (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Коржова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 Е. Ю., Веселова Е. К., Туманова Е. Н., </a:t>
            </a:r>
            <a:r>
              <a:rPr lang="ru-RU" sz="2600" b="1" i="1" dirty="0" err="1" smtClean="0">
                <a:latin typeface="Times New Roman" pitchFamily="18" charset="0"/>
                <a:cs typeface="Times New Roman" pitchFamily="18" charset="0"/>
              </a:rPr>
              <a:t>Сбитнева</a:t>
            </a:r>
            <a:r>
              <a:rPr lang="ru-RU" sz="2600" b="1" i="1" dirty="0" smtClean="0">
                <a:latin typeface="Times New Roman" pitchFamily="18" charset="0"/>
                <a:cs typeface="Times New Roman" pitchFamily="18" charset="0"/>
              </a:rPr>
              <a:t> А. А.).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Показано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основополагающее значение творчества С. Л. Рубинштейна для становления отечественной психологии личности и жизненного пути, эволюция его взглядов на личность в разные периоды жизни и творчества. Излагаются современные подходы, опирающиеся на представления С. Л.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Рубинштейна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 личности и ее жизненном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пути  как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интегративном образовании, проявляющем ее субъектные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свойства.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аходят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исследованиях современных петербургских психологов свое плодотворное развитие, расширяют наши знания о закономерностях установления связей человека с миром, в котором он существует.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дает возможность рассмотреть целый ряд феноменов взаимодействия человека с миром – ответственность,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саморегуляция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историческая память, эпистемологический стиль, «социальный атом», стратегии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совладания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др.</a:t>
            </a:r>
          </a:p>
        </p:txBody>
      </p:sp>
    </p:spTree>
    <p:extLst>
      <p:ext uri="{BB962C8B-B14F-4D97-AF65-F5344CB8AC3E}">
        <p14:creationId xmlns:p14="http://schemas.microsoft.com/office/powerpoint/2010/main" val="25263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703385"/>
            <a:ext cx="11359415" cy="595300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образом,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существенное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развитие получает психологическая диагностика личности как субъекта жизненного пути. Осуществлен переход от человека как субъекта жизнедеятельности к личности как субъекту жизненного пути с определением и учетом соответствующих эмпирических референтов.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Разрабатываются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типологии личности, разветвляющиеся в соответствии со структурой жизненных ориентаций, на большом материале художественной литературы, с применением биографического метода к литературным персонажам, как независимо от автора, так и в соответствии с «миром писателя» и его личностью.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Две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концепции личности С. Л. Рубинштейна наглядно представляют закономерности и возможности наиболее сложных теоретических моделей личности, а также их преемственность. Все вышесказанное еще раз доказывает глубину и прогностическую ценность подхода выдающегося ученого, как и значимость «ленинградского» периода С. Л. Рубинштейна для становления отечественной психологии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33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BDFFB47-192D-4F0A-B177-410EBCED6A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3323" y="811369"/>
            <a:ext cx="11926388" cy="58856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 algn="ctr">
              <a:lnSpc>
                <a:spcPct val="100000"/>
              </a:lnSpc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Авторский  коллектив - сотрудники </a:t>
            </a:r>
          </a:p>
          <a:p>
            <a:pPr algn="ctr">
              <a:lnSpc>
                <a:spcPct val="100000"/>
              </a:lnSpc>
            </a:pP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кафедры  </a:t>
            </a:r>
            <a:r>
              <a:rPr lang="ru-RU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общей и социальной психологии  РГПУ им. А. И. </a:t>
            </a:r>
            <a:r>
              <a:rPr lang="ru-RU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Герцена</a:t>
            </a:r>
            <a:endParaRPr lang="ru-RU" sz="9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9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9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Коржова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Е. Ю. (введение, гл. 3);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Семенова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Г. В. (гл. 1, 8);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Векилова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 С. А.,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Терешкина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И. Б., Турина А. О. (гл. 1);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Игнатенко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М. С. (гл. 2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Веселова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Е. К., Туманова Е. Н.,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Сбитнева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А. А. (гл. 3);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Шингаев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С. М. (гл. 4);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Дворецкая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М. Я. (гл. 5);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Рудыхина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О. В. (гл. 6);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Виноградов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П. Н. (гл. 7, п. 1 и 2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Барышева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Т. А. (гл. 7, п. 3);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1200" dirty="0" err="1" smtClean="0">
                <a:latin typeface="Times New Roman" pitchFamily="18" charset="0"/>
                <a:cs typeface="Times New Roman" pitchFamily="18" charset="0"/>
              </a:rPr>
              <a:t>Проворова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А. Н.,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Карасаева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А. М. (гл. 8)</a:t>
            </a:r>
          </a:p>
          <a:p>
            <a:pPr>
              <a:lnSpc>
                <a:spcPct val="100000"/>
              </a:lnSpc>
            </a:pPr>
            <a:endParaRPr lang="ru-RU" sz="3600" b="1" dirty="0" smtClean="0"/>
          </a:p>
          <a:p>
            <a:pPr>
              <a:lnSpc>
                <a:spcPct val="100000"/>
              </a:lnSpc>
            </a:pPr>
            <a:r>
              <a:rPr lang="ru-RU" sz="3800" dirty="0"/>
              <a:t> </a:t>
            </a:r>
            <a:r>
              <a:rPr lang="ru-RU" sz="3800" dirty="0" smtClean="0"/>
              <a:t> </a:t>
            </a:r>
            <a:endParaRPr lang="ru-RU" sz="3800" dirty="0">
              <a:solidFill>
                <a:srgbClr val="333333"/>
              </a:solidFill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36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11015" y="998806"/>
            <a:ext cx="11718388" cy="56575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3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главе 4 </a:t>
            </a:r>
            <a:r>
              <a:rPr lang="ru-RU" sz="3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«Психология жизненного и профессионального пути личности: взгляд в настоящее и будущее через призму трудов С. Л. Рубинштейна» (</a:t>
            </a:r>
            <a:r>
              <a:rPr lang="ru-RU" sz="33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Шингаев</a:t>
            </a:r>
            <a:r>
              <a:rPr lang="ru-RU" sz="33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 М</a:t>
            </a:r>
            <a:r>
              <a:rPr lang="ru-RU" sz="33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сихология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жизненного пути личности соотносится с вкладом ученого в психологию деятельности, а также показано развитие идей жизненного и профессионального пути С. Л. Рубинштейна в современных исследованиях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Решение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задач психологического обеспечения профессионального здоровья менеджеров на всех этапах профессионального пути предполагает раскрытие механизмов формирования, сохранения и укрепления профессионального здоровья менеджера с учетом его индивидуально-психологических характеристик (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Шингаев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2013). </a:t>
            </a: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Отметим, что впоследствии наша концепция прошла успешную апробацию, внедрение и на других профессиональных группах (педагоги, военнослужащие МО РФ, сотрудники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Росгвардии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МВД).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5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998806"/>
            <a:ext cx="11359415" cy="565758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В главе 5 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«Нравственность человека как психологический феномен в трудах С. Л. Рубинштейна и А. А. Ухтомского» (</a:t>
            </a:r>
            <a:r>
              <a:rPr lang="ru-RU" sz="2600" b="1" i="1" dirty="0" err="1">
                <a:latin typeface="Times New Roman" pitchFamily="18" charset="0"/>
                <a:cs typeface="Times New Roman" pitchFamily="18" charset="0"/>
              </a:rPr>
              <a:t>Дворецкая</a:t>
            </a:r>
            <a:r>
              <a:rPr lang="ru-RU" sz="2600" b="1" i="1" dirty="0">
                <a:latin typeface="Times New Roman" pitchFamily="18" charset="0"/>
                <a:cs typeface="Times New Roman" pitchFamily="18" charset="0"/>
              </a:rPr>
              <a:t> М. Я.)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бращается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внимание на раскрытие проблемы нравственности в трудах С. Л. Рубинштейна, в сопоставлении со взглядами на данную проблему другого выдающегося ленинградца, А. А. Ухтомского, обозначены точки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пересечения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их творчества.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мнению автора, творчество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С. Л. Рубинштейна и А. А. Ухтомского во многом созвучно, так как выводит человека из самодовлеющего, эгоцентричного состояния к «другому», придавая смысл человеческому существованию, который не противоречит его традиционному пониманию в отечественной культуре, а только утверждает и подтверждает ценность Любви!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53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675249"/>
            <a:ext cx="11534150" cy="59811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главе 6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«Развитие идеи субъектного подхода, заложенной в работах С. Л. Рубинштейна, в современной психологии» (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Рудыхина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 О. В</a:t>
            </a: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Раскрывается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роль категории субъекта в субъектно-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деятельностном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подходе С. Л. Рубинштейна, а также развитие идеи субъекта С. Л. Рубинштейна в современных исследованиях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Делается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вывод о том, что субъект – это интегральное понятие, объединяющее в единое целое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разноуровневые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качества психической организации человека (биологические, социальные, индивидуально-психологические), которые обеспечивают его взаимодействие с окружающим миром, 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субъектность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является многогранной целостной характеристикой человека, определяющей направление жизнедеятельности, глубину вовлеченности человека в жизненные ситуации и степень активного отношения к их анализу и стратегиям разрешения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Таким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образом, принцип субъекта, утвержденный в научном наследии С. Л. Рубинштейна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талантливо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разработанный в трудах его учеников и современных ученых, обладает большим научно-исследовательским потенциалом в изучении психологии человека на основе признания целостности его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внутрипсихической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организации и ресурсов для взаимодействия с жизненными ситуациями, возникающими на его жизненном пути.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942535"/>
            <a:ext cx="11359415" cy="577824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главе 7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«Мир и его визуальная репрезентация человеком: в контексте развития идей С.Л. Рубинштейна» (Виноградов П. Н.,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Барышева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Т. А.)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Анализируются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труды С. Л. Рубинштейна, посвященные психологическим механизмам постижения мира, а также влияние идей С. Л. Рубинштейна на современные исследования восприятия.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Визуальная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креативность, в продолжение идей С. Л. Рубинштейна, рассматривается как модель познания мира. Определены многофакторная структура, психологическое содержание и характеристика компонентов визуальной креативности.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Сделана попытка определить современные теории и исторический контекст генезиса понятия «Визуальная креативность», теоретически и экспериментально обосновать многофакторный феномен и структуру визуальной креативности как модели познания мира.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675250"/>
            <a:ext cx="11562286" cy="598113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dirty="0" smtClean="0"/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Эмпирическое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исследование позволило зафиксировать особенности проявления визуальной креативности в единстве структурных компонентов, актуальные и проблемные «зоны» в младшем школьном возрасте и определить проекции развития визуальной картины мира на данном возрастном этапе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fontAlgn="base">
              <a:lnSpc>
                <a:spcPct val="120000"/>
              </a:lnSpc>
              <a:spcBef>
                <a:spcPts val="0"/>
              </a:spcBef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Полученные результаты исследования не исчерпывает обозначенную проблему полностью и позволяют определить перспективные направления в изучении феномена визуальной креативности как модели познания мира. Результаты эмпирического исследования открывают возможности для изучения и развития визуальной креативности в онтогенезе в различных сферах визуально-творческих практик. </a:t>
            </a:r>
          </a:p>
          <a:p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21249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1403167"/>
            <a:ext cx="11642376" cy="525322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главе 8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«Психология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слепоглухонемоты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и речи в трудах Ленинградского периода творчества С. Л. Рубинштейна и современные исследования психической депривации» (Семенова Г. В.,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Проворова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А. Н.,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Карасаева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А. М.)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обращается внимание на прогностическую ценность исследований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слепоглухонемоты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речи в ленинградских работах С. Л. Рубинштейна, а также на освещение проблемы психической депривации в современных исследованиях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 рассмотрении проблемы реабилитации фокусируются на разработке и оценке программ реабилитации и поддержки для людей, сталкивающихся с психической депривацией. Целью таких программ является улучшение качества жизни, развитие самооценки и обеспечение необходимой помощи для восстановления психического благополучия.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целом, современные исследования в области психической депривации помогают лучше понять ее механизмы, а также разрабатывать новые методы поддержки и реабилитации для тех, кто сталкивается с этими проблемами.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96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92321" y="1154509"/>
            <a:ext cx="11767615" cy="54994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итоги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ru-RU" dirty="0" smtClean="0"/>
              <a:t>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коллективный труд отражает стремление профессионалов-психологов, ныне живущих и работающих в Российском педагогическом университете им. А. И. Герцена, отдать дать уважения и восхищения выдающемуся ученому, основоположнику психологической мысли в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Герценовском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университете.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работе над этой книгой многие идеи и события жизни С. Л. Рубинштейна предстают перед нами более выпукло и зримо, в «концентрированном» виде, что очень важно для последующих поколений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герценовцев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которые примут от нас научную и педагогическую эстафету, сохраняя преемственность научных традиций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 и творчество С. Л. Рубинштейна в исторический период, очерченный рамками его деятельности в РГПУ им. А. И. Герцена, называемый «ленинградским», систематически освещаются впервые, с демонстрацией преемственности его идей и их значения для современности. Тем самым в полной мере раскрывается содержание «ленинградского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хронотопа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С. Л. Рубинштейна. </a:t>
            </a:r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532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537709" y="1149532"/>
            <a:ext cx="11560629" cy="54994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Двенадцать лет неустанного труда С. Л. Рубинштейна привели к созиданию глубоких оснований отечественной психологии в самых разнообразных ее областях, формируя непоколебимый фундамент для исследований последующих поколений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не только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герценовцев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Неудивительно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поэтому, что и в наше время как исследования, так и преподавание психологических дисциплин на исследовательской почве стремятся к той высокой планке, которую в свое время задал С. Л. Рубинштейн.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и написано в главах книги, в которой каждый из авторов стремился осмыслить вклад ученого в ту область, которая ему ближе 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сродна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его профессиональным интересам.</a:t>
            </a:r>
          </a:p>
        </p:txBody>
      </p:sp>
    </p:spTree>
    <p:extLst>
      <p:ext uri="{BB962C8B-B14F-4D97-AF65-F5344CB8AC3E}">
        <p14:creationId xmlns:p14="http://schemas.microsoft.com/office/powerpoint/2010/main" val="262590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Читатель, раскрыв эту книгу, сможет определить продуктивные научные направления в области психологии. Материалы монографии могут использоваться в преподавании ряда психологических дисциплин: история психологии, методология и методы психологического познания, общая психология, психология личности и др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Вузовской молодежи предстоит сохранить преемственность научных и педагогических традиций. Поэтому важно показать, как мы дорожим творческим наследием Сергея Леонидовича Рубинштейна, безмерно уважаем его тернистый жизненный путь. Его глубокие мысли о человеке ценны и значимы и для нынешнего поколения, а также задают точный вектор развития психологии будущего. 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3888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Полагаем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что  наш скромный труд позволит по-новому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взглянуть,  в контексте преемственности,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роль в становлении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психогической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школы)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выдающегося отечественного ученого в области психологии Сергея Леонидовича Рубинштейна и оценить его вклад в фундамент психологической науки в РГПУ (ранее ЛГПИ) им. А. И. Герцена во время его работы в нашем вузе, а также продолжить исследования     и  проследить линии преемственности его идей и трудов в  работах современных авторов, в том числе,  в трудах благодарных потомков-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герценовцев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4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68812" y="647114"/>
            <a:ext cx="11847177" cy="6062779"/>
          </a:xfrm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докладе представлено содержание  коллективной монографии,  подготовленной в рамках издательской программы «Золотые имена </a:t>
            </a:r>
            <a:r>
              <a:rPr lang="ru-RU" sz="11200" dirty="0" err="1">
                <a:latin typeface="Times New Roman" pitchFamily="18" charset="0"/>
                <a:cs typeface="Times New Roman" pitchFamily="18" charset="0"/>
              </a:rPr>
              <a:t>Герценовского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 университета».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1200" dirty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Монография посвящена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анализу ленинградского периода деятельности и творчества выдающегося отечественного ученого Сергея Леонидовича Рубинштейна, заведующего кафедрой психологии ЛГПИ им. А. И. Герцена </a:t>
            </a: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(1931-1942 гг.). </a:t>
            </a:r>
          </a:p>
          <a:p>
            <a:pPr>
              <a:spcBef>
                <a:spcPts val="0"/>
              </a:spcBef>
            </a:pP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этот период коллективом  под научным    руководством С. Л. Рубинштейна разрабатывались  методологические и методические проблемы общей, экспериментальной, педагогической психологии, а также психологии личности как субъекта жизненного пути. </a:t>
            </a: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endParaRPr lang="ru-RU" sz="1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</a:pPr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Тем </a:t>
            </a:r>
            <a:r>
              <a:rPr lang="ru-RU" sz="11200" dirty="0">
                <a:latin typeface="Times New Roman" pitchFamily="18" charset="0"/>
                <a:cs typeface="Times New Roman" pitchFamily="18" charset="0"/>
              </a:rPr>
              <a:t>самым закладывались  фундаментальные основы отечественной психологической науки и психологического образования, продолжала  формироваться  система психологических знаний и  научных и образовательных   традиций. </a:t>
            </a:r>
          </a:p>
          <a:p>
            <a:r>
              <a:rPr lang="ru-RU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9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322904" y="2847701"/>
            <a:ext cx="11359415" cy="147610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ctr"/>
            <a:r>
              <a:rPr lang="ru-RU" sz="8000" b="1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Благодарим </a:t>
            </a:r>
            <a:r>
              <a:rPr lang="ru-RU" sz="80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внимание!</a:t>
            </a:r>
            <a:endParaRPr lang="ru-RU" sz="8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4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BDFFB47-192D-4F0A-B177-410EBCED6AE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81354" y="506437"/>
            <a:ext cx="11704320" cy="6217919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Бережно собранные творческие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достижения С. Л. Рубинштейна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этот исторический период позволяют  раскрыть  многогранность  его научного  творчества.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Показано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как важные идеи, высказанные в это время,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развивались  в его  работах,  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контексте преемственности  научных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мыслей   ряда предшественников: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М.В.Ломоносова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В.М.Бехтерева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К.Д.Ушинского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П.Ф.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Каптерева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В.А.Вагнера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М.Я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Басова,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Л.С.Выготского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А.П.Болтунова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и др.   продолжились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дальнейшем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трудах  сотрудников, его учеников и последователей.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Чему свидетельство,    отражение   идей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С. Л. Рубинштейна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научных изысканиях современных исследований,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числе,    РГПУ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им. А. И.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Герцена,  выполненных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достойном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уровне,   результаты  которых включаются в  содержание преподаваемых  психологических дисциплин в вузе.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62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126609" y="855552"/>
            <a:ext cx="11690252" cy="581253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100" b="1" i="1" dirty="0" smtClean="0">
                <a:latin typeface="Times New Roman" pitchFamily="18" charset="0"/>
                <a:cs typeface="Times New Roman" pitchFamily="18" charset="0"/>
              </a:rPr>
              <a:t>Глава 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1 «Современная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коммеморация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творчества С. Л. Рубинштейна» (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Векилова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С. А., Семенова Г. В., </a:t>
            </a:r>
            <a:r>
              <a:rPr lang="ru-RU" sz="3100" b="1" i="1" dirty="0" err="1">
                <a:latin typeface="Times New Roman" pitchFamily="18" charset="0"/>
                <a:cs typeface="Times New Roman" pitchFamily="18" charset="0"/>
              </a:rPr>
              <a:t>Терешкина</a:t>
            </a:r>
            <a:r>
              <a:rPr lang="ru-RU" sz="3100" b="1" i="1" dirty="0">
                <a:latin typeface="Times New Roman" pitchFamily="18" charset="0"/>
                <a:cs typeface="Times New Roman" pitchFamily="18" charset="0"/>
              </a:rPr>
              <a:t> И. Ю., Турина А. О.) </a:t>
            </a:r>
            <a:endParaRPr lang="ru-RU" sz="3100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Авторами показано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, что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коммеморации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(от латинского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commemorare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«напоминать о чем-либо,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помятовать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»)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являются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значимой частью изучения истории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Для актуализации прошлого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предлагается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использовать 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коммеморативных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практики, когда участники    получают возможность «вспомнить» и эмоционально пережить знаковые события прошлого, связать их с настоящим, ощутить свою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принадлежность, 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к конкретному сообществу и его истории. </a:t>
            </a:r>
          </a:p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Они задают поведенческие модели, этические и иные профессиональные установки, закрепляют преемственность, фирменный стиль и «методологический профиль» (по выражению Н. А. Логиновой) научных школ, поддерживают связи между поколениями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ученых, формируют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уважительное отношение к традициям у студентов,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создая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коммеморативное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пространство профессионального научного 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сообщества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endParaRPr lang="ru-RU" sz="3200" dirty="0">
              <a:solidFill>
                <a:srgbClr val="FF0000"/>
              </a:solidFill>
            </a:endParaRP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1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928468"/>
            <a:ext cx="11359415" cy="5727919"/>
          </a:xfrm>
        </p:spPr>
        <p:txBody>
          <a:bodyPr>
            <a:no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примере личности С. Л. Рубинштейна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Герценовском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университете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рассматривается   одна из форм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коммеморативных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практик -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преемственности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идей,   которая 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обнаруживается  в работах и воззрениях   С. 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Рубинштейна и  проявляется   в  последующих исследованиях  ученых-психологов    вуза.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Излагаются результаты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изучения отношения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современной молодежи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Герценовского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университета к творчеству С. Л.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Рубинштейна, представленные авторами в проведенном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исследования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Сохранение научного наследия и следование традиционной научной школе ведущих отечественных ученых – одна из важнейших задач современной российской школы психологии.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Особое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значение для формирования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коммеморативной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культуры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имеет,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 мнению авторов, учебный курс «история психологии».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Авторы  предлагают        формировать  приемлемые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эффективные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коммеморативные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практики,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что позволит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сохранять память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выдающихся  ученых-психологах,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поддержать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идентичность профессионального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сообщества и сохранять корпоративную культуру.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036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24043" y="904009"/>
            <a:ext cx="11870975" cy="579394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r>
              <a:rPr lang="ru-RU" sz="10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главе 2 «</a:t>
            </a:r>
            <a:r>
              <a:rPr lang="ru-RU" sz="10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Основоположники </a:t>
            </a:r>
            <a:r>
              <a:rPr lang="ru-RU" sz="104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sz="104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психологической школы М. Я. Басов и С. Л. Рубинштейн: научная преемственность» (Игнатенко </a:t>
            </a:r>
            <a:r>
              <a:rPr lang="ru-RU" sz="10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М.С.)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Преемственность </a:t>
            </a:r>
            <a:r>
              <a:rPr lang="ru-RU" sz="9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рассматривается как универсальный инструмент общественного развития, освоения культурного, образовательного и научного наследия</a:t>
            </a:r>
            <a:r>
              <a:rPr lang="ru-RU" sz="9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Преемственность </a:t>
            </a:r>
            <a:r>
              <a:rPr lang="ru-RU" sz="9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научном знании проявляется всеобъемлющей </a:t>
            </a:r>
            <a:r>
              <a:rPr lang="ru-RU" sz="9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закономерностью, выраженной  неразрывностью </a:t>
            </a:r>
            <a:r>
              <a:rPr lang="ru-RU" sz="9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познания действительности как внутренне единого процесса смены идей, принципов, теорий, понятий, методов научного </a:t>
            </a:r>
            <a:r>
              <a:rPr lang="ru-RU" sz="9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9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преемственности: формальное образование, неформальное обучение (работа в лабораториях, участие в исследовательских проектах), осмысление и развитие идей предшественников, публикационная активность, распространение научных результатов, цитирование и ссылки на предшествующие работы.   </a:t>
            </a:r>
            <a:endParaRPr lang="ru-RU" sz="9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Структурные </a:t>
            </a: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составляющие преемственности </a:t>
            </a:r>
            <a:r>
              <a:rPr lang="ru-RU" sz="9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9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научные школы, образовательные учреждения, предъявление результатов исследовательской деятельности научной общественности    в   научных публикациях, конференциях, семинарах, проявление в наставничестве.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9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9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81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96779" y="900332"/>
            <a:ext cx="11694330" cy="575605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Благодаря богатейшему  наследию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титанов  отечественной  много вековой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святоотеческой, философско-психологической, просветительской  мысли  были созданы  Московский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Петербургский университетские центры, в которых   сложились    и психологические школы.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 исторический период открывается одним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  главных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Просветительских центров  России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Санкт-Петербургский Императорский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Воспитательный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дом (далее  Сиротский женский институт  имени Императора Николая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I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далее ЛГПИ и РГПУ  им.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А. И.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Герцена)   ныне признанный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«как ... один из главных психологических центров страны (Кольцова, 2012, с. 457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Объединяет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созданные Университетские школы: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укорененность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 национально-культурных традициях российской психологической мысли: глубокий интерес к философским проблемам теории и методологии научного познания, неразрывная связь психологического анализа с нравственными исканиями человека, использование достижений естественных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наук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Ждан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2015)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Реализация преемственности в развитии и   интеграции ряда аспектов   Московской и Петербургской научных школ   послужила основанием   создания  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Герценовской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психологической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школы, у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истоков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которой стояли    М. Я. Басов и С. Л.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Рубинштейн великие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российские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ученые.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контексте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преемственности научных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идей, научных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направлений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  научных традиций, научных школ   излагается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жизненный и творческий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путь  этих   отечественных ученых. 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515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>
          <a:xfrm>
            <a:off x="212373" y="928467"/>
            <a:ext cx="11773301" cy="5711483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0"/>
              </a:spcBef>
            </a:pP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М.Я</a:t>
            </a:r>
            <a:r>
              <a:rPr lang="ru-RU" sz="8000" dirty="0">
                <a:latin typeface="Times New Roman" panose="02020603050405020304" pitchFamily="18" charset="0"/>
                <a:cs typeface="Times New Roman" pitchFamily="18" charset="0"/>
              </a:rPr>
              <a:t>.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Басов,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следуя университетским научным традициям на Педологическом отделении и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ГИНПе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контексте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преемственности,  создает </a:t>
            </a:r>
            <a:r>
              <a:rPr lang="ru-RU" sz="8000" dirty="0" err="1" smtClean="0">
                <a:latin typeface="Times New Roman" pitchFamily="18" charset="0"/>
                <a:cs typeface="Times New Roman" pitchFamily="18" charset="0"/>
              </a:rPr>
              <a:t>герценовскую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 психологическую школу.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которой  разрабатываются   методологические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теоретические  обоснования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педологии как комплексной   науки о 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человеке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 методы ее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исследования, на основе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естественнонаучных положений объективного комплексного подхода к исследованию психики и сознания (научная программа В. М. Бехтерева и его  учеников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), а также   традиций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русской философско-психологической и педагогической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мысли; 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Обосновывается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научная теория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биосоциокультурно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-исторического развития человека  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создается  его научная школа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«изучение целостной развивающейся личности методом объективного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наблюдения»,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а также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проводятся 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исследованиям  по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проблемам развития  восприятия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, мышления, игры ребенка и 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делается попытка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создания детской характерологии.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Наряду с научно-исследовательской деятельностью по подготовке  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специалистов высшей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квалификации: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 педологов, психологов, </a:t>
            </a:r>
            <a:r>
              <a:rPr lang="ru-RU" sz="8000" dirty="0" err="1">
                <a:latin typeface="Times New Roman" pitchFamily="18" charset="0"/>
                <a:cs typeface="Times New Roman" pitchFamily="18" charset="0"/>
              </a:rPr>
              <a:t>психотехников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исследователей,  разрабатываются   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учебные программы, организуется      образовательная и  научная    деятельность   целью подготовки  специалистов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для учреждений общего,  среднего специального 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образования, а также 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промышленных предприятий.    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8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907751"/>
      </p:ext>
    </p:extLst>
  </p:cSld>
  <p:clrMapOvr>
    <a:masterClrMapping/>
  </p:clrMapOvr>
</p:sld>
</file>

<file path=ppt/theme/theme1.xml><?xml version="1.0" encoding="utf-8"?>
<a:theme xmlns:a="http://schemas.openxmlformats.org/drawingml/2006/main" name="SHablon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Презентация1" id="{669E4B3F-DD90-4A30-85C3-4BAB86A5DCC5}" vid="{42240ABB-BF4E-4A2C-BB4E-63E1D1EB487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3746</TotalTime>
  <Words>2088</Words>
  <Application>Microsoft Office PowerPoint</Application>
  <PresentationFormat>Произвольный</PresentationFormat>
  <Paragraphs>176</Paragraphs>
  <Slides>30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SHablon</vt:lpstr>
      <vt:lpstr>                                С.Л. Рубинштейн:  годы в герценовском университете Коллективная монография    под ред. Коржовой Елены Юрьевны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Выпускная квалификационная работа на тему: «Взаимосвязь отношения к здоровью и особенностей детско-родительских отношений у подростков»</dc:title>
  <dc:creator>Ketti</dc:creator>
  <cp:lastModifiedBy>Ignatenko</cp:lastModifiedBy>
  <cp:revision>182</cp:revision>
  <dcterms:created xsi:type="dcterms:W3CDTF">2023-11-15T23:37:04Z</dcterms:created>
  <dcterms:modified xsi:type="dcterms:W3CDTF">2025-02-12T12:13:05Z</dcterms:modified>
</cp:coreProperties>
</file>