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</p:sldMasterIdLst>
  <p:notesMasterIdLst>
    <p:notesMasterId r:id="rId19"/>
  </p:notesMasterIdLst>
  <p:sldIdLst>
    <p:sldId id="260" r:id="rId3"/>
    <p:sldId id="278" r:id="rId4"/>
    <p:sldId id="279" r:id="rId5"/>
    <p:sldId id="282" r:id="rId6"/>
    <p:sldId id="283" r:id="rId7"/>
    <p:sldId id="275" r:id="rId8"/>
    <p:sldId id="286" r:id="rId9"/>
    <p:sldId id="287" r:id="rId10"/>
    <p:sldId id="288" r:id="rId11"/>
    <p:sldId id="280" r:id="rId12"/>
    <p:sldId id="284" r:id="rId13"/>
    <p:sldId id="290" r:id="rId14"/>
    <p:sldId id="289" r:id="rId15"/>
    <p:sldId id="291" r:id="rId16"/>
    <p:sldId id="292" r:id="rId17"/>
    <p:sldId id="277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6C92"/>
    <a:srgbClr val="BDD2E1"/>
    <a:srgbClr val="DEE7EF"/>
    <a:srgbClr val="C7CED8"/>
    <a:srgbClr val="9DB0C9"/>
    <a:srgbClr val="708BB0"/>
    <a:srgbClr val="FFFFFF"/>
    <a:srgbClr val="8E83A4"/>
    <a:srgbClr val="F4EAF1"/>
    <a:srgbClr val="F3F6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61" autoAdjust="0"/>
    <p:restoredTop sz="94660"/>
  </p:normalViewPr>
  <p:slideViewPr>
    <p:cSldViewPr snapToGrid="0">
      <p:cViewPr varScale="1">
        <p:scale>
          <a:sx n="82" d="100"/>
          <a:sy n="82" d="100"/>
        </p:scale>
        <p:origin x="73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AADF21-E913-44ED-9816-A033D2E776B9}" type="doc">
      <dgm:prSet loTypeId="urn:microsoft.com/office/officeart/2005/8/layout/chart3" loCatId="relationship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AAE99280-85FE-46D8-BE69-ADA18D069C9B}">
      <dgm:prSet phldrT="[Текст]"/>
      <dgm:spPr>
        <a:solidFill>
          <a:srgbClr val="BDD2E1"/>
        </a:solidFill>
        <a:ln>
          <a:solidFill>
            <a:srgbClr val="506C92"/>
          </a:solidFill>
          <a:prstDash val="lgDash"/>
        </a:ln>
      </dgm:spPr>
      <dgm:t>
        <a:bodyPr/>
        <a:lstStyle/>
        <a:p>
          <a:r>
            <a:rPr lang="ru-RU" dirty="0">
              <a:latin typeface="Century Gothic" panose="020B0502020202020204" pitchFamily="34" charset="0"/>
            </a:rPr>
            <a:t>Когнитивная регуляция эмоций</a:t>
          </a:r>
        </a:p>
      </dgm:t>
    </dgm:pt>
    <dgm:pt modelId="{5843B845-61BB-4DCF-9989-2C3A8C43A912}" type="parTrans" cxnId="{98F5AE22-C03D-49F2-A176-357AC4C6C182}">
      <dgm:prSet/>
      <dgm:spPr/>
      <dgm:t>
        <a:bodyPr/>
        <a:lstStyle/>
        <a:p>
          <a:endParaRPr lang="ru-RU">
            <a:latin typeface="Century Gothic" panose="020B0502020202020204" pitchFamily="34" charset="0"/>
          </a:endParaRPr>
        </a:p>
      </dgm:t>
    </dgm:pt>
    <dgm:pt modelId="{8BEC8A69-2734-45DE-9E90-6E256729F2F0}" type="sibTrans" cxnId="{98F5AE22-C03D-49F2-A176-357AC4C6C182}">
      <dgm:prSet/>
      <dgm:spPr/>
      <dgm:t>
        <a:bodyPr/>
        <a:lstStyle/>
        <a:p>
          <a:endParaRPr lang="ru-RU">
            <a:latin typeface="Century Gothic" panose="020B0502020202020204" pitchFamily="34" charset="0"/>
          </a:endParaRPr>
        </a:p>
      </dgm:t>
    </dgm:pt>
    <dgm:pt modelId="{1A90D67A-1D14-4057-878E-13BFB0CFF332}">
      <dgm:prSet phldrT="[Текст]" custT="1"/>
      <dgm:spPr>
        <a:solidFill>
          <a:srgbClr val="C7CED8"/>
        </a:solidFill>
        <a:ln>
          <a:prstDash val="lgDash"/>
        </a:ln>
      </dgm:spPr>
      <dgm:t>
        <a:bodyPr/>
        <a:lstStyle/>
        <a:p>
          <a:r>
            <a:rPr lang="ru-RU" sz="1900" dirty="0" err="1">
              <a:latin typeface="Century Gothic" panose="020B0502020202020204" pitchFamily="34" charset="0"/>
            </a:rPr>
            <a:t>Просоциальные</a:t>
          </a:r>
          <a:r>
            <a:rPr lang="ru-RU" sz="1900" dirty="0">
              <a:latin typeface="Century Gothic" panose="020B0502020202020204" pitchFamily="34" charset="0"/>
            </a:rPr>
            <a:t> ценности</a:t>
          </a:r>
        </a:p>
      </dgm:t>
    </dgm:pt>
    <dgm:pt modelId="{DAB66A9A-C5C0-455B-8814-1FA5FFE39F0E}" type="parTrans" cxnId="{92E19574-6079-4846-9D4D-49C9A554B327}">
      <dgm:prSet/>
      <dgm:spPr/>
      <dgm:t>
        <a:bodyPr/>
        <a:lstStyle/>
        <a:p>
          <a:endParaRPr lang="ru-RU">
            <a:latin typeface="Century Gothic" panose="020B0502020202020204" pitchFamily="34" charset="0"/>
          </a:endParaRPr>
        </a:p>
      </dgm:t>
    </dgm:pt>
    <dgm:pt modelId="{37959ABF-0ACC-4B89-A34A-10F78F6B47D5}" type="sibTrans" cxnId="{92E19574-6079-4846-9D4D-49C9A554B327}">
      <dgm:prSet/>
      <dgm:spPr/>
      <dgm:t>
        <a:bodyPr/>
        <a:lstStyle/>
        <a:p>
          <a:endParaRPr lang="ru-RU">
            <a:latin typeface="Century Gothic" panose="020B0502020202020204" pitchFamily="34" charset="0"/>
          </a:endParaRPr>
        </a:p>
      </dgm:t>
    </dgm:pt>
    <dgm:pt modelId="{C3E011E1-CE20-422F-A59B-F1A5880A4BBD}">
      <dgm:prSet phldrT="[Текст]"/>
      <dgm:spPr>
        <a:solidFill>
          <a:srgbClr val="9DB0C9"/>
        </a:solidFill>
        <a:ln>
          <a:solidFill>
            <a:srgbClr val="506C92"/>
          </a:solidFill>
          <a:prstDash val="lgDash"/>
        </a:ln>
      </dgm:spPr>
      <dgm:t>
        <a:bodyPr/>
        <a:lstStyle/>
        <a:p>
          <a:r>
            <a:rPr lang="ru-RU" dirty="0">
              <a:latin typeface="Century Gothic" panose="020B0502020202020204" pitchFamily="34" charset="0"/>
            </a:rPr>
            <a:t>Конструктивные защитные механизмы</a:t>
          </a:r>
        </a:p>
      </dgm:t>
    </dgm:pt>
    <dgm:pt modelId="{A3A28969-8534-4B16-82FE-177A59044F06}" type="parTrans" cxnId="{D533D755-54C9-4B94-9234-77E9E443B043}">
      <dgm:prSet/>
      <dgm:spPr/>
      <dgm:t>
        <a:bodyPr/>
        <a:lstStyle/>
        <a:p>
          <a:endParaRPr lang="ru-RU">
            <a:latin typeface="Century Gothic" panose="020B0502020202020204" pitchFamily="34" charset="0"/>
          </a:endParaRPr>
        </a:p>
      </dgm:t>
    </dgm:pt>
    <dgm:pt modelId="{B0F06163-F121-48FB-AF42-066B6EBD92BA}" type="sibTrans" cxnId="{D533D755-54C9-4B94-9234-77E9E443B043}">
      <dgm:prSet/>
      <dgm:spPr/>
      <dgm:t>
        <a:bodyPr/>
        <a:lstStyle/>
        <a:p>
          <a:endParaRPr lang="ru-RU">
            <a:latin typeface="Century Gothic" panose="020B0502020202020204" pitchFamily="34" charset="0"/>
          </a:endParaRPr>
        </a:p>
      </dgm:t>
    </dgm:pt>
    <dgm:pt modelId="{70661784-8781-4C9A-83F2-73CB6920EBFC}">
      <dgm:prSet/>
      <dgm:spPr>
        <a:solidFill>
          <a:srgbClr val="DEE7EF"/>
        </a:solidFill>
        <a:ln>
          <a:prstDash val="lgDash"/>
        </a:ln>
      </dgm:spPr>
      <dgm:t>
        <a:bodyPr/>
        <a:lstStyle/>
        <a:p>
          <a:r>
            <a:rPr lang="ru-RU" dirty="0">
              <a:latin typeface="Century Gothic" panose="020B0502020202020204" pitchFamily="34" charset="0"/>
            </a:rPr>
            <a:t>Социальный интеллект</a:t>
          </a:r>
        </a:p>
      </dgm:t>
    </dgm:pt>
    <dgm:pt modelId="{275B3775-44D7-4445-B9DA-9BF70483BB5E}" type="parTrans" cxnId="{A0BBB11C-87EF-433A-BDC5-78D03F45F623}">
      <dgm:prSet/>
      <dgm:spPr/>
      <dgm:t>
        <a:bodyPr/>
        <a:lstStyle/>
        <a:p>
          <a:endParaRPr lang="ru-RU">
            <a:latin typeface="Century Gothic" panose="020B0502020202020204" pitchFamily="34" charset="0"/>
          </a:endParaRPr>
        </a:p>
      </dgm:t>
    </dgm:pt>
    <dgm:pt modelId="{2BF0F519-84E9-48C4-8949-FEF97A36A333}" type="sibTrans" cxnId="{A0BBB11C-87EF-433A-BDC5-78D03F45F623}">
      <dgm:prSet/>
      <dgm:spPr/>
      <dgm:t>
        <a:bodyPr/>
        <a:lstStyle/>
        <a:p>
          <a:endParaRPr lang="ru-RU">
            <a:latin typeface="Century Gothic" panose="020B0502020202020204" pitchFamily="34" charset="0"/>
          </a:endParaRPr>
        </a:p>
      </dgm:t>
    </dgm:pt>
    <dgm:pt modelId="{FD4180B6-8724-45B9-9E77-4726F604ED67}" type="pres">
      <dgm:prSet presAssocID="{53AADF21-E913-44ED-9816-A033D2E776B9}" presName="compositeShape" presStyleCnt="0">
        <dgm:presLayoutVars>
          <dgm:chMax val="7"/>
          <dgm:dir/>
          <dgm:resizeHandles val="exact"/>
        </dgm:presLayoutVars>
      </dgm:prSet>
      <dgm:spPr/>
    </dgm:pt>
    <dgm:pt modelId="{97B850D6-DDF2-4BE0-8E24-EA86669F38C3}" type="pres">
      <dgm:prSet presAssocID="{53AADF21-E913-44ED-9816-A033D2E776B9}" presName="wedge1" presStyleLbl="node1" presStyleIdx="0" presStyleCnt="4" custLinFactNeighborX="-4140" custLinFactNeighborY="4519"/>
      <dgm:spPr/>
    </dgm:pt>
    <dgm:pt modelId="{1D2D11B3-947D-4C1A-95CC-114B6A16017F}" type="pres">
      <dgm:prSet presAssocID="{53AADF21-E913-44ED-9816-A033D2E776B9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3C36746F-AB65-4027-A519-C07E24702185}" type="pres">
      <dgm:prSet presAssocID="{53AADF21-E913-44ED-9816-A033D2E776B9}" presName="wedge2" presStyleLbl="node1" presStyleIdx="1" presStyleCnt="4" custLinFactNeighborX="187" custLinFactNeighborY="373"/>
      <dgm:spPr/>
    </dgm:pt>
    <dgm:pt modelId="{68E89A78-AEDE-4432-812C-DD3EB51D6CF6}" type="pres">
      <dgm:prSet presAssocID="{53AADF21-E913-44ED-9816-A033D2E776B9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BAA98ACE-0DFD-4297-9AF5-43DF8BFE3A3C}" type="pres">
      <dgm:prSet presAssocID="{53AADF21-E913-44ED-9816-A033D2E776B9}" presName="wedge3" presStyleLbl="node1" presStyleIdx="2" presStyleCnt="4" custLinFactNeighborX="-132" custLinFactNeighborY="240"/>
      <dgm:spPr/>
    </dgm:pt>
    <dgm:pt modelId="{D4724182-1745-43F4-9795-BED6F0A29D6B}" type="pres">
      <dgm:prSet presAssocID="{53AADF21-E913-44ED-9816-A033D2E776B9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1FE1E8F4-A293-40C4-99D2-1BD5AE186B4E}" type="pres">
      <dgm:prSet presAssocID="{53AADF21-E913-44ED-9816-A033D2E776B9}" presName="wedge4" presStyleLbl="node1" presStyleIdx="3" presStyleCnt="4"/>
      <dgm:spPr/>
    </dgm:pt>
    <dgm:pt modelId="{4A6EE308-C83D-46DB-B753-0CD16140E556}" type="pres">
      <dgm:prSet presAssocID="{53AADF21-E913-44ED-9816-A033D2E776B9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A0BBB11C-87EF-433A-BDC5-78D03F45F623}" srcId="{53AADF21-E913-44ED-9816-A033D2E776B9}" destId="{70661784-8781-4C9A-83F2-73CB6920EBFC}" srcOrd="3" destOrd="0" parTransId="{275B3775-44D7-4445-B9DA-9BF70483BB5E}" sibTransId="{2BF0F519-84E9-48C4-8949-FEF97A36A333}"/>
    <dgm:cxn modelId="{98F5AE22-C03D-49F2-A176-357AC4C6C182}" srcId="{53AADF21-E913-44ED-9816-A033D2E776B9}" destId="{AAE99280-85FE-46D8-BE69-ADA18D069C9B}" srcOrd="0" destOrd="0" parTransId="{5843B845-61BB-4DCF-9989-2C3A8C43A912}" sibTransId="{8BEC8A69-2734-45DE-9E90-6E256729F2F0}"/>
    <dgm:cxn modelId="{7A700A61-A402-4881-93D9-93AD7C0F96FE}" type="presOf" srcId="{70661784-8781-4C9A-83F2-73CB6920EBFC}" destId="{1FE1E8F4-A293-40C4-99D2-1BD5AE186B4E}" srcOrd="0" destOrd="0" presId="urn:microsoft.com/office/officeart/2005/8/layout/chart3"/>
    <dgm:cxn modelId="{92E19574-6079-4846-9D4D-49C9A554B327}" srcId="{53AADF21-E913-44ED-9816-A033D2E776B9}" destId="{1A90D67A-1D14-4057-878E-13BFB0CFF332}" srcOrd="1" destOrd="0" parTransId="{DAB66A9A-C5C0-455B-8814-1FA5FFE39F0E}" sibTransId="{37959ABF-0ACC-4B89-A34A-10F78F6B47D5}"/>
    <dgm:cxn modelId="{D533D755-54C9-4B94-9234-77E9E443B043}" srcId="{53AADF21-E913-44ED-9816-A033D2E776B9}" destId="{C3E011E1-CE20-422F-A59B-F1A5880A4BBD}" srcOrd="2" destOrd="0" parTransId="{A3A28969-8534-4B16-82FE-177A59044F06}" sibTransId="{B0F06163-F121-48FB-AF42-066B6EBD92BA}"/>
    <dgm:cxn modelId="{4BB0767C-7487-4363-82A0-F9C25D147D5B}" type="presOf" srcId="{C3E011E1-CE20-422F-A59B-F1A5880A4BBD}" destId="{BAA98ACE-0DFD-4297-9AF5-43DF8BFE3A3C}" srcOrd="0" destOrd="0" presId="urn:microsoft.com/office/officeart/2005/8/layout/chart3"/>
    <dgm:cxn modelId="{C94736A2-6CEC-437F-91EB-C411DEBA74FC}" type="presOf" srcId="{AAE99280-85FE-46D8-BE69-ADA18D069C9B}" destId="{97B850D6-DDF2-4BE0-8E24-EA86669F38C3}" srcOrd="0" destOrd="0" presId="urn:microsoft.com/office/officeart/2005/8/layout/chart3"/>
    <dgm:cxn modelId="{E5AEDBAF-8EC7-4B39-B9DA-E63084C74884}" type="presOf" srcId="{AAE99280-85FE-46D8-BE69-ADA18D069C9B}" destId="{1D2D11B3-947D-4C1A-95CC-114B6A16017F}" srcOrd="1" destOrd="0" presId="urn:microsoft.com/office/officeart/2005/8/layout/chart3"/>
    <dgm:cxn modelId="{9F2CC6BB-7290-4EDD-8C39-872B8F732D44}" type="presOf" srcId="{1A90D67A-1D14-4057-878E-13BFB0CFF332}" destId="{3C36746F-AB65-4027-A519-C07E24702185}" srcOrd="0" destOrd="0" presId="urn:microsoft.com/office/officeart/2005/8/layout/chart3"/>
    <dgm:cxn modelId="{68B490BE-6400-4B97-9E98-56040CD20E01}" type="presOf" srcId="{C3E011E1-CE20-422F-A59B-F1A5880A4BBD}" destId="{D4724182-1745-43F4-9795-BED6F0A29D6B}" srcOrd="1" destOrd="0" presId="urn:microsoft.com/office/officeart/2005/8/layout/chart3"/>
    <dgm:cxn modelId="{18DAD2DD-152B-43F1-87D3-EE98A91B893E}" type="presOf" srcId="{1A90D67A-1D14-4057-878E-13BFB0CFF332}" destId="{68E89A78-AEDE-4432-812C-DD3EB51D6CF6}" srcOrd="1" destOrd="0" presId="urn:microsoft.com/office/officeart/2005/8/layout/chart3"/>
    <dgm:cxn modelId="{CECDDBEE-0C28-4C2E-BF9C-69FC16D85133}" type="presOf" srcId="{53AADF21-E913-44ED-9816-A033D2E776B9}" destId="{FD4180B6-8724-45B9-9E77-4726F604ED67}" srcOrd="0" destOrd="0" presId="urn:microsoft.com/office/officeart/2005/8/layout/chart3"/>
    <dgm:cxn modelId="{FFB796F6-19A6-44F0-8F72-47BB25748B7B}" type="presOf" srcId="{70661784-8781-4C9A-83F2-73CB6920EBFC}" destId="{4A6EE308-C83D-46DB-B753-0CD16140E556}" srcOrd="1" destOrd="0" presId="urn:microsoft.com/office/officeart/2005/8/layout/chart3"/>
    <dgm:cxn modelId="{847429AD-995D-4DB1-885F-0113C59AF0C4}" type="presParOf" srcId="{FD4180B6-8724-45B9-9E77-4726F604ED67}" destId="{97B850D6-DDF2-4BE0-8E24-EA86669F38C3}" srcOrd="0" destOrd="0" presId="urn:microsoft.com/office/officeart/2005/8/layout/chart3"/>
    <dgm:cxn modelId="{CC8A666F-E27E-4FD1-88F2-B02F984F5D37}" type="presParOf" srcId="{FD4180B6-8724-45B9-9E77-4726F604ED67}" destId="{1D2D11B3-947D-4C1A-95CC-114B6A16017F}" srcOrd="1" destOrd="0" presId="urn:microsoft.com/office/officeart/2005/8/layout/chart3"/>
    <dgm:cxn modelId="{6FE04907-4D2B-485C-A51A-C133BF4BFAA9}" type="presParOf" srcId="{FD4180B6-8724-45B9-9E77-4726F604ED67}" destId="{3C36746F-AB65-4027-A519-C07E24702185}" srcOrd="2" destOrd="0" presId="urn:microsoft.com/office/officeart/2005/8/layout/chart3"/>
    <dgm:cxn modelId="{13D82C66-C1A4-4329-B4FB-19DF932486F4}" type="presParOf" srcId="{FD4180B6-8724-45B9-9E77-4726F604ED67}" destId="{68E89A78-AEDE-4432-812C-DD3EB51D6CF6}" srcOrd="3" destOrd="0" presId="urn:microsoft.com/office/officeart/2005/8/layout/chart3"/>
    <dgm:cxn modelId="{2FDACF5E-28FF-4F30-B394-171306654F9D}" type="presParOf" srcId="{FD4180B6-8724-45B9-9E77-4726F604ED67}" destId="{BAA98ACE-0DFD-4297-9AF5-43DF8BFE3A3C}" srcOrd="4" destOrd="0" presId="urn:microsoft.com/office/officeart/2005/8/layout/chart3"/>
    <dgm:cxn modelId="{D61ED798-703F-4B51-8B58-0AB456F7D45A}" type="presParOf" srcId="{FD4180B6-8724-45B9-9E77-4726F604ED67}" destId="{D4724182-1745-43F4-9795-BED6F0A29D6B}" srcOrd="5" destOrd="0" presId="urn:microsoft.com/office/officeart/2005/8/layout/chart3"/>
    <dgm:cxn modelId="{A9CFCEEB-AD11-41B8-8F36-6D6C307324CA}" type="presParOf" srcId="{FD4180B6-8724-45B9-9E77-4726F604ED67}" destId="{1FE1E8F4-A293-40C4-99D2-1BD5AE186B4E}" srcOrd="6" destOrd="0" presId="urn:microsoft.com/office/officeart/2005/8/layout/chart3"/>
    <dgm:cxn modelId="{5801174B-8736-4740-8346-0C4AE383B0AF}" type="presParOf" srcId="{FD4180B6-8724-45B9-9E77-4726F604ED67}" destId="{4A6EE308-C83D-46DB-B753-0CD16140E556}" srcOrd="7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B850D6-DDF2-4BE0-8E24-EA86669F38C3}">
      <dsp:nvSpPr>
        <dsp:cNvPr id="0" name=""/>
        <dsp:cNvSpPr/>
      </dsp:nvSpPr>
      <dsp:spPr>
        <a:xfrm>
          <a:off x="3027075" y="668607"/>
          <a:ext cx="5601764" cy="5601764"/>
        </a:xfrm>
        <a:prstGeom prst="pie">
          <a:avLst>
            <a:gd name="adj1" fmla="val 16200000"/>
            <a:gd name="adj2" fmla="val 0"/>
          </a:avLst>
        </a:prstGeom>
        <a:solidFill>
          <a:srgbClr val="BDD2E1"/>
        </a:solidFill>
        <a:ln w="19050" cap="flat" cmpd="sng" algn="ctr">
          <a:solidFill>
            <a:srgbClr val="506C92"/>
          </a:solidFill>
          <a:prstDash val="lg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>
              <a:latin typeface="Century Gothic" panose="020B0502020202020204" pitchFamily="34" charset="0"/>
            </a:rPr>
            <a:t>Когнитивная регуляция эмоций</a:t>
          </a:r>
        </a:p>
      </dsp:txBody>
      <dsp:txXfrm>
        <a:off x="5891978" y="1704934"/>
        <a:ext cx="2067317" cy="1667191"/>
      </dsp:txXfrm>
    </dsp:sp>
    <dsp:sp modelId="{3C36746F-AB65-4027-A519-C07E24702185}">
      <dsp:nvSpPr>
        <dsp:cNvPr id="0" name=""/>
        <dsp:cNvSpPr/>
      </dsp:nvSpPr>
      <dsp:spPr>
        <a:xfrm>
          <a:off x="3033389" y="672433"/>
          <a:ext cx="5601764" cy="5601764"/>
        </a:xfrm>
        <a:prstGeom prst="pie">
          <a:avLst>
            <a:gd name="adj1" fmla="val 0"/>
            <a:gd name="adj2" fmla="val 5400000"/>
          </a:avLst>
        </a:prstGeom>
        <a:solidFill>
          <a:srgbClr val="C7CED8"/>
        </a:solidFill>
        <a:ln w="19050" cap="flat" cmpd="sng" algn="ctr">
          <a:solidFill>
            <a:scrgbClr r="0" g="0" b="0"/>
          </a:solidFill>
          <a:prstDash val="lg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 err="1">
              <a:latin typeface="Century Gothic" panose="020B0502020202020204" pitchFamily="34" charset="0"/>
            </a:rPr>
            <a:t>Просоциальные</a:t>
          </a:r>
          <a:r>
            <a:rPr lang="ru-RU" sz="1900" kern="1200" dirty="0">
              <a:latin typeface="Century Gothic" panose="020B0502020202020204" pitchFamily="34" charset="0"/>
            </a:rPr>
            <a:t> ценности</a:t>
          </a:r>
        </a:p>
      </dsp:txBody>
      <dsp:txXfrm>
        <a:off x="5934303" y="3573346"/>
        <a:ext cx="2067317" cy="1667191"/>
      </dsp:txXfrm>
    </dsp:sp>
    <dsp:sp modelId="{BAA98ACE-0DFD-4297-9AF5-43DF8BFE3A3C}">
      <dsp:nvSpPr>
        <dsp:cNvPr id="0" name=""/>
        <dsp:cNvSpPr/>
      </dsp:nvSpPr>
      <dsp:spPr>
        <a:xfrm>
          <a:off x="3015520" y="664982"/>
          <a:ext cx="5601764" cy="5601764"/>
        </a:xfrm>
        <a:prstGeom prst="pie">
          <a:avLst>
            <a:gd name="adj1" fmla="val 5400000"/>
            <a:gd name="adj2" fmla="val 10800000"/>
          </a:avLst>
        </a:prstGeom>
        <a:solidFill>
          <a:srgbClr val="9DB0C9"/>
        </a:solidFill>
        <a:ln w="19050" cap="flat" cmpd="sng" algn="ctr">
          <a:solidFill>
            <a:srgbClr val="506C92"/>
          </a:solidFill>
          <a:prstDash val="lg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>
              <a:latin typeface="Century Gothic" panose="020B0502020202020204" pitchFamily="34" charset="0"/>
            </a:rPr>
            <a:t>Конструктивные защитные механизмы</a:t>
          </a:r>
        </a:p>
      </dsp:txBody>
      <dsp:txXfrm>
        <a:off x="3649053" y="3565896"/>
        <a:ext cx="2067317" cy="1667191"/>
      </dsp:txXfrm>
    </dsp:sp>
    <dsp:sp modelId="{1FE1E8F4-A293-40C4-99D2-1BD5AE186B4E}">
      <dsp:nvSpPr>
        <dsp:cNvPr id="0" name=""/>
        <dsp:cNvSpPr/>
      </dsp:nvSpPr>
      <dsp:spPr>
        <a:xfrm>
          <a:off x="3022914" y="651538"/>
          <a:ext cx="5601764" cy="5601764"/>
        </a:xfrm>
        <a:prstGeom prst="pie">
          <a:avLst>
            <a:gd name="adj1" fmla="val 10800000"/>
            <a:gd name="adj2" fmla="val 16200000"/>
          </a:avLst>
        </a:prstGeom>
        <a:solidFill>
          <a:srgbClr val="DEE7EF"/>
        </a:solidFill>
        <a:ln w="19050" cap="flat" cmpd="sng" algn="ctr">
          <a:solidFill>
            <a:scrgbClr r="0" g="0" b="0"/>
          </a:solidFill>
          <a:prstDash val="lg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>
              <a:latin typeface="Century Gothic" panose="020B0502020202020204" pitchFamily="34" charset="0"/>
            </a:rPr>
            <a:t>Социальный интеллект</a:t>
          </a:r>
        </a:p>
      </dsp:txBody>
      <dsp:txXfrm>
        <a:off x="3656447" y="1685197"/>
        <a:ext cx="2067317" cy="16671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B9244C-1318-4F44-9049-0083CE1C5F46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FE5A2A-E86E-434A-9F9A-972B7E39D1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7502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FE5A2A-E86E-434A-9F9A-972B7E39D1F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18354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C85614-3ED9-F71F-AC4B-5EDA63E0A7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6FA74B8F-5AD2-CF7C-F565-E29B2F4DA3A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E636B3DE-E78A-F349-9848-4C1A8EFC61B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060243-5936-565D-1970-44E6AA9501E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23A619-9C26-47E7-82A5-D9F502D05C6F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85388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945B73-D026-758D-2463-956CC249DC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4EEEB4B-EEC1-F453-4458-74848B30089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D987EF3-F1D9-356F-48C2-E7862B106B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CFD68-E510-396F-08AD-ECB96107602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0164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E4DC2E-2971-963B-86E7-16087FA3EA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5F08767-970A-27F8-59F1-8017342EB4C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EDD9F95-79EB-A683-22AF-645D6B757E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35D64B-C99B-7652-7985-9D026C94A8A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021451-1387-4CA6-816F-3879F97B5CB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35074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FE5A2A-E86E-434A-9F9A-972B7E39D1F2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23078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FE5A2A-E86E-434A-9F9A-972B7E39D1F2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9102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FD358F-28E6-ABEA-FE82-5BF29A3FFB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867C86F-6E48-F5D2-CCCA-A6D58336DB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8722BFC-C8A6-3C0D-9BD3-6B811CB2A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F6A8D-5CE0-4992-85AD-D9582A781A3D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C1863A-482D-AC4E-4716-8342F4DE3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CB34746-1768-51E2-4BBE-FE5E25297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56099-B8A3-4F7A-BD24-63A1DBDF1B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335261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8924E4-DA62-5AE5-E102-8320A2946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2A4080D-18CD-9B95-8BC8-71A5344A33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61EAF89-B1C9-B445-468D-E6367DC1E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F6A8D-5CE0-4992-85AD-D9582A781A3D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66BEF70-1F7C-EAD9-D4C6-0414A5730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03181E3-762D-E97D-4FF6-38D9FA0CD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56099-B8A3-4F7A-BD24-63A1DBDF1B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8183176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2888474-7AC2-A538-0064-583B39FCBA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13C0C2D-BF6D-8E76-BB1B-6DB09F9025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B2374B2-FD38-A645-0DC7-B5C16B698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F6A8D-5CE0-4992-85AD-D9582A781A3D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4C012D4-B514-EC8B-7D5C-AC98069D0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A9B7E17-3315-EBEC-D75F-500B34F07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56099-B8A3-4F7A-BD24-63A1DBDF1B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88256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5B512286-9871-40D6-91FC-4336DF0A5E1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659368" y="165802"/>
            <a:ext cx="2649253" cy="607955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74768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22242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0645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F05F5C-9633-34F4-33C5-1535D6DB9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97927B9-7FEC-9CA0-6202-69E9831E7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8C8ED1-1AF2-6174-0261-B11A931A6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F6A8D-5CE0-4992-85AD-D9582A781A3D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1ABD45D-DE53-0A4C-2E08-1D1A9542B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7C5D297-AA7F-4F62-DDFE-EB60C8413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56099-B8A3-4F7A-BD24-63A1DBDF1B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3640809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12480E-7118-ACAA-228C-3EBDF9313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01F2376-66B0-83C1-2E86-7B730A0A6E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02C40F3-F2B2-1BEB-1622-302D523A7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F6A8D-5CE0-4992-85AD-D9582A781A3D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F066027-4E59-D17C-CB91-E7E76BF33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A097902-E9EE-5718-D9D2-1C173530A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56099-B8A3-4F7A-BD24-63A1DBDF1B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0105429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82EDA0-A53A-5A64-AC26-596C27AEA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D373EBD-C8E6-3255-A0B8-4FC568D3A5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D637C26-C1B5-A704-6EE2-ED98A28005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5FC392E-1221-010A-0D68-E7038585D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F6A8D-5CE0-4992-85AD-D9582A781A3D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AF3CC5C-C81C-97E9-446E-1876E02D8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7414C26-E9FE-8F33-AA32-C11F2CFC3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56099-B8A3-4F7A-BD24-63A1DBDF1B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7404134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7B6825-BC10-379B-F40C-4AC09EE6F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E604772-E4B2-D7FA-DD66-3D2A3183E7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1531D2E-3897-F762-34D5-D1CD7E748B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9B02E24-2B21-9CD2-E47A-C1AE6E1951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1FEF150-BBE8-A98E-EDD5-D946E07E98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9741D1D-797E-61AD-0922-4BB21A841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F6A8D-5CE0-4992-85AD-D9582A781A3D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29856AE-492E-5681-FE92-3989E0DBA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D5EBC96-465C-6580-A8E1-662028976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56099-B8A3-4F7A-BD24-63A1DBDF1B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4208492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639536-566D-614D-8773-4267C9C28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00FC40E-BAB2-1F33-C866-AB6F3A02F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F6A8D-5CE0-4992-85AD-D9582A781A3D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EFE4EC8-D218-044C-189A-53BF797BB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6AA1294-2BD1-9CBF-2119-00328175E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56099-B8A3-4F7A-BD24-63A1DBDF1B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628782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EDEA8F7-905C-7697-1E43-0024EAD56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F6A8D-5CE0-4992-85AD-D9582A781A3D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C600598-EA54-6451-D9AC-95DB3E9F3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504E32D-A57A-3B01-C899-5439F6348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56099-B8A3-4F7A-BD24-63A1DBDF1B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1774435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930526-1263-586A-E8C4-1E61CBD98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34E5809-0301-4159-C013-128AAB1565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5267929-10FF-114E-E86A-7FB8D413C5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493B03B-AD3A-7FBB-E621-37E1B2A20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F6A8D-5CE0-4992-85AD-D9582A781A3D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809617C-8B76-19A1-74A6-CB71D72CC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E6BFADA-937F-A966-A287-BCD6FE4A5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56099-B8A3-4F7A-BD24-63A1DBDF1B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2052036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24E377-A873-7898-39C2-C252C3FF7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D8CBCB3-9D6B-71B5-4D3D-E5205D553D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80F2730-C41C-C5E8-9E49-C7DE1847F0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2829116-EAFB-6427-9345-6A4CCA58D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F6A8D-5CE0-4992-85AD-D9582A781A3D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1F6C555-77AA-7BF6-6999-A5D0F7871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E896F9A-3869-D45D-49E9-DEA730C3A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56099-B8A3-4F7A-BD24-63A1DBDF1B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6454267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E7EF">
            <a:alpha val="3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06ED2A-B078-000B-C116-5628A781A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BF0E497-0498-064C-E13D-C874520ADB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323656A-DFD6-1343-D6F0-4A6277AB72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7AF6A8D-5CE0-4992-85AD-D9582A781A3D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1FA9E2E-84B7-4185-AC3D-5819F2266C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6D590A0-7A33-F3CF-189F-657834F42D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B956099-B8A3-4F7A-BD24-63A1DBDF1B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37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0970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hf sldNum="0" hdr="0" ftr="0" dt="0"/>
  <p:txStyles>
    <p:titleStyle>
      <a:lvl1pPr algn="ctr" defTabSz="609630" rtl="0" eaLnBrk="1" latinLnBrk="0" hangingPunct="1">
        <a:spcBef>
          <a:spcPct val="0"/>
        </a:spcBef>
        <a:buNone/>
        <a:defRPr sz="2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609630" rtl="0" eaLnBrk="1" latinLnBrk="0" hangingPunct="1">
        <a:spcBef>
          <a:spcPct val="20000"/>
        </a:spcBef>
        <a:buFont typeface="Arial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495325" indent="-190510" algn="l" defTabSz="609630" rtl="0" eaLnBrk="1" latinLnBrk="0" hangingPunct="1">
        <a:spcBef>
          <a:spcPct val="20000"/>
        </a:spcBef>
        <a:buFont typeface="Arial" pitchFamily="34" charset="0"/>
        <a:buChar char="–"/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762038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66853" indent="-152408" algn="l" defTabSz="609630" rtl="0" eaLnBrk="1" latinLnBrk="0" hangingPunct="1">
        <a:spcBef>
          <a:spcPct val="20000"/>
        </a:spcBef>
        <a:buFont typeface="Arial" pitchFamily="34" charset="0"/>
        <a:buChar char="–"/>
        <a:defRPr sz="1333" kern="1200">
          <a:solidFill>
            <a:schemeClr val="tx1"/>
          </a:solidFill>
          <a:latin typeface="+mn-lt"/>
          <a:ea typeface="+mn-ea"/>
          <a:cs typeface="+mn-cs"/>
        </a:defRPr>
      </a:lvl4pPr>
      <a:lvl5pPr marL="1371669" indent="-152408" algn="l" defTabSz="609630" rtl="0" eaLnBrk="1" latinLnBrk="0" hangingPunct="1">
        <a:spcBef>
          <a:spcPct val="20000"/>
        </a:spcBef>
        <a:buFont typeface="Arial" pitchFamily="34" charset="0"/>
        <a:buChar char="»"/>
        <a:defRPr sz="1333" kern="1200">
          <a:solidFill>
            <a:schemeClr val="tx1"/>
          </a:solidFill>
          <a:latin typeface="+mn-lt"/>
          <a:ea typeface="+mn-ea"/>
          <a:cs typeface="+mn-cs"/>
        </a:defRPr>
      </a:lvl5pPr>
      <a:lvl6pPr marL="167648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6pPr>
      <a:lvl7pPr marL="1981299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7pPr>
      <a:lvl8pPr marL="228611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8pPr>
      <a:lvl9pPr marL="2590930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815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63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4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26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407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9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707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522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7" Type="http://schemas.openxmlformats.org/officeDocument/2006/relationships/image" Target="../media/image11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Овал 12">
            <a:extLst>
              <a:ext uri="{FF2B5EF4-FFF2-40B4-BE49-F238E27FC236}">
                <a16:creationId xmlns:a16="http://schemas.microsoft.com/office/drawing/2014/main" id="{AF53527C-FF38-00C4-8682-4E082A30D2BE}"/>
              </a:ext>
            </a:extLst>
          </p:cNvPr>
          <p:cNvSpPr/>
          <p:nvPr/>
        </p:nvSpPr>
        <p:spPr>
          <a:xfrm>
            <a:off x="-2716476" y="-1768933"/>
            <a:ext cx="5734541" cy="5302189"/>
          </a:xfrm>
          <a:prstGeom prst="ellipse">
            <a:avLst/>
          </a:prstGeom>
          <a:solidFill>
            <a:schemeClr val="bg1">
              <a:alpha val="39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 descr="Изображение выглядит как эмблема, символ, круг, логотип&#10;&#10;Автоматически созданное описание">
            <a:extLst>
              <a:ext uri="{FF2B5EF4-FFF2-40B4-BE49-F238E27FC236}">
                <a16:creationId xmlns:a16="http://schemas.microsoft.com/office/drawing/2014/main" id="{6DD35076-B81F-8DCF-1F55-D5973AA952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3313" y="979539"/>
            <a:ext cx="3466562" cy="3422276"/>
          </a:xfrm>
          <a:prstGeom prst="rect">
            <a:avLst/>
          </a:prstGeom>
        </p:spPr>
      </p:pic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662F38D2-CB5C-AE47-ABA5-7D260C82563F}"/>
              </a:ext>
            </a:extLst>
          </p:cNvPr>
          <p:cNvSpPr/>
          <p:nvPr/>
        </p:nvSpPr>
        <p:spPr>
          <a:xfrm>
            <a:off x="10052482" y="7693"/>
            <a:ext cx="355107" cy="9718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2933477F-7D78-7984-29B1-9B61CD83BBDD}"/>
              </a:ext>
            </a:extLst>
          </p:cNvPr>
          <p:cNvSpPr/>
          <p:nvPr/>
        </p:nvSpPr>
        <p:spPr>
          <a:xfrm>
            <a:off x="8894524" y="4384713"/>
            <a:ext cx="355107" cy="2473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>
            <a:extLst>
              <a:ext uri="{FF2B5EF4-FFF2-40B4-BE49-F238E27FC236}">
                <a16:creationId xmlns:a16="http://schemas.microsoft.com/office/drawing/2014/main" id="{0231EE87-02FF-4C6A-22A6-3B1CC860EA2F}"/>
              </a:ext>
            </a:extLst>
          </p:cNvPr>
          <p:cNvSpPr/>
          <p:nvPr/>
        </p:nvSpPr>
        <p:spPr>
          <a:xfrm>
            <a:off x="4045749" y="4419710"/>
            <a:ext cx="392334" cy="421811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Круг: прозрачная заливка 27">
            <a:extLst>
              <a:ext uri="{FF2B5EF4-FFF2-40B4-BE49-F238E27FC236}">
                <a16:creationId xmlns:a16="http://schemas.microsoft.com/office/drawing/2014/main" id="{F7B6B374-8981-4309-59AF-7EECA747F896}"/>
              </a:ext>
            </a:extLst>
          </p:cNvPr>
          <p:cNvSpPr/>
          <p:nvPr/>
        </p:nvSpPr>
        <p:spPr>
          <a:xfrm>
            <a:off x="6413330" y="2015074"/>
            <a:ext cx="837131" cy="829017"/>
          </a:xfrm>
          <a:prstGeom prst="donu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8FDB31F8-15C8-FB3E-385B-9CDCF4B46F48}"/>
              </a:ext>
            </a:extLst>
          </p:cNvPr>
          <p:cNvSpPr/>
          <p:nvPr/>
        </p:nvSpPr>
        <p:spPr>
          <a:xfrm>
            <a:off x="11210443" y="4384713"/>
            <a:ext cx="355107" cy="2473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6F7E4313-4718-281C-CFEC-8BE661936FF9}"/>
              </a:ext>
            </a:extLst>
          </p:cNvPr>
          <p:cNvSpPr/>
          <p:nvPr/>
        </p:nvSpPr>
        <p:spPr>
          <a:xfrm>
            <a:off x="8894524" y="-1"/>
            <a:ext cx="355107" cy="12714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05123D6B-12EA-5BE5-AF3A-67A3A85884DB}"/>
              </a:ext>
            </a:extLst>
          </p:cNvPr>
          <p:cNvSpPr/>
          <p:nvPr/>
        </p:nvSpPr>
        <p:spPr>
          <a:xfrm>
            <a:off x="10052483" y="4723914"/>
            <a:ext cx="355107" cy="21340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EF35CA26-E91C-6EB1-F41A-BDC2FA861BC4}"/>
              </a:ext>
            </a:extLst>
          </p:cNvPr>
          <p:cNvSpPr/>
          <p:nvPr/>
        </p:nvSpPr>
        <p:spPr>
          <a:xfrm>
            <a:off x="11210443" y="-1"/>
            <a:ext cx="355107" cy="12930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630D5C2F-54D4-6C3E-C064-95C9248C4899}"/>
              </a:ext>
            </a:extLst>
          </p:cNvPr>
          <p:cNvSpPr/>
          <p:nvPr/>
        </p:nvSpPr>
        <p:spPr>
          <a:xfrm>
            <a:off x="7875557" y="-4230"/>
            <a:ext cx="355107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>
            <a:extLst>
              <a:ext uri="{FF2B5EF4-FFF2-40B4-BE49-F238E27FC236}">
                <a16:creationId xmlns:a16="http://schemas.microsoft.com/office/drawing/2014/main" id="{8872DD5E-5C29-E52A-F621-F53797029524}"/>
              </a:ext>
            </a:extLst>
          </p:cNvPr>
          <p:cNvSpPr/>
          <p:nvPr/>
        </p:nvSpPr>
        <p:spPr>
          <a:xfrm>
            <a:off x="4798410" y="206349"/>
            <a:ext cx="658092" cy="574537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62942456-0E89-54EF-CAC0-708A28EDAF60}"/>
              </a:ext>
            </a:extLst>
          </p:cNvPr>
          <p:cNvSpPr txBox="1">
            <a:spLocks/>
          </p:cNvSpPr>
          <p:nvPr/>
        </p:nvSpPr>
        <p:spPr>
          <a:xfrm>
            <a:off x="1" y="4553360"/>
            <a:ext cx="12191999" cy="1271451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ru-RU" sz="1800" b="1" dirty="0">
                <a:solidFill>
                  <a:srgbClr val="506C92"/>
                </a:solidFill>
                <a:latin typeface="Franklin Gothic Heavy" panose="020B0903020102020204" pitchFamily="34" charset="0"/>
                <a:cs typeface="Segoe UI Light" panose="020B0502040204020203" pitchFamily="34" charset="0"/>
              </a:rPr>
              <a:t>РУКОВОДИТЕЛЬ ПРОЕКТА</a:t>
            </a:r>
            <a:r>
              <a:rPr lang="ru-RU" sz="1800" b="1" dirty="0">
                <a:solidFill>
                  <a:srgbClr val="506C92"/>
                </a:solidFill>
                <a:latin typeface="Century Gothic" panose="020B0502020202020204" pitchFamily="34" charset="0"/>
                <a:cs typeface="Segoe UI Light" panose="020B0502040204020203" pitchFamily="34" charset="0"/>
              </a:rPr>
              <a:t>: </a:t>
            </a:r>
            <a:r>
              <a:rPr lang="ru-RU" sz="1800" dirty="0">
                <a:solidFill>
                  <a:srgbClr val="506C92"/>
                </a:solidFill>
                <a:latin typeface="Century Gothic" panose="020B0502020202020204" pitchFamily="34" charset="0"/>
                <a:cs typeface="Segoe UI Light" panose="020B0502040204020203" pitchFamily="34" charset="0"/>
              </a:rPr>
              <a:t>Баева Ирина Александровна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cs typeface="Segoe UI Light" panose="020B0502040204020203" pitchFamily="34" charset="0"/>
              </a:rPr>
              <a:t>академик РАО, доктор психологических наук, профессор, 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cs typeface="Segoe UI Light" panose="020B0502040204020203" pitchFamily="34" charset="0"/>
              </a:rPr>
              <a:t>заведующий лабораторией «Психологическая культура и безопасность образования» 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cs typeface="Segoe UI Light" panose="020B0502040204020203" pitchFamily="34" charset="0"/>
              </a:rPr>
              <a:t>Российского государственного педагогического университета им. А. И. Герцена, г. Санкт-Петербург</a:t>
            </a:r>
          </a:p>
          <a:p>
            <a:pPr algn="r"/>
            <a:endParaRPr lang="ru-RU" sz="18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3AC32C-3AAC-CDD7-22C8-960F5D3654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082" y="634395"/>
            <a:ext cx="8119582" cy="3410961"/>
          </a:xfrm>
        </p:spPr>
        <p:txBody>
          <a:bodyPr>
            <a:noAutofit/>
          </a:bodyPr>
          <a:lstStyle/>
          <a:p>
            <a:pPr algn="l"/>
            <a:r>
              <a:rPr lang="ru-RU" sz="4800" dirty="0">
                <a:solidFill>
                  <a:srgbClr val="506C92"/>
                </a:solidFill>
                <a:latin typeface="Franklin Gothic Heavy" panose="020B0903020102020204" pitchFamily="34" charset="0"/>
                <a:ea typeface="Segoe UI Black" panose="020B0A02040204020203" pitchFamily="34" charset="0"/>
              </a:rPr>
              <a:t>Ресурсы психологической безопасности студентов, обучающихся на недавно принятых в состав РФ территориях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60E38B6-863A-9EBE-4162-A53B217609B0}"/>
              </a:ext>
            </a:extLst>
          </p:cNvPr>
          <p:cNvSpPr txBox="1">
            <a:spLocks/>
          </p:cNvSpPr>
          <p:nvPr/>
        </p:nvSpPr>
        <p:spPr>
          <a:xfrm>
            <a:off x="0" y="5957354"/>
            <a:ext cx="12191999" cy="749101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ru-RU" sz="3800" b="1" dirty="0">
                <a:solidFill>
                  <a:srgbClr val="506C92"/>
                </a:solidFill>
                <a:latin typeface="Franklin Gothic Heavy" panose="020B0903020102020204" pitchFamily="34" charset="0"/>
                <a:cs typeface="Segoe UI Light" panose="020B0502040204020203" pitchFamily="34" charset="0"/>
              </a:rPr>
              <a:t>Государственное задание Министерства просвещения РФ </a:t>
            </a:r>
            <a:r>
              <a:rPr lang="en-US" sz="3800" b="1" dirty="0">
                <a:solidFill>
                  <a:srgbClr val="506C92"/>
                </a:solidFill>
                <a:latin typeface="Franklin Gothic Heavy" panose="020B0903020102020204" pitchFamily="34" charset="0"/>
                <a:cs typeface="Segoe UI Light" panose="020B0502040204020203" pitchFamily="34" charset="0"/>
              </a:rPr>
              <a:t>(VRFY-2024-0006)</a:t>
            </a:r>
            <a:r>
              <a:rPr lang="ru-RU" sz="3800" b="1" dirty="0">
                <a:solidFill>
                  <a:srgbClr val="506C92"/>
                </a:solidFill>
                <a:latin typeface="Franklin Gothic Heavy" panose="020B0903020102020204" pitchFamily="34" charset="0"/>
                <a:cs typeface="Segoe UI Light" panose="020B0502040204020203" pitchFamily="34" charset="0"/>
              </a:rPr>
              <a:t> </a:t>
            </a:r>
          </a:p>
          <a:p>
            <a:pPr algn="r">
              <a:lnSpc>
                <a:spcPct val="100000"/>
              </a:lnSpc>
            </a:pPr>
            <a:r>
              <a:rPr lang="ru-RU" sz="3800" b="1" dirty="0">
                <a:solidFill>
                  <a:srgbClr val="506C92"/>
                </a:solidFill>
                <a:latin typeface="Franklin Gothic Heavy" panose="020B0903020102020204" pitchFamily="34" charset="0"/>
                <a:cs typeface="Segoe UI Light" panose="020B0502040204020203" pitchFamily="34" charset="0"/>
              </a:rPr>
              <a:t>ПЕРИОД РЕАЛИЗАЦИИ:</a:t>
            </a:r>
            <a:r>
              <a:rPr lang="ru-RU" sz="3800" b="1" dirty="0">
                <a:solidFill>
                  <a:srgbClr val="506C92"/>
                </a:solidFill>
                <a:latin typeface="Century Gothic" panose="020B0502020202020204" pitchFamily="34" charset="0"/>
                <a:cs typeface="Segoe UI Light" panose="020B0502040204020203" pitchFamily="34" charset="0"/>
              </a:rPr>
              <a:t> </a:t>
            </a:r>
            <a:r>
              <a:rPr lang="ru-RU" sz="3800" dirty="0">
                <a:solidFill>
                  <a:srgbClr val="506C92"/>
                </a:solidFill>
                <a:latin typeface="Century Gothic" panose="020B0502020202020204" pitchFamily="34" charset="0"/>
                <a:cs typeface="Segoe UI Light" panose="020B0502040204020203" pitchFamily="34" charset="0"/>
              </a:rPr>
              <a:t>2024-2025</a:t>
            </a:r>
            <a:r>
              <a:rPr lang="ru-RU" sz="38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cs typeface="Segoe UI Light" panose="020B0502040204020203" pitchFamily="34" charset="0"/>
              </a:rPr>
              <a:t>    </a:t>
            </a:r>
          </a:p>
          <a:p>
            <a:pPr algn="r"/>
            <a:endParaRPr lang="ru-RU" sz="18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353457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E7EF">
            <a:alpha val="25000"/>
          </a:srgb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515DFF2-3D9C-0252-BB49-F12A91247A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Группа 56">
            <a:extLst>
              <a:ext uri="{FF2B5EF4-FFF2-40B4-BE49-F238E27FC236}">
                <a16:creationId xmlns:a16="http://schemas.microsoft.com/office/drawing/2014/main" id="{4B20274C-0BE4-B5A5-8674-15F7F2F8347C}"/>
              </a:ext>
            </a:extLst>
          </p:cNvPr>
          <p:cNvGrpSpPr/>
          <p:nvPr/>
        </p:nvGrpSpPr>
        <p:grpSpPr>
          <a:xfrm>
            <a:off x="219981" y="773932"/>
            <a:ext cx="11752037" cy="6129433"/>
            <a:chOff x="121855" y="1226916"/>
            <a:chExt cx="17628056" cy="9194151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22724295-DCA3-75FF-9338-D5BB8A669F1A}"/>
                </a:ext>
              </a:extLst>
            </p:cNvPr>
            <p:cNvSpPr txBox="1"/>
            <p:nvPr/>
          </p:nvSpPr>
          <p:spPr>
            <a:xfrm>
              <a:off x="121855" y="9174571"/>
              <a:ext cx="17628056" cy="12464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ru-RU" sz="2300" dirty="0">
                  <a:solidFill>
                    <a:srgbClr val="506C92"/>
                  </a:solidFill>
                  <a:latin typeface="Franklin Gothic Heavy" panose="020B0903020102020204" pitchFamily="34" charset="0"/>
                  <a:sym typeface="Calibri"/>
                </a:rPr>
                <a:t>Ресурсы психологической безопасности личности студентов в напряженной социокультурной среде</a:t>
              </a:r>
              <a:endParaRPr lang="ru-RU" sz="2300" dirty="0">
                <a:solidFill>
                  <a:srgbClr val="506C92"/>
                </a:solidFill>
                <a:latin typeface="Franklin Gothic Heavy" panose="020B0903020102020204" pitchFamily="34" charset="0"/>
              </a:endParaRPr>
            </a:p>
          </p:txBody>
        </p:sp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id="{D22FF012-5ACA-2185-D606-FE357B7C88AF}"/>
                </a:ext>
              </a:extLst>
            </p:cNvPr>
            <p:cNvSpPr/>
            <p:nvPr/>
          </p:nvSpPr>
          <p:spPr>
            <a:xfrm>
              <a:off x="3425127" y="1226916"/>
              <a:ext cx="11437746" cy="8051525"/>
            </a:xfrm>
            <a:prstGeom prst="rect">
              <a:avLst/>
            </a:prstGeom>
            <a:solidFill>
              <a:srgbClr val="EEEEE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00"/>
            </a:p>
          </p:txBody>
        </p:sp>
        <p:sp>
          <p:nvSpPr>
            <p:cNvPr id="5" name="Прямоугольник 4">
              <a:extLst>
                <a:ext uri="{FF2B5EF4-FFF2-40B4-BE49-F238E27FC236}">
                  <a16:creationId xmlns:a16="http://schemas.microsoft.com/office/drawing/2014/main" id="{AC106200-70D3-AAEB-F469-ED4B7995CE5B}"/>
                </a:ext>
              </a:extLst>
            </p:cNvPr>
            <p:cNvSpPr/>
            <p:nvPr/>
          </p:nvSpPr>
          <p:spPr>
            <a:xfrm>
              <a:off x="4848225" y="8586093"/>
              <a:ext cx="8591550" cy="446287"/>
            </a:xfrm>
            <a:prstGeom prst="rect">
              <a:avLst/>
            </a:prstGeom>
            <a:solidFill>
              <a:srgbClr val="EEEEEE"/>
            </a:solidFill>
            <a:ln>
              <a:solidFill>
                <a:schemeClr val="tx1">
                  <a:lumMod val="50000"/>
                  <a:lumOff val="50000"/>
                </a:schemeClr>
              </a:solidFill>
              <a:prstDash val="lg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333" b="1" dirty="0">
                  <a:solidFill>
                    <a:schemeClr val="tx1"/>
                  </a:solidFill>
                  <a:latin typeface="Century Gothic" panose="020B0502020202020204" pitchFamily="34" charset="0"/>
                  <a:cs typeface="Segoe UI Light" panose="020B0502040204020203" pitchFamily="34" charset="0"/>
                </a:rPr>
                <a:t>НАПРЯЖЕННАЯ СОЦИОКУЛЬТУРНАЯ СРЕДА</a:t>
              </a:r>
            </a:p>
          </p:txBody>
        </p:sp>
        <p:sp>
          <p:nvSpPr>
            <p:cNvPr id="6" name="Стрелка: вниз 5">
              <a:extLst>
                <a:ext uri="{FF2B5EF4-FFF2-40B4-BE49-F238E27FC236}">
                  <a16:creationId xmlns:a16="http://schemas.microsoft.com/office/drawing/2014/main" id="{D3A91269-3E89-6D2B-9F92-4D1EAFE0E9D1}"/>
                </a:ext>
              </a:extLst>
            </p:cNvPr>
            <p:cNvSpPr/>
            <p:nvPr/>
          </p:nvSpPr>
          <p:spPr>
            <a:xfrm rot="10800000">
              <a:off x="8721710" y="7956368"/>
              <a:ext cx="638367" cy="609855"/>
            </a:xfrm>
            <a:prstGeom prst="downArrow">
              <a:avLst>
                <a:gd name="adj1" fmla="val 27273"/>
                <a:gd name="adj2" fmla="val 45648"/>
              </a:avLst>
            </a:prstGeom>
            <a:solidFill>
              <a:srgbClr val="BDD2E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00"/>
            </a:p>
          </p:txBody>
        </p:sp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B7F8D03A-8B2C-9CD8-A0B3-4F2BEC78644E}"/>
                </a:ext>
              </a:extLst>
            </p:cNvPr>
            <p:cNvSpPr/>
            <p:nvPr/>
          </p:nvSpPr>
          <p:spPr>
            <a:xfrm>
              <a:off x="4855482" y="7509163"/>
              <a:ext cx="8591550" cy="446287"/>
            </a:xfrm>
            <a:prstGeom prst="rect">
              <a:avLst/>
            </a:prstGeom>
            <a:solidFill>
              <a:srgbClr val="EDF2F7"/>
            </a:solidFill>
            <a:ln>
              <a:solidFill>
                <a:srgbClr val="BDD2E1"/>
              </a:solidFill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333" b="1" dirty="0">
                  <a:solidFill>
                    <a:schemeClr val="tx1"/>
                  </a:solidFill>
                  <a:latin typeface="Century Gothic" panose="020B0502020202020204" pitchFamily="34" charset="0"/>
                  <a:cs typeface="Segoe UI Light" panose="020B0502040204020203" pitchFamily="34" charset="0"/>
                </a:rPr>
                <a:t>ПСИХОЛОГИЧЕСКАЯ БЕЗОПАСНОСТЬ ЛИЧНОСТИ СТУДЕНТОВ</a:t>
              </a:r>
            </a:p>
          </p:txBody>
        </p:sp>
        <p:sp>
          <p:nvSpPr>
            <p:cNvPr id="11" name="Прямоугольник: скругленные углы 10">
              <a:extLst>
                <a:ext uri="{FF2B5EF4-FFF2-40B4-BE49-F238E27FC236}">
                  <a16:creationId xmlns:a16="http://schemas.microsoft.com/office/drawing/2014/main" id="{5726C653-84E0-CE6C-23E8-AA03A5414BA6}"/>
                </a:ext>
              </a:extLst>
            </p:cNvPr>
            <p:cNvSpPr/>
            <p:nvPr/>
          </p:nvSpPr>
          <p:spPr>
            <a:xfrm>
              <a:off x="3672114" y="1369023"/>
              <a:ext cx="10958286" cy="605616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00"/>
            </a:p>
          </p:txBody>
        </p:sp>
        <p:sp>
          <p:nvSpPr>
            <p:cNvPr id="12" name="Знак умножения 11">
              <a:extLst>
                <a:ext uri="{FF2B5EF4-FFF2-40B4-BE49-F238E27FC236}">
                  <a16:creationId xmlns:a16="http://schemas.microsoft.com/office/drawing/2014/main" id="{E587AAE3-FCBF-0F52-E217-EBD595B719FE}"/>
                </a:ext>
              </a:extLst>
            </p:cNvPr>
            <p:cNvSpPr/>
            <p:nvPr/>
          </p:nvSpPr>
          <p:spPr>
            <a:xfrm>
              <a:off x="8660961" y="8132413"/>
              <a:ext cx="759863" cy="487521"/>
            </a:xfrm>
            <a:prstGeom prst="mathMultiply">
              <a:avLst>
                <a:gd name="adj1" fmla="val 11611"/>
              </a:avLst>
            </a:prstGeom>
            <a:solidFill>
              <a:schemeClr val="bg1">
                <a:lumMod val="8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0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25D1298E-BB2C-39FC-4F36-C6332DC08D58}"/>
                </a:ext>
              </a:extLst>
            </p:cNvPr>
            <p:cNvSpPr txBox="1"/>
            <p:nvPr/>
          </p:nvSpPr>
          <p:spPr>
            <a:xfrm>
              <a:off x="5510136" y="1558619"/>
              <a:ext cx="6851499" cy="44618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ru-RU" sz="1333" b="1" dirty="0">
                  <a:latin typeface="Century Gothic" panose="020B0502020202020204" pitchFamily="34" charset="0"/>
                  <a:cs typeface="Segoe UI Light" panose="020B0502040204020203" pitchFamily="34" charset="0"/>
                </a:rPr>
                <a:t>ОБРАЗОВАТЕЛЬНАЯ СРЕДА ВУЗА</a:t>
              </a: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id="{13D07582-4145-C98F-E21C-4B2E157601C9}"/>
                </a:ext>
              </a:extLst>
            </p:cNvPr>
            <p:cNvSpPr/>
            <p:nvPr/>
          </p:nvSpPr>
          <p:spPr>
            <a:xfrm>
              <a:off x="4640110" y="2106669"/>
              <a:ext cx="8591550" cy="446287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rgbClr val="EEEEEE"/>
              </a:solidFill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333" b="1" dirty="0">
                  <a:solidFill>
                    <a:schemeClr val="tx1"/>
                  </a:solidFill>
                  <a:latin typeface="Century Gothic" panose="020B0502020202020204" pitchFamily="34" charset="0"/>
                  <a:cs typeface="Segoe UI Light" panose="020B0502040204020203" pitchFamily="34" charset="0"/>
                </a:rPr>
                <a:t>ПСИХОЛОГИЧЕСКАЯ СЛУЖБА ВУЗА</a:t>
              </a:r>
            </a:p>
          </p:txBody>
        </p:sp>
        <p:sp>
          <p:nvSpPr>
            <p:cNvPr id="16" name="Прямоугольник 15">
              <a:extLst>
                <a:ext uri="{FF2B5EF4-FFF2-40B4-BE49-F238E27FC236}">
                  <a16:creationId xmlns:a16="http://schemas.microsoft.com/office/drawing/2014/main" id="{9A72D287-9BB1-5E45-7B99-1D86F31A8F9B}"/>
                </a:ext>
              </a:extLst>
            </p:cNvPr>
            <p:cNvSpPr/>
            <p:nvPr/>
          </p:nvSpPr>
          <p:spPr>
            <a:xfrm>
              <a:off x="3928910" y="3143081"/>
              <a:ext cx="6837558" cy="3686628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rgbClr val="EEEEE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00"/>
            </a:p>
          </p:txBody>
        </p:sp>
        <p:sp>
          <p:nvSpPr>
            <p:cNvPr id="17" name="Прямоугольник 16">
              <a:extLst>
                <a:ext uri="{FF2B5EF4-FFF2-40B4-BE49-F238E27FC236}">
                  <a16:creationId xmlns:a16="http://schemas.microsoft.com/office/drawing/2014/main" id="{972524C2-F3ED-E78F-A3EB-9FD9E087BB94}"/>
                </a:ext>
              </a:extLst>
            </p:cNvPr>
            <p:cNvSpPr/>
            <p:nvPr/>
          </p:nvSpPr>
          <p:spPr>
            <a:xfrm>
              <a:off x="3928910" y="3106422"/>
              <a:ext cx="6837558" cy="62636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rgbClr val="EEEEE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333" b="1" dirty="0">
                  <a:solidFill>
                    <a:schemeClr val="tx1"/>
                  </a:solidFill>
                  <a:latin typeface="Century Gothic" panose="020B0502020202020204" pitchFamily="34" charset="0"/>
                  <a:cs typeface="Segoe UI Light" panose="020B0502040204020203" pitchFamily="34" charset="0"/>
                </a:rPr>
                <a:t>Ресурсы психологической безопасности </a:t>
              </a:r>
              <a:endParaRPr lang="en-GB" sz="1333" b="1" dirty="0">
                <a:solidFill>
                  <a:schemeClr val="tx1"/>
                </a:solidFill>
                <a:latin typeface="Century Gothic" panose="020B0502020202020204" pitchFamily="34" charset="0"/>
                <a:cs typeface="Segoe UI Light" panose="020B0502040204020203" pitchFamily="34" charset="0"/>
              </a:endParaRPr>
            </a:p>
            <a:p>
              <a:pPr algn="ctr"/>
              <a:r>
                <a:rPr lang="ru-RU" sz="1333" b="1" dirty="0">
                  <a:solidFill>
                    <a:schemeClr val="tx1"/>
                  </a:solidFill>
                  <a:latin typeface="Century Gothic" panose="020B0502020202020204" pitchFamily="34" charset="0"/>
                  <a:cs typeface="Segoe UI Light" panose="020B0502040204020203" pitchFamily="34" charset="0"/>
                </a:rPr>
                <a:t>личности студентов</a:t>
              </a:r>
            </a:p>
          </p:txBody>
        </p:sp>
        <p:cxnSp>
          <p:nvCxnSpPr>
            <p:cNvPr id="23" name="Соединитель: уступ 22">
              <a:extLst>
                <a:ext uri="{FF2B5EF4-FFF2-40B4-BE49-F238E27FC236}">
                  <a16:creationId xmlns:a16="http://schemas.microsoft.com/office/drawing/2014/main" id="{3641076D-5891-8488-E2BB-DFC8E03B967B}"/>
                </a:ext>
              </a:extLst>
            </p:cNvPr>
            <p:cNvCxnSpPr>
              <a:cxnSpLocks/>
              <a:stCxn id="15" idx="2"/>
              <a:endCxn id="17" idx="0"/>
            </p:cNvCxnSpPr>
            <p:nvPr/>
          </p:nvCxnSpPr>
          <p:spPr>
            <a:xfrm rot="5400000">
              <a:off x="7865054" y="2035591"/>
              <a:ext cx="553466" cy="1588196"/>
            </a:xfrm>
            <a:prstGeom prst="bentConnector3">
              <a:avLst>
                <a:gd name="adj1" fmla="val 36888"/>
              </a:avLst>
            </a:prstGeom>
            <a:ln w="57150">
              <a:solidFill>
                <a:schemeClr val="bg1">
                  <a:lumMod val="6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Прямоугольник: скругленные противолежащие углы 27">
              <a:extLst>
                <a:ext uri="{FF2B5EF4-FFF2-40B4-BE49-F238E27FC236}">
                  <a16:creationId xmlns:a16="http://schemas.microsoft.com/office/drawing/2014/main" id="{98EC72C8-2C34-F2E3-7A4A-A897E03E52CC}"/>
                </a:ext>
              </a:extLst>
            </p:cNvPr>
            <p:cNvSpPr/>
            <p:nvPr/>
          </p:nvSpPr>
          <p:spPr>
            <a:xfrm>
              <a:off x="4126044" y="3838457"/>
              <a:ext cx="6443290" cy="384135"/>
            </a:xfrm>
            <a:prstGeom prst="round2DiagRect">
              <a:avLst/>
            </a:prstGeom>
            <a:solidFill>
              <a:srgbClr val="BDD2E1"/>
            </a:solidFill>
            <a:ln>
              <a:solidFill>
                <a:srgbClr val="BDD2E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Социальные навыки</a:t>
              </a:r>
            </a:p>
          </p:txBody>
        </p:sp>
        <p:sp>
          <p:nvSpPr>
            <p:cNvPr id="33" name="Прямоугольник: скругленные противолежащие углы 32">
              <a:extLst>
                <a:ext uri="{FF2B5EF4-FFF2-40B4-BE49-F238E27FC236}">
                  <a16:creationId xmlns:a16="http://schemas.microsoft.com/office/drawing/2014/main" id="{608B194A-2AB7-1F62-6AF5-1C98651CB433}"/>
                </a:ext>
              </a:extLst>
            </p:cNvPr>
            <p:cNvSpPr/>
            <p:nvPr/>
          </p:nvSpPr>
          <p:spPr>
            <a:xfrm>
              <a:off x="4126044" y="4310770"/>
              <a:ext cx="6443290" cy="384135"/>
            </a:xfrm>
            <a:prstGeom prst="round2DiagRect">
              <a:avLst/>
            </a:prstGeom>
            <a:solidFill>
              <a:srgbClr val="BDD2E1"/>
            </a:solidFill>
            <a:ln>
              <a:solidFill>
                <a:srgbClr val="BDD2E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Семейные ценности</a:t>
              </a:r>
            </a:p>
          </p:txBody>
        </p:sp>
        <p:sp>
          <p:nvSpPr>
            <p:cNvPr id="34" name="Прямоугольник: скругленные противолежащие углы 33">
              <a:extLst>
                <a:ext uri="{FF2B5EF4-FFF2-40B4-BE49-F238E27FC236}">
                  <a16:creationId xmlns:a16="http://schemas.microsoft.com/office/drawing/2014/main" id="{B738700C-6C62-A86A-C0BF-21F4EEBA87D7}"/>
                </a:ext>
              </a:extLst>
            </p:cNvPr>
            <p:cNvSpPr/>
            <p:nvPr/>
          </p:nvSpPr>
          <p:spPr>
            <a:xfrm>
              <a:off x="4126044" y="4778207"/>
              <a:ext cx="6443290" cy="384135"/>
            </a:xfrm>
            <a:prstGeom prst="round2DiagRect">
              <a:avLst/>
            </a:prstGeom>
            <a:solidFill>
              <a:srgbClr val="BDD2E1"/>
            </a:solidFill>
            <a:ln>
              <a:solidFill>
                <a:srgbClr val="BDD2E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Ценности профессиональной ориентированности</a:t>
              </a:r>
            </a:p>
          </p:txBody>
        </p:sp>
        <p:sp>
          <p:nvSpPr>
            <p:cNvPr id="35" name="Прямоугольник: скругленные противолежащие углы 34">
              <a:extLst>
                <a:ext uri="{FF2B5EF4-FFF2-40B4-BE49-F238E27FC236}">
                  <a16:creationId xmlns:a16="http://schemas.microsoft.com/office/drawing/2014/main" id="{1AAB6D0A-6743-ED91-4866-B032BA41B6CF}"/>
                </a:ext>
              </a:extLst>
            </p:cNvPr>
            <p:cNvSpPr/>
            <p:nvPr/>
          </p:nvSpPr>
          <p:spPr>
            <a:xfrm>
              <a:off x="4126044" y="5278117"/>
              <a:ext cx="6443290" cy="384135"/>
            </a:xfrm>
            <a:prstGeom prst="round2DiagRect">
              <a:avLst/>
            </a:prstGeom>
            <a:solidFill>
              <a:srgbClr val="BDD2E1"/>
            </a:solidFill>
            <a:ln>
              <a:solidFill>
                <a:srgbClr val="BDD2E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err="1">
                  <a:solidFill>
                    <a:schemeClr val="tx1"/>
                  </a:solidFill>
                  <a:latin typeface="Century Gothic" panose="020B0502020202020204" pitchFamily="34" charset="0"/>
                </a:rPr>
                <a:t>Перефокусировка</a:t>
              </a:r>
              <a:r>
                <a:rPr lang="ru-RU" sz="12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 на планирование </a:t>
              </a:r>
            </a:p>
          </p:txBody>
        </p:sp>
        <p:sp>
          <p:nvSpPr>
            <p:cNvPr id="37" name="Прямоугольник: скругленные противолежащие углы 36">
              <a:extLst>
                <a:ext uri="{FF2B5EF4-FFF2-40B4-BE49-F238E27FC236}">
                  <a16:creationId xmlns:a16="http://schemas.microsoft.com/office/drawing/2014/main" id="{9EF25F89-6359-BA4C-B7FC-ABAC23730D5D}"/>
                </a:ext>
              </a:extLst>
            </p:cNvPr>
            <p:cNvSpPr/>
            <p:nvPr/>
          </p:nvSpPr>
          <p:spPr>
            <a:xfrm>
              <a:off x="4126044" y="5762346"/>
              <a:ext cx="6443290" cy="384135"/>
            </a:xfrm>
            <a:prstGeom prst="round2DiagRect">
              <a:avLst/>
            </a:prstGeom>
            <a:solidFill>
              <a:srgbClr val="EEEEEE"/>
            </a:solidFill>
            <a:ln>
              <a:solidFill>
                <a:srgbClr val="EEEEE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err="1">
                  <a:solidFill>
                    <a:schemeClr val="tx1"/>
                  </a:solidFill>
                  <a:latin typeface="Century Gothic" panose="020B0502020202020204" pitchFamily="34" charset="0"/>
                </a:rPr>
                <a:t>Руминации</a:t>
              </a:r>
              <a:endParaRPr lang="ru-RU" sz="12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38" name="Прямоугольник: скругленные противолежащие углы 37">
              <a:extLst>
                <a:ext uri="{FF2B5EF4-FFF2-40B4-BE49-F238E27FC236}">
                  <a16:creationId xmlns:a16="http://schemas.microsoft.com/office/drawing/2014/main" id="{225559E5-9D31-1F24-5C95-BD3659F76C91}"/>
                </a:ext>
              </a:extLst>
            </p:cNvPr>
            <p:cNvSpPr/>
            <p:nvPr/>
          </p:nvSpPr>
          <p:spPr>
            <a:xfrm>
              <a:off x="4126044" y="6232735"/>
              <a:ext cx="6443290" cy="384135"/>
            </a:xfrm>
            <a:prstGeom prst="round2DiagRect">
              <a:avLst/>
            </a:prstGeom>
            <a:solidFill>
              <a:srgbClr val="EEEEEE"/>
            </a:solidFill>
            <a:ln>
              <a:solidFill>
                <a:srgbClr val="EEEEE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Реактивное образование</a:t>
              </a:r>
            </a:p>
          </p:txBody>
        </p:sp>
        <p:cxnSp>
          <p:nvCxnSpPr>
            <p:cNvPr id="40" name="Соединитель: уступ 39">
              <a:extLst>
                <a:ext uri="{FF2B5EF4-FFF2-40B4-BE49-F238E27FC236}">
                  <a16:creationId xmlns:a16="http://schemas.microsoft.com/office/drawing/2014/main" id="{A9AE99A4-C337-A7CD-B04D-38B078F795DF}"/>
                </a:ext>
              </a:extLst>
            </p:cNvPr>
            <p:cNvCxnSpPr>
              <a:cxnSpLocks/>
              <a:stCxn id="37" idx="2"/>
              <a:endCxn id="35" idx="2"/>
            </p:cNvCxnSpPr>
            <p:nvPr/>
          </p:nvCxnSpPr>
          <p:spPr>
            <a:xfrm rot="10800000">
              <a:off x="4126044" y="5470186"/>
              <a:ext cx="12700" cy="484229"/>
            </a:xfrm>
            <a:prstGeom prst="bentConnector3">
              <a:avLst>
                <a:gd name="adj1" fmla="val 3171433"/>
              </a:avLst>
            </a:prstGeom>
            <a:ln w="57150">
              <a:solidFill>
                <a:schemeClr val="bg1">
                  <a:lumMod val="6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Прямоугольник 45">
              <a:extLst>
                <a:ext uri="{FF2B5EF4-FFF2-40B4-BE49-F238E27FC236}">
                  <a16:creationId xmlns:a16="http://schemas.microsoft.com/office/drawing/2014/main" id="{C92CE33E-90DB-F113-9BEC-CD995F16C070}"/>
                </a:ext>
              </a:extLst>
            </p:cNvPr>
            <p:cNvSpPr/>
            <p:nvPr/>
          </p:nvSpPr>
          <p:spPr>
            <a:xfrm>
              <a:off x="10908578" y="4778207"/>
              <a:ext cx="3579712" cy="820118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rgbClr val="EEEEEE"/>
              </a:solidFill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>
                  <a:solidFill>
                    <a:schemeClr val="tx1"/>
                  </a:solidFill>
                  <a:latin typeface="Century Gothic" panose="020B0502020202020204" pitchFamily="34" charset="0"/>
                  <a:cs typeface="Segoe UI Light" panose="020B0502040204020203" pitchFamily="34" charset="0"/>
                </a:rPr>
                <a:t>Осознанность для анализа психологических защит</a:t>
              </a:r>
            </a:p>
          </p:txBody>
        </p:sp>
        <p:cxnSp>
          <p:nvCxnSpPr>
            <p:cNvPr id="47" name="Соединитель: уступ 46">
              <a:extLst>
                <a:ext uri="{FF2B5EF4-FFF2-40B4-BE49-F238E27FC236}">
                  <a16:creationId xmlns:a16="http://schemas.microsoft.com/office/drawing/2014/main" id="{7AB611E9-DF48-327D-E88C-86A017C14A84}"/>
                </a:ext>
              </a:extLst>
            </p:cNvPr>
            <p:cNvCxnSpPr>
              <a:cxnSpLocks/>
              <a:stCxn id="15" idx="2"/>
              <a:endCxn id="46" idx="0"/>
            </p:cNvCxnSpPr>
            <p:nvPr/>
          </p:nvCxnSpPr>
          <p:spPr>
            <a:xfrm rot="16200000" flipH="1">
              <a:off x="9704534" y="1784306"/>
              <a:ext cx="2225251" cy="3762549"/>
            </a:xfrm>
            <a:prstGeom prst="bentConnector3">
              <a:avLst>
                <a:gd name="adj1" fmla="val 8907"/>
              </a:avLst>
            </a:prstGeom>
            <a:ln w="57150">
              <a:solidFill>
                <a:schemeClr val="bg1">
                  <a:lumMod val="6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Соединитель: уступ 50">
              <a:extLst>
                <a:ext uri="{FF2B5EF4-FFF2-40B4-BE49-F238E27FC236}">
                  <a16:creationId xmlns:a16="http://schemas.microsoft.com/office/drawing/2014/main" id="{27933BB3-F9F3-9C0F-8A3C-F9A93BDEBDFE}"/>
                </a:ext>
              </a:extLst>
            </p:cNvPr>
            <p:cNvCxnSpPr>
              <a:cxnSpLocks/>
              <a:stCxn id="46" idx="2"/>
              <a:endCxn id="38" idx="1"/>
            </p:cNvCxnSpPr>
            <p:nvPr/>
          </p:nvCxnSpPr>
          <p:spPr>
            <a:xfrm rot="5400000">
              <a:off x="9513790" y="3432225"/>
              <a:ext cx="1018545" cy="5350745"/>
            </a:xfrm>
            <a:prstGeom prst="bentConnector3">
              <a:avLst>
                <a:gd name="adj1" fmla="val 146669"/>
              </a:avLst>
            </a:prstGeom>
            <a:ln w="57150">
              <a:solidFill>
                <a:schemeClr val="bg1">
                  <a:lumMod val="6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Стрелка: вниз 25">
              <a:extLst>
                <a:ext uri="{FF2B5EF4-FFF2-40B4-BE49-F238E27FC236}">
                  <a16:creationId xmlns:a16="http://schemas.microsoft.com/office/drawing/2014/main" id="{6DB9CC59-FB82-4174-6204-A791C0B52FF0}"/>
                </a:ext>
              </a:extLst>
            </p:cNvPr>
            <p:cNvSpPr/>
            <p:nvPr/>
          </p:nvSpPr>
          <p:spPr>
            <a:xfrm>
              <a:off x="8721708" y="6862649"/>
              <a:ext cx="638367" cy="609855"/>
            </a:xfrm>
            <a:prstGeom prst="downArrow">
              <a:avLst>
                <a:gd name="adj1" fmla="val 27273"/>
                <a:gd name="adj2" fmla="val 45648"/>
              </a:avLst>
            </a:prstGeom>
            <a:solidFill>
              <a:srgbClr val="BDD2E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00"/>
            </a:p>
          </p:txBody>
        </p:sp>
      </p:grp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5ADB4D43-057B-3FFE-B6A4-D130684E8EA3}"/>
              </a:ext>
            </a:extLst>
          </p:cNvPr>
          <p:cNvSpPr txBox="1">
            <a:spLocks/>
          </p:cNvSpPr>
          <p:nvPr/>
        </p:nvSpPr>
        <p:spPr>
          <a:xfrm>
            <a:off x="8295" y="72052"/>
            <a:ext cx="5499446" cy="620969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3200" dirty="0"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8652231-A9FE-68B8-2301-732371D9147C}"/>
              </a:ext>
            </a:extLst>
          </p:cNvPr>
          <p:cNvSpPr txBox="1"/>
          <p:nvPr/>
        </p:nvSpPr>
        <p:spPr>
          <a:xfrm>
            <a:off x="72105" y="115597"/>
            <a:ext cx="6612155" cy="5128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0479" tIns="30479" rIns="30479" bIns="30479" numCol="1" spcCol="38100" rtlCol="0" anchor="t">
            <a:spAutoFit/>
          </a:bodyPr>
          <a:lstStyle/>
          <a:p>
            <a:pPr defTabSz="609630" hangingPunct="0"/>
            <a:r>
              <a:rPr lang="ru-RU" sz="2933" dirty="0">
                <a:solidFill>
                  <a:srgbClr val="506C92"/>
                </a:solidFill>
                <a:latin typeface="Franklin Gothic Heavy" panose="020B0903020102020204" pitchFamily="34" charset="0"/>
                <a:sym typeface="Calibri"/>
              </a:rPr>
              <a:t>ОСНОВНЫЕ РЕЗУЛЬТАТЫ ПРОЕКТА</a:t>
            </a:r>
          </a:p>
        </p:txBody>
      </p:sp>
    </p:spTree>
    <p:extLst>
      <p:ext uri="{BB962C8B-B14F-4D97-AF65-F5344CB8AC3E}">
        <p14:creationId xmlns:p14="http://schemas.microsoft.com/office/powerpoint/2010/main" val="42206579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E7EF">
            <a:alpha val="25000"/>
          </a:srgb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25F7A9B-4348-BBCD-6488-70D3BB330C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0BEC1650-6EDF-A503-4739-1BE0701DA587}"/>
              </a:ext>
            </a:extLst>
          </p:cNvPr>
          <p:cNvSpPr txBox="1">
            <a:spLocks/>
          </p:cNvSpPr>
          <p:nvPr/>
        </p:nvSpPr>
        <p:spPr>
          <a:xfrm>
            <a:off x="1049" y="78840"/>
            <a:ext cx="5499446" cy="52654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3200" dirty="0"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D0576AA-2A47-8897-5815-F1AA4DEACF22}"/>
              </a:ext>
            </a:extLst>
          </p:cNvPr>
          <p:cNvSpPr txBox="1"/>
          <p:nvPr/>
        </p:nvSpPr>
        <p:spPr>
          <a:xfrm>
            <a:off x="72107" y="96838"/>
            <a:ext cx="6955750" cy="5128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0479" tIns="30479" rIns="30479" bIns="30479" numCol="1" spcCol="38100" rtlCol="0" anchor="t">
            <a:spAutoFit/>
          </a:bodyPr>
          <a:lstStyle/>
          <a:p>
            <a:pPr defTabSz="609630" hangingPunct="0"/>
            <a:r>
              <a:rPr lang="ru-RU" sz="2933" dirty="0">
                <a:solidFill>
                  <a:srgbClr val="506C92"/>
                </a:solidFill>
                <a:latin typeface="Franklin Gothic Heavy" panose="020B0903020102020204" pitchFamily="34" charset="0"/>
                <a:sym typeface="Calibri"/>
              </a:rPr>
              <a:t>ОСНОВНЫЕ РЕЗУЛЬТАТЫ ПРОЕКТА</a:t>
            </a:r>
          </a:p>
        </p:txBody>
      </p:sp>
      <p:grpSp>
        <p:nvGrpSpPr>
          <p:cNvPr id="198" name="Группа 197">
            <a:extLst>
              <a:ext uri="{FF2B5EF4-FFF2-40B4-BE49-F238E27FC236}">
                <a16:creationId xmlns:a16="http://schemas.microsoft.com/office/drawing/2014/main" id="{1B02A037-471A-2459-6E53-8555601CF8D3}"/>
              </a:ext>
            </a:extLst>
          </p:cNvPr>
          <p:cNvGrpSpPr/>
          <p:nvPr/>
        </p:nvGrpSpPr>
        <p:grpSpPr>
          <a:xfrm>
            <a:off x="72107" y="705106"/>
            <a:ext cx="11924395" cy="6152894"/>
            <a:chOff x="156492" y="1340352"/>
            <a:chExt cx="17886592" cy="9229343"/>
          </a:xfrm>
        </p:grpSpPr>
        <p:sp>
          <p:nvSpPr>
            <p:cNvPr id="82" name="Прямоугольник 81">
              <a:extLst>
                <a:ext uri="{FF2B5EF4-FFF2-40B4-BE49-F238E27FC236}">
                  <a16:creationId xmlns:a16="http://schemas.microsoft.com/office/drawing/2014/main" id="{6C6F4320-72AF-8550-B2AE-4E33C1F8488B}"/>
                </a:ext>
              </a:extLst>
            </p:cNvPr>
            <p:cNvSpPr/>
            <p:nvPr/>
          </p:nvSpPr>
          <p:spPr>
            <a:xfrm>
              <a:off x="495300" y="4443188"/>
              <a:ext cx="17284700" cy="1072420"/>
            </a:xfrm>
            <a:prstGeom prst="rect">
              <a:avLst/>
            </a:prstGeom>
            <a:noFill/>
            <a:ln>
              <a:solidFill>
                <a:srgbClr val="7F7F7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30"/>
              <a:endParaRPr lang="ru-RU" sz="120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67" name="Стрелка: вправо 66">
              <a:extLst>
                <a:ext uri="{FF2B5EF4-FFF2-40B4-BE49-F238E27FC236}">
                  <a16:creationId xmlns:a16="http://schemas.microsoft.com/office/drawing/2014/main" id="{EDDE0E5B-B628-2B34-E7E8-EAE5AB8DC5B6}"/>
                </a:ext>
              </a:extLst>
            </p:cNvPr>
            <p:cNvSpPr/>
            <p:nvPr/>
          </p:nvSpPr>
          <p:spPr>
            <a:xfrm rot="16200000">
              <a:off x="4526625" y="5350480"/>
              <a:ext cx="334874" cy="621164"/>
            </a:xfrm>
            <a:prstGeom prst="rightArrow">
              <a:avLst>
                <a:gd name="adj1" fmla="val 34788"/>
                <a:gd name="adj2" fmla="val 44593"/>
              </a:avLst>
            </a:prstGeom>
            <a:solidFill>
              <a:srgbClr val="EEEEEE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30"/>
              <a:endParaRPr lang="ru-RU" sz="120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68" name="Стрелка: вправо 67">
              <a:extLst>
                <a:ext uri="{FF2B5EF4-FFF2-40B4-BE49-F238E27FC236}">
                  <a16:creationId xmlns:a16="http://schemas.microsoft.com/office/drawing/2014/main" id="{5EB0F8C1-68C6-C1E2-9226-9C065CB67C43}"/>
                </a:ext>
              </a:extLst>
            </p:cNvPr>
            <p:cNvSpPr/>
            <p:nvPr/>
          </p:nvSpPr>
          <p:spPr>
            <a:xfrm rot="16200000">
              <a:off x="8696030" y="5341754"/>
              <a:ext cx="334874" cy="621164"/>
            </a:xfrm>
            <a:prstGeom prst="rightArrow">
              <a:avLst>
                <a:gd name="adj1" fmla="val 34788"/>
                <a:gd name="adj2" fmla="val 44593"/>
              </a:avLst>
            </a:prstGeom>
            <a:solidFill>
              <a:srgbClr val="EEEEEE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30"/>
              <a:endParaRPr lang="ru-RU" sz="120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69" name="Стрелка: вправо 68">
              <a:extLst>
                <a:ext uri="{FF2B5EF4-FFF2-40B4-BE49-F238E27FC236}">
                  <a16:creationId xmlns:a16="http://schemas.microsoft.com/office/drawing/2014/main" id="{C3B24AD2-465B-0535-FE0B-18C95F7495A8}"/>
                </a:ext>
              </a:extLst>
            </p:cNvPr>
            <p:cNvSpPr/>
            <p:nvPr/>
          </p:nvSpPr>
          <p:spPr>
            <a:xfrm rot="16200000">
              <a:off x="12865436" y="5347207"/>
              <a:ext cx="334874" cy="621164"/>
            </a:xfrm>
            <a:prstGeom prst="rightArrow">
              <a:avLst>
                <a:gd name="adj1" fmla="val 34788"/>
                <a:gd name="adj2" fmla="val 44593"/>
              </a:avLst>
            </a:prstGeom>
            <a:solidFill>
              <a:srgbClr val="EEEEEE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30"/>
              <a:endParaRPr lang="ru-RU" sz="120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61" name="Прямоугольник 60">
              <a:extLst>
                <a:ext uri="{FF2B5EF4-FFF2-40B4-BE49-F238E27FC236}">
                  <a16:creationId xmlns:a16="http://schemas.microsoft.com/office/drawing/2014/main" id="{4D21346F-5685-9827-C43A-AB8C4F35DF4C}"/>
                </a:ext>
              </a:extLst>
            </p:cNvPr>
            <p:cNvSpPr/>
            <p:nvPr/>
          </p:nvSpPr>
          <p:spPr>
            <a:xfrm>
              <a:off x="509814" y="5731394"/>
              <a:ext cx="17272000" cy="3907994"/>
            </a:xfrm>
            <a:prstGeom prst="rect">
              <a:avLst/>
            </a:prstGeom>
            <a:solidFill>
              <a:srgbClr val="EDF2F7"/>
            </a:solidFill>
            <a:ln>
              <a:solidFill>
                <a:srgbClr val="BDD2E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30"/>
              <a:endParaRPr lang="ru-RU" sz="120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A91E38AD-C495-3F24-242D-A1EB025D2D64}"/>
                </a:ext>
              </a:extLst>
            </p:cNvPr>
            <p:cNvSpPr txBox="1"/>
            <p:nvPr/>
          </p:nvSpPr>
          <p:spPr>
            <a:xfrm>
              <a:off x="509814" y="5721768"/>
              <a:ext cx="17272000" cy="38481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defTabSz="609630"/>
              <a:r>
                <a:rPr lang="ru-RU" sz="1067" b="1" dirty="0">
                  <a:solidFill>
                    <a:srgbClr val="000000"/>
                  </a:solidFill>
                  <a:latin typeface="Century Gothic" panose="020B0502020202020204" pitchFamily="34" charset="0"/>
                </a:rPr>
                <a:t>Психолого-педагогическое сопровождение психологической безопасности личности студентов, обучающихся в напряженной социокультурной среде</a:t>
              </a:r>
              <a:endParaRPr lang="ru-RU" sz="1067" dirty="0">
                <a:solidFill>
                  <a:srgbClr val="000000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70" name="Прямоугольник: скругленные углы 69">
              <a:extLst>
                <a:ext uri="{FF2B5EF4-FFF2-40B4-BE49-F238E27FC236}">
                  <a16:creationId xmlns:a16="http://schemas.microsoft.com/office/drawing/2014/main" id="{80A174A2-2CE9-4A3D-29C4-F8F41DA86180}"/>
                </a:ext>
              </a:extLst>
            </p:cNvPr>
            <p:cNvSpPr/>
            <p:nvPr/>
          </p:nvSpPr>
          <p:spPr>
            <a:xfrm>
              <a:off x="730012" y="6069949"/>
              <a:ext cx="16925471" cy="256494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30"/>
              <a:endParaRPr lang="ru-RU" sz="120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31" name="Стрелка: вправо 30">
              <a:extLst>
                <a:ext uri="{FF2B5EF4-FFF2-40B4-BE49-F238E27FC236}">
                  <a16:creationId xmlns:a16="http://schemas.microsoft.com/office/drawing/2014/main" id="{EB8863DE-8F8A-457E-2078-3E7CB191FDD4}"/>
                </a:ext>
              </a:extLst>
            </p:cNvPr>
            <p:cNvSpPr/>
            <p:nvPr/>
          </p:nvSpPr>
          <p:spPr>
            <a:xfrm rot="5400000">
              <a:off x="4539325" y="2756042"/>
              <a:ext cx="334874" cy="621164"/>
            </a:xfrm>
            <a:prstGeom prst="rightArrow">
              <a:avLst>
                <a:gd name="adj1" fmla="val 34788"/>
                <a:gd name="adj2" fmla="val 44593"/>
              </a:avLst>
            </a:prstGeom>
            <a:solidFill>
              <a:srgbClr val="EEEEEE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30"/>
              <a:endParaRPr lang="ru-RU" sz="120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53" name="Стрелка: вправо 52">
              <a:extLst>
                <a:ext uri="{FF2B5EF4-FFF2-40B4-BE49-F238E27FC236}">
                  <a16:creationId xmlns:a16="http://schemas.microsoft.com/office/drawing/2014/main" id="{6A7561C5-88AF-1F38-7595-0FE2B749D9C8}"/>
                </a:ext>
              </a:extLst>
            </p:cNvPr>
            <p:cNvSpPr/>
            <p:nvPr/>
          </p:nvSpPr>
          <p:spPr>
            <a:xfrm rot="5400000">
              <a:off x="8708730" y="2747116"/>
              <a:ext cx="334874" cy="621164"/>
            </a:xfrm>
            <a:prstGeom prst="rightArrow">
              <a:avLst>
                <a:gd name="adj1" fmla="val 34788"/>
                <a:gd name="adj2" fmla="val 44593"/>
              </a:avLst>
            </a:prstGeom>
            <a:solidFill>
              <a:srgbClr val="EEEEEE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30"/>
              <a:endParaRPr lang="ru-RU" sz="120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54" name="Стрелка: вправо 53">
              <a:extLst>
                <a:ext uri="{FF2B5EF4-FFF2-40B4-BE49-F238E27FC236}">
                  <a16:creationId xmlns:a16="http://schemas.microsoft.com/office/drawing/2014/main" id="{5592F21A-0056-0346-D6EC-7994643641F1}"/>
                </a:ext>
              </a:extLst>
            </p:cNvPr>
            <p:cNvSpPr/>
            <p:nvPr/>
          </p:nvSpPr>
          <p:spPr>
            <a:xfrm rot="5400000">
              <a:off x="12865436" y="2750827"/>
              <a:ext cx="334874" cy="621164"/>
            </a:xfrm>
            <a:prstGeom prst="rightArrow">
              <a:avLst>
                <a:gd name="adj1" fmla="val 34788"/>
                <a:gd name="adj2" fmla="val 44593"/>
              </a:avLst>
            </a:prstGeom>
            <a:solidFill>
              <a:srgbClr val="EEEEEE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30"/>
              <a:endParaRPr lang="ru-RU" sz="120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9AC14636-7F62-0B73-13F1-1BF32B49618E}"/>
                </a:ext>
              </a:extLst>
            </p:cNvPr>
            <p:cNvSpPr txBox="1"/>
            <p:nvPr/>
          </p:nvSpPr>
          <p:spPr>
            <a:xfrm>
              <a:off x="156492" y="9600198"/>
              <a:ext cx="17886592" cy="9694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defTabSz="609630"/>
              <a:r>
                <a:rPr lang="ru-RU" dirty="0">
                  <a:solidFill>
                    <a:srgbClr val="506C92"/>
                  </a:solidFill>
                  <a:latin typeface="Franklin Gothic Heavy" panose="020B0903020102020204" pitchFamily="34" charset="0"/>
                  <a:sym typeface="Calibri"/>
                </a:rPr>
                <a:t>Модель психолого-педагогического сопровождения состояния психологической безопасности студентов, обучающихся в напряженной социокультурной среде</a:t>
              </a:r>
              <a:endParaRPr lang="ru-RU" dirty="0">
                <a:solidFill>
                  <a:srgbClr val="506C92"/>
                </a:solidFill>
                <a:latin typeface="Franklin Gothic Heavy" panose="020B0903020102020204" pitchFamily="34" charset="0"/>
              </a:endParaRPr>
            </a:p>
          </p:txBody>
        </p:sp>
        <p:sp>
          <p:nvSpPr>
            <p:cNvPr id="5" name="Прямоугольник: скругленные углы 4">
              <a:extLst>
                <a:ext uri="{FF2B5EF4-FFF2-40B4-BE49-F238E27FC236}">
                  <a16:creationId xmlns:a16="http://schemas.microsoft.com/office/drawing/2014/main" id="{030D7133-74F7-A49E-49AE-37E593C812BD}"/>
                </a:ext>
              </a:extLst>
            </p:cNvPr>
            <p:cNvSpPr/>
            <p:nvPr/>
          </p:nvSpPr>
          <p:spPr>
            <a:xfrm>
              <a:off x="9553164" y="1340352"/>
              <a:ext cx="8226835" cy="522504"/>
            </a:xfrm>
            <a:prstGeom prst="roundRect">
              <a:avLst/>
            </a:prstGeom>
            <a:solidFill>
              <a:srgbClr val="FFFFFF"/>
            </a:solidFill>
            <a:ln>
              <a:prstDash val="lg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30"/>
              <a:r>
                <a:rPr lang="ru-RU" sz="1067" dirty="0">
                  <a:solidFill>
                    <a:srgbClr val="000000"/>
                  </a:solidFill>
                  <a:latin typeface="Century Gothic" panose="020B0502020202020204" pitchFamily="34" charset="0"/>
                </a:rPr>
                <a:t>Потребность студентов в эффективном </a:t>
              </a:r>
              <a:r>
                <a:rPr lang="ru-RU" sz="1067" dirty="0" err="1">
                  <a:solidFill>
                    <a:srgbClr val="000000"/>
                  </a:solidFill>
                  <a:latin typeface="Century Gothic" panose="020B0502020202020204" pitchFamily="34" charset="0"/>
                </a:rPr>
                <a:t>совладании</a:t>
              </a:r>
              <a:r>
                <a:rPr lang="ru-RU" sz="1067" dirty="0">
                  <a:solidFill>
                    <a:srgbClr val="000000"/>
                  </a:solidFill>
                  <a:latin typeface="Century Gothic" panose="020B0502020202020204" pitchFamily="34" charset="0"/>
                </a:rPr>
                <a:t> с психотравмирующими факторами в напряженной социокультурной среде</a:t>
              </a:r>
              <a:endParaRPr lang="ru-RU" sz="1067" dirty="0">
                <a:solidFill>
                  <a:prstClr val="white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6" name="Прямоугольник: скругленные углы 5">
              <a:extLst>
                <a:ext uri="{FF2B5EF4-FFF2-40B4-BE49-F238E27FC236}">
                  <a16:creationId xmlns:a16="http://schemas.microsoft.com/office/drawing/2014/main" id="{7F4EC98C-3CA2-1CC1-CDC8-3F5AC5AD0611}"/>
                </a:ext>
              </a:extLst>
            </p:cNvPr>
            <p:cNvSpPr/>
            <p:nvPr/>
          </p:nvSpPr>
          <p:spPr>
            <a:xfrm>
              <a:off x="508000" y="1340352"/>
              <a:ext cx="8089986" cy="522504"/>
            </a:xfrm>
            <a:prstGeom prst="roundRect">
              <a:avLst/>
            </a:prstGeom>
            <a:solidFill>
              <a:srgbClr val="FFFFFF"/>
            </a:solidFill>
            <a:ln>
              <a:prstDash val="lg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30"/>
              <a:r>
                <a:rPr lang="ru-RU" sz="1067" dirty="0">
                  <a:solidFill>
                    <a:srgbClr val="000000"/>
                  </a:solidFill>
                  <a:latin typeface="Century Gothic" panose="020B0502020202020204" pitchFamily="34" charset="0"/>
                </a:rPr>
                <a:t>Потребность общества в специалистах, способных функционировать в напряженной социокультурной среде</a:t>
              </a:r>
              <a:endParaRPr lang="ru-RU" sz="1067" dirty="0">
                <a:solidFill>
                  <a:prstClr val="white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2" name="Стрелка: влево-вправо 11">
              <a:extLst>
                <a:ext uri="{FF2B5EF4-FFF2-40B4-BE49-F238E27FC236}">
                  <a16:creationId xmlns:a16="http://schemas.microsoft.com/office/drawing/2014/main" id="{F9F2C395-C48A-0399-2AB1-2A934BB6A98C}"/>
                </a:ext>
              </a:extLst>
            </p:cNvPr>
            <p:cNvSpPr/>
            <p:nvPr/>
          </p:nvSpPr>
          <p:spPr>
            <a:xfrm>
              <a:off x="8642712" y="1340352"/>
              <a:ext cx="844396" cy="522503"/>
            </a:xfrm>
            <a:prstGeom prst="leftRightArrow">
              <a:avLst>
                <a:gd name="adj1" fmla="val 27777"/>
                <a:gd name="adj2" fmla="val 38889"/>
              </a:avLst>
            </a:prstGeom>
            <a:solidFill>
              <a:srgbClr val="EEEEEE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30"/>
              <a:endParaRPr lang="ru-RU" sz="120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id="{E358D2C5-A55E-BC7B-73D3-360955462B74}"/>
                </a:ext>
              </a:extLst>
            </p:cNvPr>
            <p:cNvSpPr/>
            <p:nvPr/>
          </p:nvSpPr>
          <p:spPr>
            <a:xfrm>
              <a:off x="508000" y="1962174"/>
              <a:ext cx="17272000" cy="969578"/>
            </a:xfrm>
            <a:prstGeom prst="rect">
              <a:avLst/>
            </a:prstGeom>
            <a:solidFill>
              <a:srgbClr val="EEEEEE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30"/>
              <a:endParaRPr lang="ru-RU" sz="120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1D224B1-B941-0271-73FB-B881699F8DE1}"/>
                </a:ext>
              </a:extLst>
            </p:cNvPr>
            <p:cNvSpPr txBox="1"/>
            <p:nvPr/>
          </p:nvSpPr>
          <p:spPr>
            <a:xfrm>
              <a:off x="4614749" y="1908614"/>
              <a:ext cx="9144000" cy="3848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defTabSz="609630"/>
              <a:r>
                <a:rPr lang="ru-RU" sz="1067" b="1" dirty="0">
                  <a:solidFill>
                    <a:srgbClr val="000000"/>
                  </a:solidFill>
                  <a:latin typeface="Century Gothic" panose="020B0502020202020204" pitchFamily="34" charset="0"/>
                </a:rPr>
                <a:t>Напряженная социокультурная среда</a:t>
              </a:r>
              <a:endParaRPr lang="ru-RU" sz="1067" b="1" dirty="0">
                <a:solidFill>
                  <a:prstClr val="black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AEED1D9-3122-29C0-10F7-154099EFBF62}"/>
                </a:ext>
              </a:extLst>
            </p:cNvPr>
            <p:cNvSpPr txBox="1"/>
            <p:nvPr/>
          </p:nvSpPr>
          <p:spPr>
            <a:xfrm>
              <a:off x="682170" y="2208962"/>
              <a:ext cx="16952686" cy="384818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>
              <a:spAutoFit/>
            </a:bodyPr>
            <a:lstStyle/>
            <a:p>
              <a:pPr algn="ctr" defTabSz="609630"/>
              <a:r>
                <a:rPr lang="ru-RU" sz="1067" dirty="0">
                  <a:solidFill>
                    <a:srgbClr val="333333"/>
                  </a:solidFill>
                  <a:latin typeface="Century Gothic" panose="020B0502020202020204" pitchFamily="34" charset="0"/>
                </a:rPr>
                <a:t>Риски психологической безопасности личности</a:t>
              </a:r>
              <a:endParaRPr lang="ru-RU" sz="1067" dirty="0">
                <a:solidFill>
                  <a:prstClr val="black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8" name="Прямоугольник 17">
              <a:extLst>
                <a:ext uri="{FF2B5EF4-FFF2-40B4-BE49-F238E27FC236}">
                  <a16:creationId xmlns:a16="http://schemas.microsoft.com/office/drawing/2014/main" id="{F8BB2556-C35D-3536-2D60-107AF5C521F0}"/>
                </a:ext>
              </a:extLst>
            </p:cNvPr>
            <p:cNvSpPr/>
            <p:nvPr/>
          </p:nvSpPr>
          <p:spPr>
            <a:xfrm>
              <a:off x="667657" y="2593173"/>
              <a:ext cx="3871018" cy="28723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30"/>
              <a:r>
                <a:rPr lang="ru-RU" sz="933" dirty="0">
                  <a:solidFill>
                    <a:prstClr val="black"/>
                  </a:solidFill>
                  <a:latin typeface="Century Gothic" panose="020B0502020202020204" pitchFamily="34" charset="0"/>
                </a:rPr>
                <a:t>Психологические факторы </a:t>
              </a:r>
            </a:p>
          </p:txBody>
        </p:sp>
        <p:sp>
          <p:nvSpPr>
            <p:cNvPr id="20" name="Прямоугольник 19">
              <a:extLst>
                <a:ext uri="{FF2B5EF4-FFF2-40B4-BE49-F238E27FC236}">
                  <a16:creationId xmlns:a16="http://schemas.microsoft.com/office/drawing/2014/main" id="{85862ACE-1E40-3CEA-DDDB-BADEBFDAD0BA}"/>
                </a:ext>
              </a:extLst>
            </p:cNvPr>
            <p:cNvSpPr/>
            <p:nvPr/>
          </p:nvSpPr>
          <p:spPr>
            <a:xfrm>
              <a:off x="4852782" y="2607808"/>
              <a:ext cx="3871018" cy="28723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30"/>
              <a:r>
                <a:rPr lang="ru-RU" sz="933" dirty="0">
                  <a:solidFill>
                    <a:prstClr val="black"/>
                  </a:solidFill>
                  <a:latin typeface="Century Gothic" panose="020B0502020202020204" pitchFamily="34" charset="0"/>
                </a:rPr>
                <a:t>Социальные факторы </a:t>
              </a:r>
            </a:p>
          </p:txBody>
        </p:sp>
        <p:sp>
          <p:nvSpPr>
            <p:cNvPr id="21" name="Прямоугольник 20">
              <a:extLst>
                <a:ext uri="{FF2B5EF4-FFF2-40B4-BE49-F238E27FC236}">
                  <a16:creationId xmlns:a16="http://schemas.microsoft.com/office/drawing/2014/main" id="{6AAF7238-7C11-C73E-4647-201A6859F6B2}"/>
                </a:ext>
              </a:extLst>
            </p:cNvPr>
            <p:cNvSpPr/>
            <p:nvPr/>
          </p:nvSpPr>
          <p:spPr>
            <a:xfrm>
              <a:off x="9022875" y="2611042"/>
              <a:ext cx="3871018" cy="28400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30"/>
              <a:r>
                <a:rPr lang="ru-RU" sz="933" dirty="0">
                  <a:solidFill>
                    <a:prstClr val="black"/>
                  </a:solidFill>
                  <a:latin typeface="Century Gothic" panose="020B0502020202020204" pitchFamily="34" charset="0"/>
                </a:rPr>
                <a:t>Экономические факторы </a:t>
              </a:r>
            </a:p>
          </p:txBody>
        </p:sp>
        <p:sp>
          <p:nvSpPr>
            <p:cNvPr id="22" name="Прямоугольник 21">
              <a:extLst>
                <a:ext uri="{FF2B5EF4-FFF2-40B4-BE49-F238E27FC236}">
                  <a16:creationId xmlns:a16="http://schemas.microsoft.com/office/drawing/2014/main" id="{3CAA3634-CD55-5771-4B2F-EFB49C6DCA3A}"/>
                </a:ext>
              </a:extLst>
            </p:cNvPr>
            <p:cNvSpPr/>
            <p:nvPr/>
          </p:nvSpPr>
          <p:spPr>
            <a:xfrm>
              <a:off x="13208000" y="2611042"/>
              <a:ext cx="4412343" cy="26936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30"/>
              <a:r>
                <a:rPr lang="ru-RU" sz="933" dirty="0">
                  <a:solidFill>
                    <a:prstClr val="black"/>
                  </a:solidFill>
                  <a:latin typeface="Century Gothic" panose="020B0502020202020204" pitchFamily="34" charset="0"/>
                </a:rPr>
                <a:t>Общественно-политические факторы </a:t>
              </a:r>
            </a:p>
          </p:txBody>
        </p:sp>
        <p:cxnSp>
          <p:nvCxnSpPr>
            <p:cNvPr id="27" name="Соединитель: уступ 26">
              <a:extLst>
                <a:ext uri="{FF2B5EF4-FFF2-40B4-BE49-F238E27FC236}">
                  <a16:creationId xmlns:a16="http://schemas.microsoft.com/office/drawing/2014/main" id="{8E6CCE42-7988-9D89-6F85-5DAE03BF7D94}"/>
                </a:ext>
              </a:extLst>
            </p:cNvPr>
            <p:cNvCxnSpPr>
              <a:cxnSpLocks/>
              <a:stCxn id="13" idx="3"/>
              <a:endCxn id="5" idx="3"/>
            </p:cNvCxnSpPr>
            <p:nvPr/>
          </p:nvCxnSpPr>
          <p:spPr>
            <a:xfrm flipV="1">
              <a:off x="17780000" y="1601604"/>
              <a:ext cx="19050" cy="845360"/>
            </a:xfrm>
            <a:prstGeom prst="bentConnector3">
              <a:avLst>
                <a:gd name="adj1" fmla="val 1800000"/>
              </a:avLst>
            </a:prstGeom>
            <a:ln w="28575">
              <a:solidFill>
                <a:srgbClr val="BDD2E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9" name="Группа 58">
              <a:extLst>
                <a:ext uri="{FF2B5EF4-FFF2-40B4-BE49-F238E27FC236}">
                  <a16:creationId xmlns:a16="http://schemas.microsoft.com/office/drawing/2014/main" id="{55D639F9-ECE3-E06E-EFA8-D30F5C948B3E}"/>
                </a:ext>
              </a:extLst>
            </p:cNvPr>
            <p:cNvGrpSpPr/>
            <p:nvPr/>
          </p:nvGrpSpPr>
          <p:grpSpPr>
            <a:xfrm>
              <a:off x="509814" y="3243912"/>
              <a:ext cx="17272000" cy="977385"/>
              <a:chOff x="520700" y="3667234"/>
              <a:chExt cx="17272000" cy="977385"/>
            </a:xfrm>
          </p:grpSpPr>
          <p:sp>
            <p:nvSpPr>
              <p:cNvPr id="34" name="Прямоугольник 33">
                <a:extLst>
                  <a:ext uri="{FF2B5EF4-FFF2-40B4-BE49-F238E27FC236}">
                    <a16:creationId xmlns:a16="http://schemas.microsoft.com/office/drawing/2014/main" id="{2E22DBB9-31E1-4005-97CF-9A548B97E2D7}"/>
                  </a:ext>
                </a:extLst>
              </p:cNvPr>
              <p:cNvSpPr/>
              <p:nvPr/>
            </p:nvSpPr>
            <p:spPr>
              <a:xfrm>
                <a:off x="520700" y="3696806"/>
                <a:ext cx="17272000" cy="947813"/>
              </a:xfrm>
              <a:prstGeom prst="rect">
                <a:avLst/>
              </a:prstGeom>
              <a:solidFill>
                <a:srgbClr val="EDF2F7"/>
              </a:solidFill>
              <a:ln>
                <a:solidFill>
                  <a:srgbClr val="BDD2E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609630"/>
                <a:endParaRPr lang="ru-RU" sz="120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181FCA3B-D907-DCF7-4C66-0D8825126AF8}"/>
                  </a:ext>
                </a:extLst>
              </p:cNvPr>
              <p:cNvSpPr txBox="1"/>
              <p:nvPr/>
            </p:nvSpPr>
            <p:spPr>
              <a:xfrm>
                <a:off x="2567286" y="3667234"/>
                <a:ext cx="13086777" cy="3848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 defTabSz="609630"/>
                <a:r>
                  <a:rPr lang="ru-RU" sz="1067" b="1" dirty="0">
                    <a:solidFill>
                      <a:srgbClr val="000000"/>
                    </a:solidFill>
                    <a:latin typeface="Century Gothic" panose="020B0502020202020204" pitchFamily="34" charset="0"/>
                  </a:rPr>
                  <a:t>Психологическая безопасность личности студентов в напряженной социокультурной среде</a:t>
                </a:r>
                <a:endParaRPr lang="ru-RU" sz="1067" dirty="0">
                  <a:solidFill>
                    <a:srgbClr val="000000"/>
                  </a:solidFill>
                  <a:latin typeface="Century Gothic" panose="020B0502020202020204" pitchFamily="34" charset="0"/>
                </a:endParaRPr>
              </a:p>
            </p:txBody>
          </p: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4A1FD880-15F3-446D-97C8-7CD51DE35BA0}"/>
                  </a:ext>
                </a:extLst>
              </p:cNvPr>
              <p:cNvSpPr txBox="1"/>
              <p:nvPr/>
            </p:nvSpPr>
            <p:spPr>
              <a:xfrm>
                <a:off x="680357" y="3958627"/>
                <a:ext cx="16952686" cy="353847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 algn="ctr" defTabSz="609630"/>
                <a:r>
                  <a:rPr lang="ru-RU" sz="933" dirty="0">
                    <a:solidFill>
                      <a:srgbClr val="333333"/>
                    </a:solidFill>
                    <a:latin typeface="Century Gothic" panose="020B0502020202020204" pitchFamily="34" charset="0"/>
                  </a:rPr>
                  <a:t>Компоненты психологической безопасности</a:t>
                </a:r>
              </a:p>
            </p:txBody>
          </p:sp>
          <p:sp>
            <p:nvSpPr>
              <p:cNvPr id="40" name="Прямоугольник 39">
                <a:extLst>
                  <a:ext uri="{FF2B5EF4-FFF2-40B4-BE49-F238E27FC236}">
                    <a16:creationId xmlns:a16="http://schemas.microsoft.com/office/drawing/2014/main" id="{0CB630B3-2176-FBEC-2C6C-BE9E55F0D792}"/>
                  </a:ext>
                </a:extLst>
              </p:cNvPr>
              <p:cNvSpPr/>
              <p:nvPr/>
            </p:nvSpPr>
            <p:spPr>
              <a:xfrm>
                <a:off x="680357" y="4300910"/>
                <a:ext cx="4915820" cy="29437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609630"/>
                <a:r>
                  <a:rPr lang="ru-RU" sz="933" dirty="0">
                    <a:solidFill>
                      <a:prstClr val="black"/>
                    </a:solidFill>
                    <a:latin typeface="Century Gothic" panose="020B0502020202020204" pitchFamily="34" charset="0"/>
                  </a:rPr>
                  <a:t>Субъективное благополучие</a:t>
                </a:r>
              </a:p>
            </p:txBody>
          </p:sp>
          <p:sp>
            <p:nvSpPr>
              <p:cNvPr id="41" name="Прямоугольник 40">
                <a:extLst>
                  <a:ext uri="{FF2B5EF4-FFF2-40B4-BE49-F238E27FC236}">
                    <a16:creationId xmlns:a16="http://schemas.microsoft.com/office/drawing/2014/main" id="{E8C305C9-7C10-91C0-B9F7-DF96899614C6}"/>
                  </a:ext>
                </a:extLst>
              </p:cNvPr>
              <p:cNvSpPr/>
              <p:nvPr/>
            </p:nvSpPr>
            <p:spPr>
              <a:xfrm>
                <a:off x="5743134" y="4308777"/>
                <a:ext cx="5693906" cy="30098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609630"/>
                <a:r>
                  <a:rPr lang="ru-RU" sz="933" dirty="0">
                    <a:solidFill>
                      <a:prstClr val="black"/>
                    </a:solidFill>
                    <a:latin typeface="Century Gothic" panose="020B0502020202020204" pitchFamily="34" charset="0"/>
                  </a:rPr>
                  <a:t>Непринятие девиантного поведения как нормативного</a:t>
                </a:r>
              </a:p>
            </p:txBody>
          </p:sp>
          <p:sp>
            <p:nvSpPr>
              <p:cNvPr id="42" name="Прямоугольник 41">
                <a:extLst>
                  <a:ext uri="{FF2B5EF4-FFF2-40B4-BE49-F238E27FC236}">
                    <a16:creationId xmlns:a16="http://schemas.microsoft.com/office/drawing/2014/main" id="{BEEACB2F-60AE-41B5-64DB-4958E19A29AB}"/>
                  </a:ext>
                </a:extLst>
              </p:cNvPr>
              <p:cNvSpPr/>
              <p:nvPr/>
            </p:nvSpPr>
            <p:spPr>
              <a:xfrm>
                <a:off x="11596697" y="4312823"/>
                <a:ext cx="6036346" cy="29437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609630"/>
                <a:r>
                  <a:rPr lang="ru-RU" sz="933" dirty="0">
                    <a:solidFill>
                      <a:prstClr val="black"/>
                    </a:solidFill>
                    <a:latin typeface="Century Gothic" panose="020B0502020202020204" pitchFamily="34" charset="0"/>
                  </a:rPr>
                  <a:t>Непринятие идей экстремизма, фашизма и ксенофобии</a:t>
                </a:r>
              </a:p>
            </p:txBody>
          </p:sp>
        </p:grpSp>
        <p:sp>
          <p:nvSpPr>
            <p:cNvPr id="55" name="Стрелка: вправо 54">
              <a:extLst>
                <a:ext uri="{FF2B5EF4-FFF2-40B4-BE49-F238E27FC236}">
                  <a16:creationId xmlns:a16="http://schemas.microsoft.com/office/drawing/2014/main" id="{D7BC1297-D0C4-8F4F-E750-CDFCC97B97A2}"/>
                </a:ext>
              </a:extLst>
            </p:cNvPr>
            <p:cNvSpPr/>
            <p:nvPr/>
          </p:nvSpPr>
          <p:spPr>
            <a:xfrm rot="16200000">
              <a:off x="4526625" y="4040628"/>
              <a:ext cx="334874" cy="621164"/>
            </a:xfrm>
            <a:prstGeom prst="rightArrow">
              <a:avLst>
                <a:gd name="adj1" fmla="val 34788"/>
                <a:gd name="adj2" fmla="val 44593"/>
              </a:avLst>
            </a:prstGeom>
            <a:solidFill>
              <a:srgbClr val="EEEEEE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30"/>
              <a:endParaRPr lang="ru-RU" sz="120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56" name="Стрелка: вправо 55">
              <a:extLst>
                <a:ext uri="{FF2B5EF4-FFF2-40B4-BE49-F238E27FC236}">
                  <a16:creationId xmlns:a16="http://schemas.microsoft.com/office/drawing/2014/main" id="{1B6FE3CF-9220-E12B-B926-699E74CD2202}"/>
                </a:ext>
              </a:extLst>
            </p:cNvPr>
            <p:cNvSpPr/>
            <p:nvPr/>
          </p:nvSpPr>
          <p:spPr>
            <a:xfrm rot="16200000">
              <a:off x="8653281" y="4047005"/>
              <a:ext cx="334874" cy="621164"/>
            </a:xfrm>
            <a:prstGeom prst="rightArrow">
              <a:avLst>
                <a:gd name="adj1" fmla="val 34788"/>
                <a:gd name="adj2" fmla="val 44593"/>
              </a:avLst>
            </a:prstGeom>
            <a:solidFill>
              <a:srgbClr val="EEEEEE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30"/>
              <a:endParaRPr lang="ru-RU" sz="120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57" name="Стрелка: вправо 56">
              <a:extLst>
                <a:ext uri="{FF2B5EF4-FFF2-40B4-BE49-F238E27FC236}">
                  <a16:creationId xmlns:a16="http://schemas.microsoft.com/office/drawing/2014/main" id="{5393AF0A-A305-0EB8-6EAF-9517EBE56D9A}"/>
                </a:ext>
              </a:extLst>
            </p:cNvPr>
            <p:cNvSpPr/>
            <p:nvPr/>
          </p:nvSpPr>
          <p:spPr>
            <a:xfrm rot="16200000">
              <a:off x="12865436" y="4051727"/>
              <a:ext cx="334874" cy="621164"/>
            </a:xfrm>
            <a:prstGeom prst="rightArrow">
              <a:avLst>
                <a:gd name="adj1" fmla="val 34788"/>
                <a:gd name="adj2" fmla="val 44593"/>
              </a:avLst>
            </a:prstGeom>
            <a:solidFill>
              <a:srgbClr val="EEEEEE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30"/>
              <a:endParaRPr lang="ru-RU" sz="120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C5D8C6AA-FDD8-C5BC-838C-7D5E35FF430C}"/>
                </a:ext>
              </a:extLst>
            </p:cNvPr>
            <p:cNvSpPr txBox="1"/>
            <p:nvPr/>
          </p:nvSpPr>
          <p:spPr>
            <a:xfrm>
              <a:off x="2192760" y="6115160"/>
              <a:ext cx="13720339" cy="384818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>
              <a:spAutoFit/>
            </a:bodyPr>
            <a:lstStyle/>
            <a:p>
              <a:pPr algn="ctr" defTabSz="609630"/>
              <a:r>
                <a:rPr lang="ru-RU" sz="1067" dirty="0">
                  <a:solidFill>
                    <a:srgbClr val="333333"/>
                  </a:solidFill>
                  <a:latin typeface="Century Gothic" panose="020B0502020202020204" pitchFamily="34" charset="0"/>
                </a:rPr>
                <a:t>Блоки психолого-педагогического сопровождения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FDD7AA5E-D9A0-B817-72CC-06A8E174FCD7}"/>
                </a:ext>
              </a:extLst>
            </p:cNvPr>
            <p:cNvSpPr txBox="1"/>
            <p:nvPr/>
          </p:nvSpPr>
          <p:spPr>
            <a:xfrm>
              <a:off x="6415290" y="6552077"/>
              <a:ext cx="6020932" cy="353847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>
              <a:spAutoFit/>
            </a:bodyPr>
            <a:lstStyle/>
            <a:p>
              <a:pPr algn="ctr" defTabSz="609630"/>
              <a:r>
                <a:rPr lang="ru-RU" sz="933" dirty="0">
                  <a:solidFill>
                    <a:srgbClr val="333333"/>
                  </a:solidFill>
                  <a:latin typeface="Century Gothic" panose="020B0502020202020204" pitchFamily="34" charset="0"/>
                </a:rPr>
                <a:t>Мотивационно-целевой блок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32C01AF2-E2D3-8E6D-1C04-354E4EAC3D14}"/>
                </a:ext>
              </a:extLst>
            </p:cNvPr>
            <p:cNvSpPr txBox="1"/>
            <p:nvPr/>
          </p:nvSpPr>
          <p:spPr>
            <a:xfrm>
              <a:off x="6415287" y="7366521"/>
              <a:ext cx="6020932" cy="353847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>
              <a:spAutoFit/>
            </a:bodyPr>
            <a:lstStyle/>
            <a:p>
              <a:pPr algn="ctr" defTabSz="609630"/>
              <a:r>
                <a:rPr lang="ru-RU" sz="933" dirty="0" err="1">
                  <a:solidFill>
                    <a:srgbClr val="333333"/>
                  </a:solidFill>
                  <a:latin typeface="Century Gothic" panose="020B0502020202020204" pitchFamily="34" charset="0"/>
                </a:rPr>
                <a:t>Диагностико</a:t>
              </a:r>
              <a:r>
                <a:rPr lang="ru-RU" sz="933" dirty="0">
                  <a:solidFill>
                    <a:srgbClr val="333333"/>
                  </a:solidFill>
                  <a:latin typeface="Century Gothic" panose="020B0502020202020204" pitchFamily="34" charset="0"/>
                </a:rPr>
                <a:t>-аналитический блок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A87A6962-EE5F-23DE-B089-962D334F5047}"/>
                </a:ext>
              </a:extLst>
            </p:cNvPr>
            <p:cNvSpPr txBox="1"/>
            <p:nvPr/>
          </p:nvSpPr>
          <p:spPr>
            <a:xfrm>
              <a:off x="6415289" y="8193011"/>
              <a:ext cx="6020932" cy="353847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>
              <a:spAutoFit/>
            </a:bodyPr>
            <a:lstStyle/>
            <a:p>
              <a:pPr algn="ctr" defTabSz="609630"/>
              <a:r>
                <a:rPr lang="ru-RU" sz="933" dirty="0">
                  <a:solidFill>
                    <a:srgbClr val="333333"/>
                  </a:solidFill>
                  <a:latin typeface="Century Gothic" panose="020B0502020202020204" pitchFamily="34" charset="0"/>
                </a:rPr>
                <a:t>Организационно-деятельностный блок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9B504AA1-41FB-552A-3CFA-89D60321ACBC}"/>
                </a:ext>
              </a:extLst>
            </p:cNvPr>
            <p:cNvSpPr txBox="1"/>
            <p:nvPr/>
          </p:nvSpPr>
          <p:spPr>
            <a:xfrm rot="16200000">
              <a:off x="4694799" y="7244642"/>
              <a:ext cx="1989021" cy="569194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>
              <a:spAutoFit/>
            </a:bodyPr>
            <a:lstStyle/>
            <a:p>
              <a:pPr algn="ctr" defTabSz="609630"/>
              <a:r>
                <a:rPr lang="ru-RU" sz="933" dirty="0">
                  <a:solidFill>
                    <a:srgbClr val="333333"/>
                  </a:solidFill>
                  <a:latin typeface="Century Gothic" panose="020B0502020202020204" pitchFamily="34" charset="0"/>
                </a:rPr>
                <a:t>Рефлексивно-оценочный блок</a:t>
              </a:r>
            </a:p>
          </p:txBody>
        </p:sp>
        <p:sp>
          <p:nvSpPr>
            <p:cNvPr id="79" name="Прямоугольник 78">
              <a:extLst>
                <a:ext uri="{FF2B5EF4-FFF2-40B4-BE49-F238E27FC236}">
                  <a16:creationId xmlns:a16="http://schemas.microsoft.com/office/drawing/2014/main" id="{E170BC28-2AC7-7E67-B29A-D961CFB958AE}"/>
                </a:ext>
              </a:extLst>
            </p:cNvPr>
            <p:cNvSpPr/>
            <p:nvPr/>
          </p:nvSpPr>
          <p:spPr>
            <a:xfrm>
              <a:off x="730011" y="8698866"/>
              <a:ext cx="16925471" cy="90309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30"/>
              <a:endParaRPr lang="ru-RU" sz="120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C0A278FD-A962-F3D1-C17D-0E22D262C838}"/>
                </a:ext>
              </a:extLst>
            </p:cNvPr>
            <p:cNvSpPr txBox="1"/>
            <p:nvPr/>
          </p:nvSpPr>
          <p:spPr>
            <a:xfrm>
              <a:off x="2191044" y="8741892"/>
              <a:ext cx="13720339" cy="384818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>
              <a:spAutoFit/>
            </a:bodyPr>
            <a:lstStyle/>
            <a:p>
              <a:pPr algn="ctr" defTabSz="609630"/>
              <a:r>
                <a:rPr lang="ru-RU" sz="1067" dirty="0">
                  <a:solidFill>
                    <a:srgbClr val="333333"/>
                  </a:solidFill>
                  <a:latin typeface="Century Gothic" panose="020B0502020202020204" pitchFamily="34" charset="0"/>
                </a:rPr>
                <a:t>Методологические принципы</a:t>
              </a:r>
            </a:p>
          </p:txBody>
        </p:sp>
        <p:grpSp>
          <p:nvGrpSpPr>
            <p:cNvPr id="58" name="Группа 57">
              <a:extLst>
                <a:ext uri="{FF2B5EF4-FFF2-40B4-BE49-F238E27FC236}">
                  <a16:creationId xmlns:a16="http://schemas.microsoft.com/office/drawing/2014/main" id="{0FF11F14-7341-6C40-97D4-9E754A3A25C5}"/>
                </a:ext>
              </a:extLst>
            </p:cNvPr>
            <p:cNvGrpSpPr/>
            <p:nvPr/>
          </p:nvGrpSpPr>
          <p:grpSpPr>
            <a:xfrm>
              <a:off x="509810" y="4441530"/>
              <a:ext cx="17219897" cy="1042468"/>
              <a:chOff x="386872" y="5286477"/>
              <a:chExt cx="19814598" cy="351659"/>
            </a:xfrm>
          </p:grpSpPr>
          <p:sp>
            <p:nvSpPr>
              <p:cNvPr id="45" name="Прямоугольник 44">
                <a:extLst>
                  <a:ext uri="{FF2B5EF4-FFF2-40B4-BE49-F238E27FC236}">
                    <a16:creationId xmlns:a16="http://schemas.microsoft.com/office/drawing/2014/main" id="{B11DDB53-EFB8-E42C-5296-35898F7C8733}"/>
                  </a:ext>
                </a:extLst>
              </p:cNvPr>
              <p:cNvSpPr/>
              <p:nvPr/>
            </p:nvSpPr>
            <p:spPr>
              <a:xfrm rot="10800000">
                <a:off x="386872" y="5304149"/>
                <a:ext cx="19814598" cy="333987"/>
              </a:xfrm>
              <a:prstGeom prst="rect">
                <a:avLst/>
              </a:prstGeom>
              <a:solidFill>
                <a:srgbClr val="EDF2F7"/>
              </a:solidFill>
              <a:ln>
                <a:solidFill>
                  <a:srgbClr val="BDD2E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609630"/>
                <a:endParaRPr lang="ru-RU" sz="120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782554B4-727A-5714-E2BF-4E8640575D75}"/>
                  </a:ext>
                </a:extLst>
              </p:cNvPr>
              <p:cNvSpPr txBox="1"/>
              <p:nvPr/>
            </p:nvSpPr>
            <p:spPr>
              <a:xfrm>
                <a:off x="460225" y="5286477"/>
                <a:ext cx="17198651" cy="12981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 defTabSz="609630"/>
                <a:r>
                  <a:rPr lang="ru-RU" sz="1067" b="1" dirty="0">
                    <a:solidFill>
                      <a:srgbClr val="000000"/>
                    </a:solidFill>
                    <a:latin typeface="Century Gothic" panose="020B0502020202020204" pitchFamily="34" charset="0"/>
                  </a:rPr>
                  <a:t>Личностные ресурсы психологической безопасности студентов, обучающихся в напряженной социокультурной среде</a:t>
                </a:r>
                <a:endParaRPr lang="ru-RU" sz="1067" dirty="0">
                  <a:solidFill>
                    <a:srgbClr val="000000"/>
                  </a:solidFill>
                  <a:latin typeface="Century Gothic" panose="020B0502020202020204" pitchFamily="34" charset="0"/>
                </a:endParaRPr>
              </a:p>
            </p:txBody>
          </p:sp>
        </p:grpSp>
        <p:sp>
          <p:nvSpPr>
            <p:cNvPr id="83" name="Прямоугольник 82">
              <a:extLst>
                <a:ext uri="{FF2B5EF4-FFF2-40B4-BE49-F238E27FC236}">
                  <a16:creationId xmlns:a16="http://schemas.microsoft.com/office/drawing/2014/main" id="{CC94A99C-14CB-196E-22F6-A0D5A3D5C353}"/>
                </a:ext>
              </a:extLst>
            </p:cNvPr>
            <p:cNvSpPr/>
            <p:nvPr/>
          </p:nvSpPr>
          <p:spPr>
            <a:xfrm>
              <a:off x="3619000" y="4780789"/>
              <a:ext cx="3932578" cy="630249"/>
            </a:xfrm>
            <a:prstGeom prst="rect">
              <a:avLst/>
            </a:prstGeom>
            <a:solidFill>
              <a:srgbClr val="D4E2EC"/>
            </a:solidFill>
            <a:ln w="19050">
              <a:solidFill>
                <a:srgbClr val="FFFFFF"/>
              </a:solidFill>
              <a:prstDash val="lg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30"/>
              <a:r>
                <a:rPr lang="ru-RU" sz="933" b="1" dirty="0">
                  <a:solidFill>
                    <a:prstClr val="black"/>
                  </a:solidFill>
                  <a:latin typeface="Century Gothic" panose="020B0502020202020204" pitchFamily="34" charset="0"/>
                </a:rPr>
                <a:t>Конструктивные ресурсы психологической безопасности</a:t>
              </a:r>
            </a:p>
          </p:txBody>
        </p:sp>
        <p:sp>
          <p:nvSpPr>
            <p:cNvPr id="89" name="Прямоугольник 88">
              <a:extLst>
                <a:ext uri="{FF2B5EF4-FFF2-40B4-BE49-F238E27FC236}">
                  <a16:creationId xmlns:a16="http://schemas.microsoft.com/office/drawing/2014/main" id="{7367A0E8-91F9-BA02-F716-802DE4409704}"/>
                </a:ext>
              </a:extLst>
            </p:cNvPr>
            <p:cNvSpPr/>
            <p:nvPr/>
          </p:nvSpPr>
          <p:spPr>
            <a:xfrm>
              <a:off x="10446421" y="4790486"/>
              <a:ext cx="3932578" cy="630249"/>
            </a:xfrm>
            <a:prstGeom prst="rect">
              <a:avLst/>
            </a:prstGeom>
            <a:solidFill>
              <a:srgbClr val="EEEEEE"/>
            </a:solidFill>
            <a:ln w="19050">
              <a:solidFill>
                <a:srgbClr val="7F7F7F"/>
              </a:solidFill>
              <a:prstDash val="lg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30"/>
              <a:r>
                <a:rPr lang="ru-RU" sz="933" b="1" dirty="0">
                  <a:solidFill>
                    <a:prstClr val="black"/>
                  </a:solidFill>
                  <a:latin typeface="Century Gothic" panose="020B0502020202020204" pitchFamily="34" charset="0"/>
                </a:rPr>
                <a:t>Неконструктивные ресурсы психологической безопасности</a:t>
              </a:r>
            </a:p>
          </p:txBody>
        </p:sp>
        <p:cxnSp>
          <p:nvCxnSpPr>
            <p:cNvPr id="91" name="Соединитель: уступ 90">
              <a:extLst>
                <a:ext uri="{FF2B5EF4-FFF2-40B4-BE49-F238E27FC236}">
                  <a16:creationId xmlns:a16="http://schemas.microsoft.com/office/drawing/2014/main" id="{6A333452-D04F-EBCC-A326-2180F017495A}"/>
                </a:ext>
              </a:extLst>
            </p:cNvPr>
            <p:cNvCxnSpPr>
              <a:cxnSpLocks/>
              <a:stCxn id="13" idx="1"/>
              <a:endCxn id="6" idx="1"/>
            </p:cNvCxnSpPr>
            <p:nvPr/>
          </p:nvCxnSpPr>
          <p:spPr>
            <a:xfrm rot="10800000">
              <a:off x="508000" y="1601605"/>
              <a:ext cx="12700" cy="845359"/>
            </a:xfrm>
            <a:prstGeom prst="bentConnector3">
              <a:avLst>
                <a:gd name="adj1" fmla="val 2073417"/>
              </a:avLst>
            </a:prstGeom>
            <a:ln w="28575">
              <a:solidFill>
                <a:srgbClr val="BDD2E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Стрелка: вправо 113">
              <a:extLst>
                <a:ext uri="{FF2B5EF4-FFF2-40B4-BE49-F238E27FC236}">
                  <a16:creationId xmlns:a16="http://schemas.microsoft.com/office/drawing/2014/main" id="{C95BBE2F-C2FA-EA14-86A5-B680CBD11C79}"/>
                </a:ext>
              </a:extLst>
            </p:cNvPr>
            <p:cNvSpPr/>
            <p:nvPr/>
          </p:nvSpPr>
          <p:spPr>
            <a:xfrm rot="5400000">
              <a:off x="9208056" y="6805084"/>
              <a:ext cx="334874" cy="621164"/>
            </a:xfrm>
            <a:prstGeom prst="rightArrow">
              <a:avLst>
                <a:gd name="adj1" fmla="val 34788"/>
                <a:gd name="adj2" fmla="val 44593"/>
              </a:avLst>
            </a:prstGeom>
            <a:solidFill>
              <a:srgbClr val="EEEEEE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30"/>
              <a:endParaRPr lang="ru-RU" sz="120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115" name="Стрелка: вправо 114">
              <a:extLst>
                <a:ext uri="{FF2B5EF4-FFF2-40B4-BE49-F238E27FC236}">
                  <a16:creationId xmlns:a16="http://schemas.microsoft.com/office/drawing/2014/main" id="{052F48B2-0208-9930-7DF2-4A1ECDCD7D66}"/>
                </a:ext>
              </a:extLst>
            </p:cNvPr>
            <p:cNvSpPr/>
            <p:nvPr/>
          </p:nvSpPr>
          <p:spPr>
            <a:xfrm rot="5400000">
              <a:off x="9217525" y="7635552"/>
              <a:ext cx="334874" cy="621164"/>
            </a:xfrm>
            <a:prstGeom prst="rightArrow">
              <a:avLst>
                <a:gd name="adj1" fmla="val 34788"/>
                <a:gd name="adj2" fmla="val 44593"/>
              </a:avLst>
            </a:prstGeom>
            <a:solidFill>
              <a:srgbClr val="EEEEEE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30"/>
              <a:endParaRPr lang="ru-RU" sz="120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116" name="Прямоугольник: скругленные противолежащие углы 115">
              <a:extLst>
                <a:ext uri="{FF2B5EF4-FFF2-40B4-BE49-F238E27FC236}">
                  <a16:creationId xmlns:a16="http://schemas.microsoft.com/office/drawing/2014/main" id="{2E7282E2-C47E-035C-FDBF-FE2C1831CBE3}"/>
                </a:ext>
              </a:extLst>
            </p:cNvPr>
            <p:cNvSpPr/>
            <p:nvPr/>
          </p:nvSpPr>
          <p:spPr>
            <a:xfrm>
              <a:off x="1369185" y="6574736"/>
              <a:ext cx="3419342" cy="338555"/>
            </a:xfrm>
            <a:prstGeom prst="round2DiagRect">
              <a:avLst/>
            </a:prstGeom>
            <a:solidFill>
              <a:srgbClr val="EDF2F7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30"/>
              <a:r>
                <a:rPr lang="ru-RU" sz="933" dirty="0">
                  <a:solidFill>
                    <a:srgbClr val="000000"/>
                  </a:solidFill>
                  <a:latin typeface="Century Gothic" panose="020B0502020202020204" pitchFamily="34" charset="0"/>
                </a:rPr>
                <a:t>Психологическая служба вуза</a:t>
              </a:r>
              <a:endParaRPr lang="ru-RU" sz="933" dirty="0">
                <a:solidFill>
                  <a:prstClr val="white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17" name="Прямоугольник: скругленные противолежащие углы 116">
              <a:extLst>
                <a:ext uri="{FF2B5EF4-FFF2-40B4-BE49-F238E27FC236}">
                  <a16:creationId xmlns:a16="http://schemas.microsoft.com/office/drawing/2014/main" id="{26D79151-0297-02C1-8491-2E17EEF19E9B}"/>
                </a:ext>
              </a:extLst>
            </p:cNvPr>
            <p:cNvSpPr/>
            <p:nvPr/>
          </p:nvSpPr>
          <p:spPr>
            <a:xfrm>
              <a:off x="1357610" y="7745192"/>
              <a:ext cx="3419342" cy="338555"/>
            </a:xfrm>
            <a:prstGeom prst="round2DiagRect">
              <a:avLst/>
            </a:prstGeom>
            <a:solidFill>
              <a:srgbClr val="EEEEEE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30"/>
              <a:r>
                <a:rPr lang="ru-RU" sz="933" dirty="0">
                  <a:solidFill>
                    <a:srgbClr val="000000"/>
                  </a:solidFill>
                  <a:latin typeface="Century Gothic" panose="020B0502020202020204" pitchFamily="34" charset="0"/>
                </a:rPr>
                <a:t>Внешние эксперты</a:t>
              </a:r>
              <a:endParaRPr lang="ru-RU" sz="933" dirty="0">
                <a:solidFill>
                  <a:prstClr val="white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27" name="Прямоугольник: скругленные противолежащие углы 126">
              <a:extLst>
                <a:ext uri="{FF2B5EF4-FFF2-40B4-BE49-F238E27FC236}">
                  <a16:creationId xmlns:a16="http://schemas.microsoft.com/office/drawing/2014/main" id="{394F6A4E-033A-0D3E-99DD-0E5497E34E79}"/>
                </a:ext>
              </a:extLst>
            </p:cNvPr>
            <p:cNvSpPr/>
            <p:nvPr/>
          </p:nvSpPr>
          <p:spPr>
            <a:xfrm>
              <a:off x="13227834" y="6552970"/>
              <a:ext cx="3636040" cy="338555"/>
            </a:xfrm>
            <a:prstGeom prst="round2DiagRect">
              <a:avLst/>
            </a:prstGeom>
            <a:solidFill>
              <a:srgbClr val="EEEEEE"/>
            </a:solidFill>
            <a:ln>
              <a:solidFill>
                <a:srgbClr val="7F7F7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30"/>
              <a:r>
                <a:rPr lang="ru-RU" sz="933" dirty="0">
                  <a:solidFill>
                    <a:srgbClr val="000000"/>
                  </a:solidFill>
                  <a:latin typeface="Century Gothic" panose="020B0502020202020204" pitchFamily="34" charset="0"/>
                </a:rPr>
                <a:t>Кураторы студенческих групп</a:t>
              </a:r>
              <a:endParaRPr lang="ru-RU" sz="933" dirty="0">
                <a:solidFill>
                  <a:prstClr val="white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28" name="Прямоугольник: скругленные противолежащие углы 127">
              <a:extLst>
                <a:ext uri="{FF2B5EF4-FFF2-40B4-BE49-F238E27FC236}">
                  <a16:creationId xmlns:a16="http://schemas.microsoft.com/office/drawing/2014/main" id="{BAD62213-7E91-8A33-EFB5-CFDEB41B84AE}"/>
                </a:ext>
              </a:extLst>
            </p:cNvPr>
            <p:cNvSpPr/>
            <p:nvPr/>
          </p:nvSpPr>
          <p:spPr>
            <a:xfrm>
              <a:off x="13252716" y="7366521"/>
              <a:ext cx="3636040" cy="338555"/>
            </a:xfrm>
            <a:prstGeom prst="round2DiagRect">
              <a:avLst/>
            </a:prstGeom>
            <a:solidFill>
              <a:srgbClr val="EDF2F7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30"/>
              <a:r>
                <a:rPr lang="ru-RU" sz="933" dirty="0">
                  <a:solidFill>
                    <a:srgbClr val="000000"/>
                  </a:solidFill>
                  <a:latin typeface="Century Gothic" panose="020B0502020202020204" pitchFamily="34" charset="0"/>
                </a:rPr>
                <a:t>Психологическая служба вуза</a:t>
              </a:r>
              <a:endParaRPr lang="ru-RU" sz="933" dirty="0">
                <a:solidFill>
                  <a:prstClr val="white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29" name="Прямоугольник: скругленные противолежащие углы 128">
              <a:extLst>
                <a:ext uri="{FF2B5EF4-FFF2-40B4-BE49-F238E27FC236}">
                  <a16:creationId xmlns:a16="http://schemas.microsoft.com/office/drawing/2014/main" id="{D2762D45-EA3A-8548-717E-EBDB73B5F963}"/>
                </a:ext>
              </a:extLst>
            </p:cNvPr>
            <p:cNvSpPr/>
            <p:nvPr/>
          </p:nvSpPr>
          <p:spPr>
            <a:xfrm>
              <a:off x="13239409" y="8185195"/>
              <a:ext cx="3636040" cy="338555"/>
            </a:xfrm>
            <a:prstGeom prst="round2DiagRect">
              <a:avLst/>
            </a:prstGeom>
            <a:solidFill>
              <a:srgbClr val="EEEEEE"/>
            </a:solidFill>
            <a:ln>
              <a:solidFill>
                <a:srgbClr val="7F7F7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09630"/>
              <a:r>
                <a:rPr lang="ru-RU" sz="933" dirty="0">
                  <a:solidFill>
                    <a:srgbClr val="000000"/>
                  </a:solidFill>
                  <a:latin typeface="Century Gothic" panose="020B0502020202020204" pitchFamily="34" charset="0"/>
                </a:rPr>
                <a:t>Студенты-психологи старших курсов</a:t>
              </a:r>
              <a:endParaRPr lang="ru-RU" sz="933" dirty="0">
                <a:solidFill>
                  <a:prstClr val="white"/>
                </a:solidFill>
                <a:latin typeface="Century Gothic" panose="020B0502020202020204" pitchFamily="34" charset="0"/>
              </a:endParaRPr>
            </a:p>
          </p:txBody>
        </p:sp>
        <p:cxnSp>
          <p:nvCxnSpPr>
            <p:cNvPr id="130" name="Соединитель: уступ 106">
              <a:extLst>
                <a:ext uri="{FF2B5EF4-FFF2-40B4-BE49-F238E27FC236}">
                  <a16:creationId xmlns:a16="http://schemas.microsoft.com/office/drawing/2014/main" id="{89EEDE78-8ED7-33CE-F6A3-87C5CE05F190}"/>
                </a:ext>
              </a:extLst>
            </p:cNvPr>
            <p:cNvCxnSpPr>
              <a:cxnSpLocks/>
              <a:stCxn id="116" idx="0"/>
            </p:cNvCxnSpPr>
            <p:nvPr/>
          </p:nvCxnSpPr>
          <p:spPr>
            <a:xfrm flipV="1">
              <a:off x="4788527" y="6744013"/>
              <a:ext cx="639172" cy="1"/>
            </a:xfrm>
            <a:prstGeom prst="straightConnector1">
              <a:avLst/>
            </a:prstGeom>
            <a:ln w="28575">
              <a:solidFill>
                <a:srgbClr val="BDD2E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Соединитель: уступ 106">
              <a:extLst>
                <a:ext uri="{FF2B5EF4-FFF2-40B4-BE49-F238E27FC236}">
                  <a16:creationId xmlns:a16="http://schemas.microsoft.com/office/drawing/2014/main" id="{B8C6E654-3BEF-BB05-F5AC-B1BF1A9A3A9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796089" y="7928071"/>
              <a:ext cx="639172" cy="1"/>
            </a:xfrm>
            <a:prstGeom prst="straightConnector1">
              <a:avLst/>
            </a:prstGeom>
            <a:ln w="28575">
              <a:solidFill>
                <a:srgbClr val="7F7F7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Соединитель: уступ 106">
              <a:extLst>
                <a:ext uri="{FF2B5EF4-FFF2-40B4-BE49-F238E27FC236}">
                  <a16:creationId xmlns:a16="http://schemas.microsoft.com/office/drawing/2014/main" id="{ECBD1229-2AE5-9FF8-3A01-ADF80D73BED2}"/>
                </a:ext>
              </a:extLst>
            </p:cNvPr>
            <p:cNvCxnSpPr>
              <a:cxnSpLocks/>
              <a:stCxn id="127" idx="2"/>
              <a:endCxn id="75" idx="3"/>
            </p:cNvCxnSpPr>
            <p:nvPr/>
          </p:nvCxnSpPr>
          <p:spPr>
            <a:xfrm flipH="1">
              <a:off x="12436222" y="6722248"/>
              <a:ext cx="791611" cy="6753"/>
            </a:xfrm>
            <a:prstGeom prst="straightConnector1">
              <a:avLst/>
            </a:prstGeom>
            <a:ln w="28575">
              <a:solidFill>
                <a:srgbClr val="7F7F7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Соединитель: уступ 106">
              <a:extLst>
                <a:ext uri="{FF2B5EF4-FFF2-40B4-BE49-F238E27FC236}">
                  <a16:creationId xmlns:a16="http://schemas.microsoft.com/office/drawing/2014/main" id="{0226909E-652B-38AD-C77C-BE79C7AD023A}"/>
                </a:ext>
              </a:extLst>
            </p:cNvPr>
            <p:cNvCxnSpPr>
              <a:cxnSpLocks/>
              <a:stCxn id="129" idx="2"/>
            </p:cNvCxnSpPr>
            <p:nvPr/>
          </p:nvCxnSpPr>
          <p:spPr>
            <a:xfrm flipH="1" flipV="1">
              <a:off x="12426306" y="8352749"/>
              <a:ext cx="813103" cy="1724"/>
            </a:xfrm>
            <a:prstGeom prst="straightConnector1">
              <a:avLst/>
            </a:prstGeom>
            <a:ln w="28575">
              <a:solidFill>
                <a:srgbClr val="7F7F7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Прямая со стрелкой 143">
              <a:extLst>
                <a:ext uri="{FF2B5EF4-FFF2-40B4-BE49-F238E27FC236}">
                  <a16:creationId xmlns:a16="http://schemas.microsoft.com/office/drawing/2014/main" id="{5B6564F2-10F7-4FE6-3BC5-1377BED1477D}"/>
                </a:ext>
              </a:extLst>
            </p:cNvPr>
            <p:cNvCxnSpPr>
              <a:cxnSpLocks/>
              <a:stCxn id="116" idx="1"/>
              <a:endCxn id="117" idx="3"/>
            </p:cNvCxnSpPr>
            <p:nvPr/>
          </p:nvCxnSpPr>
          <p:spPr>
            <a:xfrm flipH="1">
              <a:off x="3067281" y="6913291"/>
              <a:ext cx="11575" cy="831901"/>
            </a:xfrm>
            <a:prstGeom prst="straightConnector1">
              <a:avLst/>
            </a:prstGeom>
            <a:ln w="28575">
              <a:solidFill>
                <a:srgbClr val="BDD2E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Прямая со стрелкой 148">
              <a:extLst>
                <a:ext uri="{FF2B5EF4-FFF2-40B4-BE49-F238E27FC236}">
                  <a16:creationId xmlns:a16="http://schemas.microsoft.com/office/drawing/2014/main" id="{9D4FAC95-FD93-D6BB-AFF2-98C2C3C2B1E0}"/>
                </a:ext>
              </a:extLst>
            </p:cNvPr>
            <p:cNvCxnSpPr>
              <a:cxnSpLocks/>
              <a:endCxn id="128" idx="3"/>
            </p:cNvCxnSpPr>
            <p:nvPr/>
          </p:nvCxnSpPr>
          <p:spPr>
            <a:xfrm>
              <a:off x="15070736" y="6923590"/>
              <a:ext cx="0" cy="442931"/>
            </a:xfrm>
            <a:prstGeom prst="straightConnector1">
              <a:avLst/>
            </a:prstGeom>
            <a:ln w="28575">
              <a:solidFill>
                <a:srgbClr val="BDD2E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Прямая со стрелкой 151">
              <a:extLst>
                <a:ext uri="{FF2B5EF4-FFF2-40B4-BE49-F238E27FC236}">
                  <a16:creationId xmlns:a16="http://schemas.microsoft.com/office/drawing/2014/main" id="{DC85B426-29ED-FB25-D6F6-9C91A0EB6EA9}"/>
                </a:ext>
              </a:extLst>
            </p:cNvPr>
            <p:cNvCxnSpPr>
              <a:cxnSpLocks/>
              <a:stCxn id="128" idx="1"/>
              <a:endCxn id="129" idx="3"/>
            </p:cNvCxnSpPr>
            <p:nvPr/>
          </p:nvCxnSpPr>
          <p:spPr>
            <a:xfrm flipH="1">
              <a:off x="15057429" y="7705076"/>
              <a:ext cx="13307" cy="480119"/>
            </a:xfrm>
            <a:prstGeom prst="straightConnector1">
              <a:avLst/>
            </a:prstGeom>
            <a:ln w="28575">
              <a:solidFill>
                <a:srgbClr val="BDD2E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Прямая со стрелкой 155">
              <a:extLst>
                <a:ext uri="{FF2B5EF4-FFF2-40B4-BE49-F238E27FC236}">
                  <a16:creationId xmlns:a16="http://schemas.microsoft.com/office/drawing/2014/main" id="{5236A66D-7F05-09A7-9766-EBACBEDECEB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950920" y="6705965"/>
              <a:ext cx="477404" cy="0"/>
            </a:xfrm>
            <a:prstGeom prst="straightConnector1">
              <a:avLst/>
            </a:prstGeom>
            <a:ln w="28575">
              <a:solidFill>
                <a:srgbClr val="7F7F7F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Прямая со стрелкой 158">
              <a:extLst>
                <a:ext uri="{FF2B5EF4-FFF2-40B4-BE49-F238E27FC236}">
                  <a16:creationId xmlns:a16="http://schemas.microsoft.com/office/drawing/2014/main" id="{E684E9A7-54BD-8B23-CEA1-9C57056D25E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950920" y="7506547"/>
              <a:ext cx="477404" cy="0"/>
            </a:xfrm>
            <a:prstGeom prst="straightConnector1">
              <a:avLst/>
            </a:prstGeom>
            <a:ln w="28575">
              <a:solidFill>
                <a:srgbClr val="7F7F7F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Прямая со стрелкой 159">
              <a:extLst>
                <a:ext uri="{FF2B5EF4-FFF2-40B4-BE49-F238E27FC236}">
                  <a16:creationId xmlns:a16="http://schemas.microsoft.com/office/drawing/2014/main" id="{92D49751-89B8-CEDB-56C9-CB5852BB319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937884" y="8352749"/>
              <a:ext cx="477404" cy="0"/>
            </a:xfrm>
            <a:prstGeom prst="straightConnector1">
              <a:avLst/>
            </a:prstGeom>
            <a:ln w="28575">
              <a:solidFill>
                <a:srgbClr val="7F7F7F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Соединитель: уступ 171">
              <a:extLst>
                <a:ext uri="{FF2B5EF4-FFF2-40B4-BE49-F238E27FC236}">
                  <a16:creationId xmlns:a16="http://schemas.microsoft.com/office/drawing/2014/main" id="{4DD36748-EBD4-55D9-8D2A-AD79BCFC6825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2426310" y="6879454"/>
              <a:ext cx="826406" cy="561458"/>
            </a:xfrm>
            <a:prstGeom prst="bentConnector3">
              <a:avLst>
                <a:gd name="adj1" fmla="val 50000"/>
              </a:avLst>
            </a:prstGeom>
            <a:ln w="28575">
              <a:solidFill>
                <a:srgbClr val="BDD2E1"/>
              </a:solidFill>
              <a:prstDash val="soli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Соединитель: уступ 177">
              <a:extLst>
                <a:ext uri="{FF2B5EF4-FFF2-40B4-BE49-F238E27FC236}">
                  <a16:creationId xmlns:a16="http://schemas.microsoft.com/office/drawing/2014/main" id="{2C445975-C1B3-25DA-C512-C31F6D589338}"/>
                </a:ext>
              </a:extLst>
            </p:cNvPr>
            <p:cNvCxnSpPr>
              <a:cxnSpLocks/>
              <a:stCxn id="128" idx="2"/>
              <a:endCxn id="76" idx="3"/>
            </p:cNvCxnSpPr>
            <p:nvPr/>
          </p:nvCxnSpPr>
          <p:spPr>
            <a:xfrm flipH="1">
              <a:off x="12436220" y="7535799"/>
              <a:ext cx="816496" cy="7646"/>
            </a:xfrm>
            <a:prstGeom prst="straightConnector1">
              <a:avLst/>
            </a:prstGeom>
            <a:ln w="28575">
              <a:solidFill>
                <a:srgbClr val="BDD2E1"/>
              </a:solidFill>
              <a:prstDash val="soli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Соединитель: уступ 182">
              <a:extLst>
                <a:ext uri="{FF2B5EF4-FFF2-40B4-BE49-F238E27FC236}">
                  <a16:creationId xmlns:a16="http://schemas.microsoft.com/office/drawing/2014/main" id="{17E5A963-1E3D-CD62-2D7F-078571453E00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12426306" y="7660326"/>
              <a:ext cx="826412" cy="531817"/>
            </a:xfrm>
            <a:prstGeom prst="bentConnector3">
              <a:avLst>
                <a:gd name="adj1" fmla="val 30392"/>
              </a:avLst>
            </a:prstGeom>
            <a:ln w="28575">
              <a:solidFill>
                <a:srgbClr val="BDD2E1"/>
              </a:solidFill>
              <a:prstDash val="soli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Соединитель: уступ 160">
              <a:extLst>
                <a:ext uri="{FF2B5EF4-FFF2-40B4-BE49-F238E27FC236}">
                  <a16:creationId xmlns:a16="http://schemas.microsoft.com/office/drawing/2014/main" id="{31BBC615-5BEC-EA76-2C4C-8AE43F09A9B1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2472684" y="7683928"/>
              <a:ext cx="735316" cy="604845"/>
            </a:xfrm>
            <a:prstGeom prst="bentConnector3">
              <a:avLst>
                <a:gd name="adj1" fmla="val 50000"/>
              </a:avLst>
            </a:prstGeom>
            <a:ln w="28575">
              <a:solidFill>
                <a:srgbClr val="7F7F7F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2" name="TextBox 191">
              <a:extLst>
                <a:ext uri="{FF2B5EF4-FFF2-40B4-BE49-F238E27FC236}">
                  <a16:creationId xmlns:a16="http://schemas.microsoft.com/office/drawing/2014/main" id="{3A0EE3F7-5999-B35E-2ED5-2EE5C68C754F}"/>
                </a:ext>
              </a:extLst>
            </p:cNvPr>
            <p:cNvSpPr txBox="1"/>
            <p:nvPr/>
          </p:nvSpPr>
          <p:spPr>
            <a:xfrm>
              <a:off x="2191044" y="9170444"/>
              <a:ext cx="5724322" cy="384818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>
              <a:spAutoFit/>
            </a:bodyPr>
            <a:lstStyle/>
            <a:p>
              <a:pPr algn="ctr" defTabSz="609630"/>
              <a:r>
                <a:rPr lang="ru-RU" sz="1067" dirty="0">
                  <a:solidFill>
                    <a:srgbClr val="333333"/>
                  </a:solidFill>
                  <a:latin typeface="Century Gothic" panose="020B0502020202020204" pitchFamily="34" charset="0"/>
                </a:rPr>
                <a:t>Риск-ресурсный подход</a:t>
              </a:r>
            </a:p>
          </p:txBody>
        </p:sp>
        <p:sp>
          <p:nvSpPr>
            <p:cNvPr id="193" name="TextBox 192">
              <a:extLst>
                <a:ext uri="{FF2B5EF4-FFF2-40B4-BE49-F238E27FC236}">
                  <a16:creationId xmlns:a16="http://schemas.microsoft.com/office/drawing/2014/main" id="{43E609BF-0C2E-BD56-9670-10CA6C968D1D}"/>
                </a:ext>
              </a:extLst>
            </p:cNvPr>
            <p:cNvSpPr txBox="1"/>
            <p:nvPr/>
          </p:nvSpPr>
          <p:spPr>
            <a:xfrm>
              <a:off x="10187060" y="9192068"/>
              <a:ext cx="5724322" cy="384818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>
              <a:spAutoFit/>
            </a:bodyPr>
            <a:lstStyle/>
            <a:p>
              <a:pPr algn="ctr" defTabSz="609630"/>
              <a:r>
                <a:rPr lang="ru-RU" sz="1067" dirty="0">
                  <a:solidFill>
                    <a:srgbClr val="333333"/>
                  </a:solidFill>
                  <a:latin typeface="Century Gothic" panose="020B0502020202020204" pitchFamily="34" charset="0"/>
                </a:rPr>
                <a:t>Субъектно-деятельностный подход</a:t>
              </a:r>
            </a:p>
          </p:txBody>
        </p:sp>
      </p:grpSp>
      <p:cxnSp>
        <p:nvCxnSpPr>
          <p:cNvPr id="200" name="Соединитель: уступ 199">
            <a:extLst>
              <a:ext uri="{FF2B5EF4-FFF2-40B4-BE49-F238E27FC236}">
                <a16:creationId xmlns:a16="http://schemas.microsoft.com/office/drawing/2014/main" id="{C5C8446A-F5B4-0052-EFE4-76314A8DA5EE}"/>
              </a:ext>
            </a:extLst>
          </p:cNvPr>
          <p:cNvCxnSpPr>
            <a:cxnSpLocks/>
          </p:cNvCxnSpPr>
          <p:nvPr/>
        </p:nvCxnSpPr>
        <p:spPr>
          <a:xfrm rot="16200000" flipH="1">
            <a:off x="9733550" y="2854794"/>
            <a:ext cx="4227485" cy="10885"/>
          </a:xfrm>
          <a:prstGeom prst="bentConnector4">
            <a:avLst>
              <a:gd name="adj1" fmla="val -270"/>
              <a:gd name="adj2" fmla="val 2279820"/>
            </a:avLst>
          </a:prstGeom>
          <a:ln w="28575">
            <a:solidFill>
              <a:srgbClr val="BDD2E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Соединитель: уступ 209">
            <a:extLst>
              <a:ext uri="{FF2B5EF4-FFF2-40B4-BE49-F238E27FC236}">
                <a16:creationId xmlns:a16="http://schemas.microsoft.com/office/drawing/2014/main" id="{887DDD45-6103-9F24-3F7D-19188C6F28AC}"/>
              </a:ext>
            </a:extLst>
          </p:cNvPr>
          <p:cNvCxnSpPr>
            <a:cxnSpLocks/>
          </p:cNvCxnSpPr>
          <p:nvPr/>
        </p:nvCxnSpPr>
        <p:spPr>
          <a:xfrm rot="5400000">
            <a:off x="-1809018" y="2874285"/>
            <a:ext cx="4227485" cy="10885"/>
          </a:xfrm>
          <a:prstGeom prst="bentConnector4">
            <a:avLst>
              <a:gd name="adj1" fmla="val -270"/>
              <a:gd name="adj2" fmla="val 2279820"/>
            </a:avLst>
          </a:prstGeom>
          <a:ln w="28575">
            <a:solidFill>
              <a:srgbClr val="BDD2E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Соединитель: уступ 106">
            <a:extLst>
              <a:ext uri="{FF2B5EF4-FFF2-40B4-BE49-F238E27FC236}">
                <a16:creationId xmlns:a16="http://schemas.microsoft.com/office/drawing/2014/main" id="{D5314F50-E560-4544-7E52-EF42596D8983}"/>
              </a:ext>
            </a:extLst>
          </p:cNvPr>
          <p:cNvCxnSpPr>
            <a:cxnSpLocks/>
          </p:cNvCxnSpPr>
          <p:nvPr/>
        </p:nvCxnSpPr>
        <p:spPr>
          <a:xfrm flipH="1" flipV="1">
            <a:off x="5162437" y="3188935"/>
            <a:ext cx="1583296" cy="1136"/>
          </a:xfrm>
          <a:prstGeom prst="straightConnector1">
            <a:avLst/>
          </a:prstGeom>
          <a:ln w="28575">
            <a:solidFill>
              <a:srgbClr val="7F7F7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Стрелка: вправо 18">
            <a:extLst>
              <a:ext uri="{FF2B5EF4-FFF2-40B4-BE49-F238E27FC236}">
                <a16:creationId xmlns:a16="http://schemas.microsoft.com/office/drawing/2014/main" id="{D55B521E-63F0-C032-8C68-89C71F6CFDA5}"/>
              </a:ext>
            </a:extLst>
          </p:cNvPr>
          <p:cNvSpPr/>
          <p:nvPr/>
        </p:nvSpPr>
        <p:spPr>
          <a:xfrm rot="16200000">
            <a:off x="1874485" y="2983259"/>
            <a:ext cx="420164" cy="414109"/>
          </a:xfrm>
          <a:prstGeom prst="rightArrow">
            <a:avLst>
              <a:gd name="adj1" fmla="val 34788"/>
              <a:gd name="adj2" fmla="val 44593"/>
            </a:avLst>
          </a:prstGeom>
          <a:solidFill>
            <a:srgbClr val="EEEEEE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630"/>
            <a:endParaRPr lang="ru-RU" sz="12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3" name="Стрелка: вправо 22">
            <a:extLst>
              <a:ext uri="{FF2B5EF4-FFF2-40B4-BE49-F238E27FC236}">
                <a16:creationId xmlns:a16="http://schemas.microsoft.com/office/drawing/2014/main" id="{5434FEFC-DF41-DC9E-8A55-D4CAF9105DB6}"/>
              </a:ext>
            </a:extLst>
          </p:cNvPr>
          <p:cNvSpPr/>
          <p:nvPr/>
        </p:nvSpPr>
        <p:spPr>
          <a:xfrm rot="5400000">
            <a:off x="9684897" y="2987585"/>
            <a:ext cx="420164" cy="414109"/>
          </a:xfrm>
          <a:prstGeom prst="rightArrow">
            <a:avLst>
              <a:gd name="adj1" fmla="val 34788"/>
              <a:gd name="adj2" fmla="val 44593"/>
            </a:avLst>
          </a:prstGeom>
          <a:solidFill>
            <a:srgbClr val="EEEEEE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630"/>
            <a:endParaRPr lang="ru-RU" sz="1200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7942571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2BB78D-EAA0-9359-4A65-C19A6FA2A4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Круг: прозрачная заливка 39">
            <a:extLst>
              <a:ext uri="{FF2B5EF4-FFF2-40B4-BE49-F238E27FC236}">
                <a16:creationId xmlns:a16="http://schemas.microsoft.com/office/drawing/2014/main" id="{E8CD23EA-43E9-6655-6D71-82B9FD177B69}"/>
              </a:ext>
            </a:extLst>
          </p:cNvPr>
          <p:cNvSpPr/>
          <p:nvPr/>
        </p:nvSpPr>
        <p:spPr>
          <a:xfrm>
            <a:off x="-695727" y="5395369"/>
            <a:ext cx="2038121" cy="1522517"/>
          </a:xfrm>
          <a:prstGeom prst="donut">
            <a:avLst/>
          </a:prstGeom>
          <a:solidFill>
            <a:schemeClr val="bg1">
              <a:alpha val="43000"/>
            </a:scheme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9" name="Овал 38">
            <a:extLst>
              <a:ext uri="{FF2B5EF4-FFF2-40B4-BE49-F238E27FC236}">
                <a16:creationId xmlns:a16="http://schemas.microsoft.com/office/drawing/2014/main" id="{806231E3-BF0B-F00A-4A8C-82BF428A77EF}"/>
              </a:ext>
            </a:extLst>
          </p:cNvPr>
          <p:cNvSpPr/>
          <p:nvPr/>
        </p:nvSpPr>
        <p:spPr>
          <a:xfrm>
            <a:off x="10144246" y="5208769"/>
            <a:ext cx="2612948" cy="2459136"/>
          </a:xfrm>
          <a:prstGeom prst="ellipse">
            <a:avLst/>
          </a:prstGeom>
          <a:solidFill>
            <a:schemeClr val="bg1">
              <a:alpha val="33000"/>
            </a:scheme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8" name="Овал 37">
            <a:extLst>
              <a:ext uri="{FF2B5EF4-FFF2-40B4-BE49-F238E27FC236}">
                <a16:creationId xmlns:a16="http://schemas.microsoft.com/office/drawing/2014/main" id="{3345EF28-3F43-7BD9-98C1-360AD5304FE8}"/>
              </a:ext>
            </a:extLst>
          </p:cNvPr>
          <p:cNvSpPr/>
          <p:nvPr/>
        </p:nvSpPr>
        <p:spPr>
          <a:xfrm>
            <a:off x="10277912" y="-852408"/>
            <a:ext cx="2612948" cy="2459136"/>
          </a:xfrm>
          <a:prstGeom prst="ellipse">
            <a:avLst/>
          </a:prstGeom>
          <a:solidFill>
            <a:schemeClr val="bg1">
              <a:alpha val="33000"/>
            </a:scheme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AB54068E-3DD1-F8C3-CE5C-BEB1CB9A06B3}"/>
              </a:ext>
            </a:extLst>
          </p:cNvPr>
          <p:cNvSpPr/>
          <p:nvPr/>
        </p:nvSpPr>
        <p:spPr>
          <a:xfrm>
            <a:off x="261258" y="140427"/>
            <a:ext cx="11634208" cy="11048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78D9AA5E-59A7-AE3C-14BF-5C67AEC71718}"/>
              </a:ext>
            </a:extLst>
          </p:cNvPr>
          <p:cNvSpPr/>
          <p:nvPr/>
        </p:nvSpPr>
        <p:spPr>
          <a:xfrm>
            <a:off x="261259" y="1462631"/>
            <a:ext cx="5347062" cy="437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506C92"/>
                </a:solidFill>
                <a:latin typeface="Franklin Gothic Heavy" panose="020B0903020102020204" pitchFamily="34" charset="0"/>
                <a:cs typeface="Segoe UI Light" panose="020B0502040204020203" pitchFamily="34" charset="0"/>
              </a:rPr>
              <a:t>ПРОДУКТ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ED437CB2-C050-356A-5A3E-E5B6E847F6DE}"/>
              </a:ext>
            </a:extLst>
          </p:cNvPr>
          <p:cNvSpPr/>
          <p:nvPr/>
        </p:nvSpPr>
        <p:spPr>
          <a:xfrm>
            <a:off x="104503" y="2176176"/>
            <a:ext cx="11790963" cy="40613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75ACEF-2CDB-6095-BCC5-5DAF4A83D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114" y="313077"/>
            <a:ext cx="10328581" cy="75473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dirty="0">
                <a:solidFill>
                  <a:srgbClr val="506C92"/>
                </a:solidFill>
                <a:latin typeface="Franklin Gothic Heavy" panose="020B0903020102020204" pitchFamily="34" charset="0"/>
                <a:ea typeface="Segoe UI Black" panose="020B0A02040204020203" pitchFamily="34" charset="0"/>
              </a:rPr>
              <a:t>РАЗРАБОТАННЫЕ ПРОДУКТЫ</a:t>
            </a:r>
          </a:p>
        </p:txBody>
      </p:sp>
      <p:graphicFrame>
        <p:nvGraphicFramePr>
          <p:cNvPr id="14" name="Таблица 13">
            <a:extLst>
              <a:ext uri="{FF2B5EF4-FFF2-40B4-BE49-F238E27FC236}">
                <a16:creationId xmlns:a16="http://schemas.microsoft.com/office/drawing/2014/main" id="{A0FB2B71-9A70-8868-50B6-9781A39075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9647970"/>
              </p:ext>
            </p:extLst>
          </p:nvPr>
        </p:nvGraphicFramePr>
        <p:xfrm>
          <a:off x="69226" y="2214147"/>
          <a:ext cx="1182624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86919">
                  <a:extLst>
                    <a:ext uri="{9D8B030D-6E8A-4147-A177-3AD203B41FA5}">
                      <a16:colId xmlns:a16="http://schemas.microsoft.com/office/drawing/2014/main" val="1015985534"/>
                    </a:ext>
                  </a:extLst>
                </a:gridCol>
                <a:gridCol w="6139321">
                  <a:extLst>
                    <a:ext uri="{9D8B030D-6E8A-4147-A177-3AD203B41FA5}">
                      <a16:colId xmlns:a16="http://schemas.microsoft.com/office/drawing/2014/main" val="3162864049"/>
                    </a:ext>
                  </a:extLst>
                </a:gridCol>
              </a:tblGrid>
              <a:tr h="376046">
                <a:tc>
                  <a:txBody>
                    <a:bodyPr/>
                    <a:lstStyle/>
                    <a:p>
                      <a:pPr algn="just"/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Эмпирически апробированная </a:t>
                      </a:r>
                      <a:r>
                        <a:rPr lang="ru-RU" sz="1800" b="1" i="0" kern="1200" dirty="0">
                          <a:solidFill>
                            <a:srgbClr val="506C92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модель ресурсов обеспечения психологической безопасности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обучающихся разных возрастов в условиях нестабильной социокультурной среды, позволяющая прогнозировать факторы риска и защитные факторы, оценивать актуальное состояние психологической безопасности субъектов образовательной среды</a:t>
                      </a: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.</a:t>
                      </a:r>
                      <a:endParaRPr lang="ru-RU" sz="18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lvl="1" indent="-285750" algn="just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Руководители, преподаватели вузов и ссузов, специалисты по воспитательной и социальной работе, представители волонтерских движений.</a:t>
                      </a:r>
                    </a:p>
                    <a:p>
                      <a:pPr marL="285750" lvl="1" indent="-285750" algn="just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Психологи, педагоги-психологи, психологическая служба образовательных организаций</a:t>
                      </a: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.</a:t>
                      </a:r>
                      <a:endParaRPr lang="ru-RU" sz="18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285750" marR="0" lvl="1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Научно-исследовательские группы, изучающие проблемы психологической безопасности в образовании</a:t>
                      </a: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.</a:t>
                      </a:r>
                      <a:endParaRPr lang="ru-RU" sz="1800" b="0" i="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2854227"/>
                  </a:ext>
                </a:extLst>
              </a:tr>
              <a:tr h="376046">
                <a:tc>
                  <a:txBody>
                    <a:bodyPr/>
                    <a:lstStyle/>
                    <a:p>
                      <a:pPr algn="just"/>
                      <a:r>
                        <a:rPr lang="ru-RU" sz="1800" b="1" i="0" kern="1200" dirty="0">
                          <a:solidFill>
                            <a:srgbClr val="506C92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База данных эмпирического исследования 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ресурсов и состояния психологической безопасности студентов и педагогов в условиях нестабильной социокультурной среды (1034 обучающихся и 238 педагогов).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lvl="1" indent="-285750" algn="just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Психологи, педагоги-психологи, социальные педагоги.</a:t>
                      </a:r>
                    </a:p>
                    <a:p>
                      <a:pPr marL="285750" lvl="1" indent="-285750" algn="just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Научно-исследовательские группы, изучающие проблемы психологической     безопасности в образовании.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1199424"/>
                  </a:ext>
                </a:extLst>
              </a:tr>
            </a:tbl>
          </a:graphicData>
        </a:graphic>
      </p:graphicFrame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7EF57979-2399-9C94-EBA1-AE37CE0F9751}"/>
              </a:ext>
            </a:extLst>
          </p:cNvPr>
          <p:cNvSpPr/>
          <p:nvPr/>
        </p:nvSpPr>
        <p:spPr>
          <a:xfrm>
            <a:off x="5895703" y="1431594"/>
            <a:ext cx="6035039" cy="4817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506C92"/>
                </a:solidFill>
                <a:latin typeface="Franklin Gothic Heavy" panose="020B0903020102020204" pitchFamily="34" charset="0"/>
                <a:cs typeface="Segoe UI Light" panose="020B0502040204020203" pitchFamily="34" charset="0"/>
              </a:rPr>
              <a:t>АДРЕСНАЯ ГРУППА ПОЛЬЗОВАТЕЛЕЙ</a:t>
            </a:r>
          </a:p>
        </p:txBody>
      </p:sp>
    </p:spTree>
    <p:extLst>
      <p:ext uri="{BB962C8B-B14F-4D97-AF65-F5344CB8AC3E}">
        <p14:creationId xmlns:p14="http://schemas.microsoft.com/office/powerpoint/2010/main" val="2859359287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80CA1B-8026-2A56-8219-F56F0B0E7D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Круг: прозрачная заливка 39">
            <a:extLst>
              <a:ext uri="{FF2B5EF4-FFF2-40B4-BE49-F238E27FC236}">
                <a16:creationId xmlns:a16="http://schemas.microsoft.com/office/drawing/2014/main" id="{F23A7364-BB4F-A83E-55DC-93597AC855AF}"/>
              </a:ext>
            </a:extLst>
          </p:cNvPr>
          <p:cNvSpPr/>
          <p:nvPr/>
        </p:nvSpPr>
        <p:spPr>
          <a:xfrm>
            <a:off x="-695727" y="5395369"/>
            <a:ext cx="2038121" cy="1522517"/>
          </a:xfrm>
          <a:prstGeom prst="donut">
            <a:avLst/>
          </a:prstGeom>
          <a:solidFill>
            <a:schemeClr val="bg1">
              <a:alpha val="43000"/>
            </a:scheme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9" name="Овал 38">
            <a:extLst>
              <a:ext uri="{FF2B5EF4-FFF2-40B4-BE49-F238E27FC236}">
                <a16:creationId xmlns:a16="http://schemas.microsoft.com/office/drawing/2014/main" id="{55E442F2-ADDD-632D-5BCB-2984BFC95611}"/>
              </a:ext>
            </a:extLst>
          </p:cNvPr>
          <p:cNvSpPr/>
          <p:nvPr/>
        </p:nvSpPr>
        <p:spPr>
          <a:xfrm>
            <a:off x="10144246" y="5208769"/>
            <a:ext cx="2612948" cy="2459136"/>
          </a:xfrm>
          <a:prstGeom prst="ellipse">
            <a:avLst/>
          </a:prstGeom>
          <a:solidFill>
            <a:schemeClr val="bg1">
              <a:alpha val="33000"/>
            </a:scheme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8" name="Овал 37">
            <a:extLst>
              <a:ext uri="{FF2B5EF4-FFF2-40B4-BE49-F238E27FC236}">
                <a16:creationId xmlns:a16="http://schemas.microsoft.com/office/drawing/2014/main" id="{51408D8B-FC24-8B6B-862D-4AB049F2F591}"/>
              </a:ext>
            </a:extLst>
          </p:cNvPr>
          <p:cNvSpPr/>
          <p:nvPr/>
        </p:nvSpPr>
        <p:spPr>
          <a:xfrm>
            <a:off x="10277912" y="-852408"/>
            <a:ext cx="2612948" cy="2459136"/>
          </a:xfrm>
          <a:prstGeom prst="ellipse">
            <a:avLst/>
          </a:prstGeom>
          <a:solidFill>
            <a:schemeClr val="bg1">
              <a:alpha val="33000"/>
            </a:scheme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B2CB4578-564C-2DEF-23BB-43BFE0CF90A7}"/>
              </a:ext>
            </a:extLst>
          </p:cNvPr>
          <p:cNvSpPr/>
          <p:nvPr/>
        </p:nvSpPr>
        <p:spPr>
          <a:xfrm>
            <a:off x="261258" y="140427"/>
            <a:ext cx="11634208" cy="11048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B4A7549D-1B0C-5B07-989E-F9CA72ADA9F7}"/>
              </a:ext>
            </a:extLst>
          </p:cNvPr>
          <p:cNvSpPr/>
          <p:nvPr/>
        </p:nvSpPr>
        <p:spPr>
          <a:xfrm>
            <a:off x="261258" y="1462631"/>
            <a:ext cx="5329645" cy="437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506C92"/>
                </a:solidFill>
                <a:latin typeface="Franklin Gothic Heavy" panose="020B0903020102020204" pitchFamily="34" charset="0"/>
                <a:cs typeface="Segoe UI Light" panose="020B0502040204020203" pitchFamily="34" charset="0"/>
              </a:rPr>
              <a:t>ПРОДУКТ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0AE83C45-0F41-76A3-71B9-AA73DF258D0D}"/>
              </a:ext>
            </a:extLst>
          </p:cNvPr>
          <p:cNvSpPr/>
          <p:nvPr/>
        </p:nvSpPr>
        <p:spPr>
          <a:xfrm>
            <a:off x="261258" y="2116992"/>
            <a:ext cx="11669484" cy="37713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7F08DA-B0BF-81C1-6246-7E48A8302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114" y="313077"/>
            <a:ext cx="10328581" cy="75473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dirty="0">
                <a:solidFill>
                  <a:srgbClr val="506C92"/>
                </a:solidFill>
                <a:latin typeface="Franklin Gothic Heavy" panose="020B0903020102020204" pitchFamily="34" charset="0"/>
                <a:ea typeface="Segoe UI Black" panose="020B0A02040204020203" pitchFamily="34" charset="0"/>
              </a:rPr>
              <a:t>РАЗРАБОТАННЫЕ ПРОДУКТЫ</a:t>
            </a:r>
          </a:p>
        </p:txBody>
      </p:sp>
      <p:graphicFrame>
        <p:nvGraphicFramePr>
          <p:cNvPr id="14" name="Таблица 13">
            <a:extLst>
              <a:ext uri="{FF2B5EF4-FFF2-40B4-BE49-F238E27FC236}">
                <a16:creationId xmlns:a16="http://schemas.microsoft.com/office/drawing/2014/main" id="{4CC77C57-51B5-5F1A-78AD-AB8C0E4774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1401920"/>
              </p:ext>
            </p:extLst>
          </p:nvPr>
        </p:nvGraphicFramePr>
        <p:xfrm>
          <a:off x="243620" y="2139319"/>
          <a:ext cx="11669484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56068">
                  <a:extLst>
                    <a:ext uri="{9D8B030D-6E8A-4147-A177-3AD203B41FA5}">
                      <a16:colId xmlns:a16="http://schemas.microsoft.com/office/drawing/2014/main" val="1015985534"/>
                    </a:ext>
                  </a:extLst>
                </a:gridCol>
                <a:gridCol w="6113416">
                  <a:extLst>
                    <a:ext uri="{9D8B030D-6E8A-4147-A177-3AD203B41FA5}">
                      <a16:colId xmlns:a16="http://schemas.microsoft.com/office/drawing/2014/main" val="3162864049"/>
                    </a:ext>
                  </a:extLst>
                </a:gridCol>
              </a:tblGrid>
              <a:tr h="376046">
                <a:tc>
                  <a:txBody>
                    <a:bodyPr/>
                    <a:lstStyle/>
                    <a:p>
                      <a:pPr algn="just"/>
                      <a:r>
                        <a:rPr lang="ru-RU" sz="1800" b="1" i="0" kern="1200" dirty="0">
                          <a:solidFill>
                            <a:srgbClr val="506C92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Диагностический инструментарий 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для оценки ресурсов обеспечения психологической безопасности обучающихся и педагогов в условиях нестабильной социокультурной среды, учитывающий особенности целевой группы, уровень их психологической безопасности (9 методик).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1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Преподаватели вузов и ссузов, специалисты по воспитательной и социальной работе.</a:t>
                      </a:r>
                    </a:p>
                    <a:p>
                      <a:pPr marL="285750" marR="0" lvl="1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Психологи, педагоги-психологи, психологическая служба образовательных организаций.</a:t>
                      </a:r>
                    </a:p>
                    <a:p>
                      <a:pPr marL="285750" marR="0" lvl="1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Научно-исследовательские группы, изучающие проблемы психологической безопасности в образовании.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1199424"/>
                  </a:ext>
                </a:extLst>
              </a:tr>
              <a:tr h="376046">
                <a:tc>
                  <a:txBody>
                    <a:bodyPr/>
                    <a:lstStyle/>
                    <a:p>
                      <a:pPr algn="just"/>
                      <a:r>
                        <a:rPr lang="ru-RU" sz="1800" b="1" i="0" kern="1200" dirty="0">
                          <a:solidFill>
                            <a:srgbClr val="506C92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Модель психолого-педагогического сопровождения 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психологической безопасности студентов, проживающих на вновь принятых в состав РФ территориях.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1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Психологи, педагоги-психологи, психологическая служба образовательных организаций, специалисты по воспитательной и социальной работе с молодежью, волонтёрские службы.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6898815"/>
                  </a:ext>
                </a:extLst>
              </a:tr>
            </a:tbl>
          </a:graphicData>
        </a:graphic>
      </p:graphicFrame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8EBD40D1-9EB9-590E-39DB-A583CD628523}"/>
              </a:ext>
            </a:extLst>
          </p:cNvPr>
          <p:cNvSpPr/>
          <p:nvPr/>
        </p:nvSpPr>
        <p:spPr>
          <a:xfrm>
            <a:off x="5947954" y="1440303"/>
            <a:ext cx="5982788" cy="4817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506C92"/>
                </a:solidFill>
                <a:latin typeface="Franklin Gothic Heavy" panose="020B0903020102020204" pitchFamily="34" charset="0"/>
                <a:cs typeface="Segoe UI Light" panose="020B0502040204020203" pitchFamily="34" charset="0"/>
              </a:rPr>
              <a:t>АДРЕСНАЯ ГРУППА ПОЛЬЗОВАТЕЛЕЙ</a:t>
            </a:r>
          </a:p>
        </p:txBody>
      </p:sp>
    </p:spTree>
    <p:extLst>
      <p:ext uri="{BB962C8B-B14F-4D97-AF65-F5344CB8AC3E}">
        <p14:creationId xmlns:p14="http://schemas.microsoft.com/office/powerpoint/2010/main" val="3085843302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F4CB41-E46E-C225-D58A-E44B51D1D5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Овал 31">
            <a:extLst>
              <a:ext uri="{FF2B5EF4-FFF2-40B4-BE49-F238E27FC236}">
                <a16:creationId xmlns:a16="http://schemas.microsoft.com/office/drawing/2014/main" id="{E4E78500-4088-D1CD-0422-48E957788926}"/>
              </a:ext>
            </a:extLst>
          </p:cNvPr>
          <p:cNvSpPr/>
          <p:nvPr/>
        </p:nvSpPr>
        <p:spPr>
          <a:xfrm>
            <a:off x="10078466" y="4803225"/>
            <a:ext cx="3211156" cy="3152620"/>
          </a:xfrm>
          <a:prstGeom prst="ellipse">
            <a:avLst/>
          </a:prstGeom>
          <a:solidFill>
            <a:schemeClr val="bg1">
              <a:alpha val="53000"/>
            </a:schemeClr>
          </a:solidFill>
          <a:ln>
            <a:solidFill>
              <a:schemeClr val="bg1">
                <a:alpha val="36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A3C7B66-6374-A357-F734-9DE4187AA3A0}"/>
              </a:ext>
            </a:extLst>
          </p:cNvPr>
          <p:cNvSpPr txBox="1"/>
          <p:nvPr/>
        </p:nvSpPr>
        <p:spPr>
          <a:xfrm>
            <a:off x="9723479" y="4594298"/>
            <a:ext cx="2059524" cy="1261884"/>
          </a:xfrm>
          <a:prstGeom prst="rect">
            <a:avLst/>
          </a:prstGeom>
          <a:solidFill>
            <a:schemeClr val="bg1"/>
          </a:solidFill>
          <a:ln w="38100">
            <a:solidFill>
              <a:srgbClr val="506C92"/>
            </a:solidFill>
          </a:ln>
        </p:spPr>
        <p:txBody>
          <a:bodyPr wrap="square">
            <a:spAutoFit/>
          </a:bodyPr>
          <a:lstStyle/>
          <a:p>
            <a:r>
              <a:rPr lang="ru-RU" sz="1900" dirty="0">
                <a:latin typeface="Century Gothic" panose="020B0502020202020204" pitchFamily="34" charset="0"/>
              </a:rPr>
              <a:t>Совместное</a:t>
            </a:r>
          </a:p>
          <a:p>
            <a:r>
              <a:rPr lang="ru-RU" sz="1900" dirty="0">
                <a:latin typeface="Century Gothic" panose="020B0502020202020204" pitchFamily="34" charset="0"/>
              </a:rPr>
              <a:t>проведение научных конференций.</a:t>
            </a:r>
          </a:p>
        </p:txBody>
      </p:sp>
      <p:sp>
        <p:nvSpPr>
          <p:cNvPr id="21" name="Овал 20">
            <a:extLst>
              <a:ext uri="{FF2B5EF4-FFF2-40B4-BE49-F238E27FC236}">
                <a16:creationId xmlns:a16="http://schemas.microsoft.com/office/drawing/2014/main" id="{F0EC26D8-13B4-50BC-A5B0-91AD91F0CC7F}"/>
              </a:ext>
            </a:extLst>
          </p:cNvPr>
          <p:cNvSpPr/>
          <p:nvPr/>
        </p:nvSpPr>
        <p:spPr>
          <a:xfrm>
            <a:off x="11591687" y="4448126"/>
            <a:ext cx="391452" cy="36886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Блок-схема: узел 40">
            <a:extLst>
              <a:ext uri="{FF2B5EF4-FFF2-40B4-BE49-F238E27FC236}">
                <a16:creationId xmlns:a16="http://schemas.microsoft.com/office/drawing/2014/main" id="{7452D4AD-830F-DC07-3771-71F7397E40A9}"/>
              </a:ext>
            </a:extLst>
          </p:cNvPr>
          <p:cNvSpPr/>
          <p:nvPr/>
        </p:nvSpPr>
        <p:spPr>
          <a:xfrm>
            <a:off x="0" y="5484723"/>
            <a:ext cx="691259" cy="647794"/>
          </a:xfrm>
          <a:prstGeom prst="flowChartConnector">
            <a:avLst/>
          </a:prstGeom>
          <a:solidFill>
            <a:schemeClr val="bg1">
              <a:alpha val="53000"/>
            </a:schemeClr>
          </a:solidFill>
          <a:ln>
            <a:solidFill>
              <a:schemeClr val="bg1">
                <a:alpha val="36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3" name="Овал 32">
            <a:extLst>
              <a:ext uri="{FF2B5EF4-FFF2-40B4-BE49-F238E27FC236}">
                <a16:creationId xmlns:a16="http://schemas.microsoft.com/office/drawing/2014/main" id="{31E2F81F-7F21-2CF4-D891-3771C0212AEA}"/>
              </a:ext>
            </a:extLst>
          </p:cNvPr>
          <p:cNvSpPr/>
          <p:nvPr/>
        </p:nvSpPr>
        <p:spPr>
          <a:xfrm>
            <a:off x="1044502" y="3228540"/>
            <a:ext cx="1720707" cy="1367931"/>
          </a:xfrm>
          <a:prstGeom prst="ellipse">
            <a:avLst/>
          </a:prstGeom>
          <a:solidFill>
            <a:schemeClr val="bg1">
              <a:alpha val="53000"/>
            </a:schemeClr>
          </a:solidFill>
          <a:ln>
            <a:solidFill>
              <a:schemeClr val="bg1">
                <a:alpha val="36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1" name="Круг: прозрачная заливка 30">
            <a:extLst>
              <a:ext uri="{FF2B5EF4-FFF2-40B4-BE49-F238E27FC236}">
                <a16:creationId xmlns:a16="http://schemas.microsoft.com/office/drawing/2014/main" id="{9AB9E71D-C079-1DC7-A6F9-948112BFBE28}"/>
              </a:ext>
            </a:extLst>
          </p:cNvPr>
          <p:cNvSpPr/>
          <p:nvPr/>
        </p:nvSpPr>
        <p:spPr>
          <a:xfrm>
            <a:off x="-938385" y="515667"/>
            <a:ext cx="3211156" cy="3152620"/>
          </a:xfrm>
          <a:prstGeom prst="donut">
            <a:avLst/>
          </a:prstGeom>
          <a:solidFill>
            <a:schemeClr val="bg1">
              <a:alpha val="53000"/>
            </a:schemeClr>
          </a:solidFill>
          <a:ln>
            <a:solidFill>
              <a:schemeClr val="bg1">
                <a:alpha val="36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2957FD5E-5FF0-0FAA-66BC-CC15AF78620E}"/>
              </a:ext>
            </a:extLst>
          </p:cNvPr>
          <p:cNvSpPr/>
          <p:nvPr/>
        </p:nvSpPr>
        <p:spPr>
          <a:xfrm>
            <a:off x="208861" y="185745"/>
            <a:ext cx="11574142" cy="6282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F836E9-5E66-DB6A-146F-E275BFADE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431" y="52260"/>
            <a:ext cx="11130256" cy="872288"/>
          </a:xfrm>
        </p:spPr>
        <p:txBody>
          <a:bodyPr>
            <a:noAutofit/>
          </a:bodyPr>
          <a:lstStyle/>
          <a:p>
            <a:pPr algn="ctr"/>
            <a:r>
              <a:rPr lang="ru-RU" sz="3200" dirty="0">
                <a:solidFill>
                  <a:srgbClr val="506C92"/>
                </a:solidFill>
                <a:latin typeface="Franklin Gothic Heavy" panose="020B0903020102020204" pitchFamily="34" charset="0"/>
                <a:ea typeface="Segoe UI Black" panose="020B0A02040204020203" pitchFamily="34" charset="0"/>
              </a:rPr>
              <a:t>ПАРТНЕРЫ ПО АПРОБАЦИИ РЕЗУЛЬТАТОВ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E0EB5EF-5F26-EB06-4EAE-406EC205EEE5}"/>
              </a:ext>
            </a:extLst>
          </p:cNvPr>
          <p:cNvSpPr txBox="1"/>
          <p:nvPr/>
        </p:nvSpPr>
        <p:spPr>
          <a:xfrm>
            <a:off x="318227" y="1049380"/>
            <a:ext cx="11416663" cy="30162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Федеральное государственное бюджетное образовательное учреждение высшего образования </a:t>
            </a:r>
            <a:r>
              <a:rPr kumimoji="0" lang="ru-RU" sz="19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«Мелитопольский государственный университет».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sz="19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Васильевский колледж, Бердянский колледж   </a:t>
            </a: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(филиалы) федерального государственного бюджетного образовательного учреждения высшего образования «Мелитопольский государственный университет».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Федеральное государственное бюджетное образовательное учреждение высшего образования «</a:t>
            </a:r>
            <a:r>
              <a:rPr kumimoji="0" lang="ru-RU" sz="19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Херсонский государственный педагогический университет</a:t>
            </a: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». 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ФГБОУ ВО «</a:t>
            </a:r>
            <a:r>
              <a:rPr kumimoji="0" lang="ru-RU" sz="19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Новосибирский государственный педагогический университет</a:t>
            </a: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».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ФГАОУ ВО «</a:t>
            </a:r>
            <a:r>
              <a:rPr kumimoji="0" lang="ru-RU" sz="19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Уральский федеральный университет имени Первого президента России Б.Н. Ельцина</a:t>
            </a: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». 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1A04109E-5F30-87BD-DD8A-3A9F78F9C6E5}"/>
              </a:ext>
            </a:extLst>
          </p:cNvPr>
          <p:cNvSpPr/>
          <p:nvPr/>
        </p:nvSpPr>
        <p:spPr>
          <a:xfrm>
            <a:off x="341585" y="968947"/>
            <a:ext cx="11584645" cy="3256161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4" name="Круг: прозрачная заливка 33">
            <a:extLst>
              <a:ext uri="{FF2B5EF4-FFF2-40B4-BE49-F238E27FC236}">
                <a16:creationId xmlns:a16="http://schemas.microsoft.com/office/drawing/2014/main" id="{3602BB39-4081-D14D-6E62-077C985A1011}"/>
              </a:ext>
            </a:extLst>
          </p:cNvPr>
          <p:cNvSpPr/>
          <p:nvPr/>
        </p:nvSpPr>
        <p:spPr>
          <a:xfrm>
            <a:off x="11684044" y="3776587"/>
            <a:ext cx="484372" cy="491469"/>
          </a:xfrm>
          <a:prstGeom prst="donut">
            <a:avLst/>
          </a:prstGeom>
          <a:solidFill>
            <a:schemeClr val="bg1">
              <a:alpha val="53000"/>
            </a:schemeClr>
          </a:solidFill>
          <a:ln>
            <a:solidFill>
              <a:schemeClr val="bg1">
                <a:alpha val="36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5" name="Блок-схема: узел 34">
            <a:extLst>
              <a:ext uri="{FF2B5EF4-FFF2-40B4-BE49-F238E27FC236}">
                <a16:creationId xmlns:a16="http://schemas.microsoft.com/office/drawing/2014/main" id="{89840085-9DDF-67BB-A475-59466DB8B2AF}"/>
              </a:ext>
            </a:extLst>
          </p:cNvPr>
          <p:cNvSpPr/>
          <p:nvPr/>
        </p:nvSpPr>
        <p:spPr>
          <a:xfrm>
            <a:off x="307818" y="4593881"/>
            <a:ext cx="691259" cy="647794"/>
          </a:xfrm>
          <a:prstGeom prst="flowChartConnector">
            <a:avLst/>
          </a:prstGeom>
          <a:solidFill>
            <a:schemeClr val="bg1">
              <a:alpha val="53000"/>
            </a:schemeClr>
          </a:solidFill>
          <a:ln>
            <a:solidFill>
              <a:schemeClr val="bg1">
                <a:alpha val="36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6" name="Круг: прозрачная заливка 35">
            <a:extLst>
              <a:ext uri="{FF2B5EF4-FFF2-40B4-BE49-F238E27FC236}">
                <a16:creationId xmlns:a16="http://schemas.microsoft.com/office/drawing/2014/main" id="{E286E317-FB36-FF5A-AD0B-93678A7A9038}"/>
              </a:ext>
            </a:extLst>
          </p:cNvPr>
          <p:cNvSpPr/>
          <p:nvPr/>
        </p:nvSpPr>
        <p:spPr>
          <a:xfrm>
            <a:off x="11137593" y="-548626"/>
            <a:ext cx="1375099" cy="1437421"/>
          </a:xfrm>
          <a:prstGeom prst="donut">
            <a:avLst/>
          </a:prstGeom>
          <a:solidFill>
            <a:srgbClr val="DEE7EF">
              <a:alpha val="53000"/>
            </a:srgb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8" name="Овал 37">
            <a:extLst>
              <a:ext uri="{FF2B5EF4-FFF2-40B4-BE49-F238E27FC236}">
                <a16:creationId xmlns:a16="http://schemas.microsoft.com/office/drawing/2014/main" id="{D6058E04-8A39-2CE4-23E0-49621A88DC7A}"/>
              </a:ext>
            </a:extLst>
          </p:cNvPr>
          <p:cNvSpPr/>
          <p:nvPr/>
        </p:nvSpPr>
        <p:spPr>
          <a:xfrm>
            <a:off x="1384943" y="271448"/>
            <a:ext cx="257726" cy="244219"/>
          </a:xfrm>
          <a:prstGeom prst="ellipse">
            <a:avLst/>
          </a:prstGeom>
          <a:solidFill>
            <a:srgbClr val="DEE7EF">
              <a:alpha val="53000"/>
            </a:srgb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BFE277-C322-FCD9-989B-D024627236F0}"/>
              </a:ext>
            </a:extLst>
          </p:cNvPr>
          <p:cNvSpPr txBox="1"/>
          <p:nvPr/>
        </p:nvSpPr>
        <p:spPr>
          <a:xfrm>
            <a:off x="208861" y="4593881"/>
            <a:ext cx="4824693" cy="1261884"/>
          </a:xfrm>
          <a:prstGeom prst="rect">
            <a:avLst/>
          </a:prstGeom>
          <a:solidFill>
            <a:schemeClr val="bg1"/>
          </a:solidFill>
          <a:ln w="38100">
            <a:solidFill>
              <a:srgbClr val="506C92"/>
            </a:solidFill>
          </a:ln>
        </p:spPr>
        <p:txBody>
          <a:bodyPr wrap="square">
            <a:spAutoFit/>
          </a:bodyPr>
          <a:lstStyle/>
          <a:p>
            <a:r>
              <a:rPr lang="ru-RU" sz="1900" dirty="0">
                <a:latin typeface="Century Gothic" panose="020B0502020202020204" pitchFamily="34" charset="0"/>
              </a:rPr>
              <a:t>Проведение фокус-групп с магистрантами для определения потребностей в психолого-педагогическом сопровождении.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40B916A-C449-4BA5-1542-8F21F3F8BA95}"/>
              </a:ext>
            </a:extLst>
          </p:cNvPr>
          <p:cNvSpPr txBox="1"/>
          <p:nvPr/>
        </p:nvSpPr>
        <p:spPr>
          <a:xfrm>
            <a:off x="5301303" y="4593881"/>
            <a:ext cx="4137355" cy="1261884"/>
          </a:xfrm>
          <a:prstGeom prst="rect">
            <a:avLst/>
          </a:prstGeom>
          <a:solidFill>
            <a:schemeClr val="bg1"/>
          </a:solidFill>
          <a:ln w="38100">
            <a:solidFill>
              <a:srgbClr val="506C92"/>
            </a:solidFill>
          </a:ln>
        </p:spPr>
        <p:txBody>
          <a:bodyPr wrap="square">
            <a:spAutoFit/>
          </a:bodyPr>
          <a:lstStyle/>
          <a:p>
            <a:r>
              <a:rPr lang="ru-RU" sz="1900" dirty="0">
                <a:latin typeface="Century Gothic" panose="020B0502020202020204" pitchFamily="34" charset="0"/>
              </a:rPr>
              <a:t>Апробация системы диагностики ресурсов психологической безопасности студентов.</a:t>
            </a:r>
          </a:p>
        </p:txBody>
      </p:sp>
      <p:pic>
        <p:nvPicPr>
          <p:cNvPr id="19" name="Рисунок 18" descr="Значок 3 контур">
            <a:extLst>
              <a:ext uri="{FF2B5EF4-FFF2-40B4-BE49-F238E27FC236}">
                <a16:creationId xmlns:a16="http://schemas.microsoft.com/office/drawing/2014/main" id="{37138E4B-1140-1738-E5AB-74EB85AE7B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51956" y="4416966"/>
            <a:ext cx="431183" cy="431183"/>
          </a:xfrm>
          <a:prstGeom prst="rect">
            <a:avLst/>
          </a:prstGeom>
        </p:spPr>
      </p:pic>
      <p:sp>
        <p:nvSpPr>
          <p:cNvPr id="22" name="Овал 21">
            <a:extLst>
              <a:ext uri="{FF2B5EF4-FFF2-40B4-BE49-F238E27FC236}">
                <a16:creationId xmlns:a16="http://schemas.microsoft.com/office/drawing/2014/main" id="{7E3D1A51-9885-E433-BA48-0613CDD00495}"/>
              </a:ext>
            </a:extLst>
          </p:cNvPr>
          <p:cNvSpPr/>
          <p:nvPr/>
        </p:nvSpPr>
        <p:spPr>
          <a:xfrm>
            <a:off x="9189617" y="4454651"/>
            <a:ext cx="391452" cy="36886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" name="Рисунок 29" descr="Значок контур">
            <a:extLst>
              <a:ext uri="{FF2B5EF4-FFF2-40B4-BE49-F238E27FC236}">
                <a16:creationId xmlns:a16="http://schemas.microsoft.com/office/drawing/2014/main" id="{DE9E342F-A2AF-083B-FB38-1B1580BF95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9169751" y="4419945"/>
            <a:ext cx="431183" cy="431183"/>
          </a:xfrm>
          <a:prstGeom prst="rect">
            <a:avLst/>
          </a:prstGeom>
        </p:spPr>
      </p:pic>
      <p:sp>
        <p:nvSpPr>
          <p:cNvPr id="37" name="Овал 36">
            <a:extLst>
              <a:ext uri="{FF2B5EF4-FFF2-40B4-BE49-F238E27FC236}">
                <a16:creationId xmlns:a16="http://schemas.microsoft.com/office/drawing/2014/main" id="{CF1B70DF-7E2F-120D-97B0-A694D5EFEBC8}"/>
              </a:ext>
            </a:extLst>
          </p:cNvPr>
          <p:cNvSpPr/>
          <p:nvPr/>
        </p:nvSpPr>
        <p:spPr>
          <a:xfrm>
            <a:off x="4751145" y="4434363"/>
            <a:ext cx="391452" cy="36886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9" name="Рисунок 38" descr="Значок 1 контур">
            <a:extLst>
              <a:ext uri="{FF2B5EF4-FFF2-40B4-BE49-F238E27FC236}">
                <a16:creationId xmlns:a16="http://schemas.microsoft.com/office/drawing/2014/main" id="{BFF11553-DDA2-C5B8-B34B-F76E6021BDD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4707844" y="4423490"/>
            <a:ext cx="431183" cy="431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273041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8CED5F-4866-55B2-FF69-EF29A283A0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Овал 31">
            <a:extLst>
              <a:ext uri="{FF2B5EF4-FFF2-40B4-BE49-F238E27FC236}">
                <a16:creationId xmlns:a16="http://schemas.microsoft.com/office/drawing/2014/main" id="{D1333517-4B71-8135-0891-4110BBA138C2}"/>
              </a:ext>
            </a:extLst>
          </p:cNvPr>
          <p:cNvSpPr/>
          <p:nvPr/>
        </p:nvSpPr>
        <p:spPr>
          <a:xfrm>
            <a:off x="10078466" y="4803225"/>
            <a:ext cx="3211156" cy="3152620"/>
          </a:xfrm>
          <a:prstGeom prst="ellipse">
            <a:avLst/>
          </a:prstGeom>
          <a:solidFill>
            <a:schemeClr val="bg1">
              <a:alpha val="53000"/>
            </a:schemeClr>
          </a:solidFill>
          <a:ln>
            <a:solidFill>
              <a:schemeClr val="bg1">
                <a:alpha val="36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3" name="Овал 32">
            <a:extLst>
              <a:ext uri="{FF2B5EF4-FFF2-40B4-BE49-F238E27FC236}">
                <a16:creationId xmlns:a16="http://schemas.microsoft.com/office/drawing/2014/main" id="{3B5EED36-ABE2-8023-4392-A4B08B3B9284}"/>
              </a:ext>
            </a:extLst>
          </p:cNvPr>
          <p:cNvSpPr/>
          <p:nvPr/>
        </p:nvSpPr>
        <p:spPr>
          <a:xfrm>
            <a:off x="1044502" y="3228540"/>
            <a:ext cx="1720707" cy="1367931"/>
          </a:xfrm>
          <a:prstGeom prst="ellipse">
            <a:avLst/>
          </a:prstGeom>
          <a:solidFill>
            <a:schemeClr val="bg1">
              <a:alpha val="53000"/>
            </a:schemeClr>
          </a:solidFill>
          <a:ln>
            <a:solidFill>
              <a:schemeClr val="bg1">
                <a:alpha val="36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1" name="Круг: прозрачная заливка 30">
            <a:extLst>
              <a:ext uri="{FF2B5EF4-FFF2-40B4-BE49-F238E27FC236}">
                <a16:creationId xmlns:a16="http://schemas.microsoft.com/office/drawing/2014/main" id="{84E9F58F-B940-A646-DC5B-1E9652B2C723}"/>
              </a:ext>
            </a:extLst>
          </p:cNvPr>
          <p:cNvSpPr/>
          <p:nvPr/>
        </p:nvSpPr>
        <p:spPr>
          <a:xfrm>
            <a:off x="-938385" y="515667"/>
            <a:ext cx="3211156" cy="3152620"/>
          </a:xfrm>
          <a:prstGeom prst="donut">
            <a:avLst/>
          </a:prstGeom>
          <a:solidFill>
            <a:schemeClr val="bg1">
              <a:alpha val="53000"/>
            </a:schemeClr>
          </a:solidFill>
          <a:ln>
            <a:solidFill>
              <a:schemeClr val="bg1">
                <a:alpha val="36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6420A6A7-49BE-4384-3EC0-CCB9CF6DBA59}"/>
              </a:ext>
            </a:extLst>
          </p:cNvPr>
          <p:cNvSpPr/>
          <p:nvPr/>
        </p:nvSpPr>
        <p:spPr>
          <a:xfrm>
            <a:off x="208861" y="185745"/>
            <a:ext cx="11574142" cy="6282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936299-2286-59B4-BBF6-3E3CEC3C7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431" y="52260"/>
            <a:ext cx="11130256" cy="872288"/>
          </a:xfrm>
        </p:spPr>
        <p:txBody>
          <a:bodyPr>
            <a:noAutofit/>
          </a:bodyPr>
          <a:lstStyle/>
          <a:p>
            <a:pPr algn="ctr"/>
            <a:r>
              <a:rPr lang="ru-RU" sz="3200" dirty="0">
                <a:solidFill>
                  <a:srgbClr val="506C92"/>
                </a:solidFill>
                <a:latin typeface="Franklin Gothic Heavy" panose="020B0903020102020204" pitchFamily="34" charset="0"/>
                <a:ea typeface="Segoe UI Black" panose="020B0A02040204020203" pitchFamily="34" charset="0"/>
              </a:rPr>
              <a:t>КЛЮЧЕВЫЕ ПУБЛИКАЦИИ О РЕЗУЛЬТАТАХ НИР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31021AA-18EF-747E-7650-6F4F67F0C4B8}"/>
              </a:ext>
            </a:extLst>
          </p:cNvPr>
          <p:cNvSpPr txBox="1"/>
          <p:nvPr/>
        </p:nvSpPr>
        <p:spPr>
          <a:xfrm>
            <a:off x="208861" y="1218717"/>
            <a:ext cx="11574142" cy="501675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sz="1600" b="1" u="none" strike="noStrike" kern="1200" cap="none" spc="0" normalizeH="0" baseline="0" noProof="0" dirty="0">
                <a:ln>
                  <a:noFill/>
                </a:ln>
                <a:solidFill>
                  <a:srgbClr val="506C92"/>
                </a:solidFill>
                <a:effectLst/>
                <a:uLnTx/>
                <a:uFillTx/>
                <a:latin typeface="Century Gothic" panose="020B0502020202020204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Ресурсы психологической безопасности студентов в напряженной социокультурной среде: обзор теоретических и эмпирических исследований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 / Баева И. А., Лактионова Е. Б., Кондакова И. В., </a:t>
            </a:r>
            <a:r>
              <a:rPr kumimoji="0" lang="ru-RU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Пежемская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 Ю. С., Соколова М.-Е.-Л. С., Савенко Ю. С. // Психолого-педагогические исследования. — 2024. — Том 16, № 2. – С. 3-29. — DOI: 10.17759/psyedu.2024160201.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506C92"/>
                </a:solidFill>
                <a:effectLst/>
                <a:uLnTx/>
                <a:uFillTx/>
                <a:latin typeface="Century Gothic" panose="020B0502020202020204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Личностные ресурсы психологической безопасности студентов, обучающихся на новых территориях Российской Федерации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 / Баева И. А., Лактионова Е. Б., Кондакова И. В., Савенко Ю. С. // Интеграция образования. — 2024. — Том 28, № 3. — С. 366-383. — DOI: 10.15507/1991-9468.116.028.202403.366-383. 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Баева И. А. 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506C92"/>
                </a:solidFill>
                <a:effectLst/>
                <a:uLnTx/>
                <a:uFillTx/>
                <a:latin typeface="Century Gothic" panose="020B0502020202020204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Психологическая безопасность образовательной среды: становление направления и перспективы развития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 [Электронный ресурс] // Экстремальная психология и безопасность личности. — 2024. — Том 1, № 3. — С. 5-19. — DOI: 10.17759/epps.2024010301. 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Соколова М.-Е.-Л. С., Савенко Ю. С. 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506C92"/>
                </a:solidFill>
                <a:effectLst/>
                <a:uLnTx/>
                <a:uFillTx/>
                <a:latin typeface="Century Gothic" panose="020B0502020202020204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Когнитивная регуляция эмоций как ресурс субъективного благополучия педагогов в напряженной социокультурной среде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// Социальные и психологические ресурсы личности в ситуации жизненных кризисов [Электронный ресурс]: материалы Международной научно-практической конференции (Херсон, 16-17 мая 2024 г.) / Под общей ред. Е. Е. Блиновой; Херсонский государственный педагогический университет. — Симферополь: ИТ «АРИАЛ», 2024. — С. 59-64.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506C92"/>
                </a:solidFill>
                <a:effectLst/>
                <a:uLnTx/>
                <a:uFillTx/>
                <a:latin typeface="Century Gothic" panose="020B0502020202020204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База данных "Ресурсы психологической безопасности студентов, обучающихся на недавно принятых в состав РФ территориях"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: свидетельство о государственной регистрации базы данных № 2024622275 ; заявка № 2024621354 ; дата регистрации: 24.05.2024 / Баева И. А., </a:t>
            </a:r>
            <a:r>
              <a:rPr kumimoji="0" lang="ru-RU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Пежемская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 Ю.С., Лактионова Е. Б., Кондакова И. В., Савенко Ю. С., Соколова М.-Е.-Л. С., 2024.</a:t>
            </a:r>
          </a:p>
        </p:txBody>
      </p:sp>
      <p:sp>
        <p:nvSpPr>
          <p:cNvPr id="34" name="Круг: прозрачная заливка 33">
            <a:extLst>
              <a:ext uri="{FF2B5EF4-FFF2-40B4-BE49-F238E27FC236}">
                <a16:creationId xmlns:a16="http://schemas.microsoft.com/office/drawing/2014/main" id="{B79D99DF-D7D8-D397-0D46-E309D83A8D88}"/>
              </a:ext>
            </a:extLst>
          </p:cNvPr>
          <p:cNvSpPr/>
          <p:nvPr/>
        </p:nvSpPr>
        <p:spPr>
          <a:xfrm>
            <a:off x="11684044" y="3776587"/>
            <a:ext cx="484372" cy="491469"/>
          </a:xfrm>
          <a:prstGeom prst="donut">
            <a:avLst/>
          </a:prstGeom>
          <a:solidFill>
            <a:schemeClr val="bg1">
              <a:alpha val="53000"/>
            </a:schemeClr>
          </a:solidFill>
          <a:ln>
            <a:solidFill>
              <a:schemeClr val="bg1">
                <a:alpha val="36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6" name="Круг: прозрачная заливка 35">
            <a:extLst>
              <a:ext uri="{FF2B5EF4-FFF2-40B4-BE49-F238E27FC236}">
                <a16:creationId xmlns:a16="http://schemas.microsoft.com/office/drawing/2014/main" id="{21008413-8462-32FD-17C2-53EA75702831}"/>
              </a:ext>
            </a:extLst>
          </p:cNvPr>
          <p:cNvSpPr/>
          <p:nvPr/>
        </p:nvSpPr>
        <p:spPr>
          <a:xfrm>
            <a:off x="11137593" y="-548626"/>
            <a:ext cx="1375099" cy="1437421"/>
          </a:xfrm>
          <a:prstGeom prst="donut">
            <a:avLst/>
          </a:prstGeom>
          <a:solidFill>
            <a:srgbClr val="DEE7EF">
              <a:alpha val="53000"/>
            </a:srgb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8" name="Овал 37">
            <a:extLst>
              <a:ext uri="{FF2B5EF4-FFF2-40B4-BE49-F238E27FC236}">
                <a16:creationId xmlns:a16="http://schemas.microsoft.com/office/drawing/2014/main" id="{F6FD946C-88F3-107C-E358-0CF8AA4430F7}"/>
              </a:ext>
            </a:extLst>
          </p:cNvPr>
          <p:cNvSpPr/>
          <p:nvPr/>
        </p:nvSpPr>
        <p:spPr>
          <a:xfrm>
            <a:off x="870214" y="76611"/>
            <a:ext cx="257726" cy="244219"/>
          </a:xfrm>
          <a:prstGeom prst="ellipse">
            <a:avLst/>
          </a:prstGeom>
          <a:solidFill>
            <a:srgbClr val="DEE7EF">
              <a:alpha val="53000"/>
            </a:srgb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0656344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C619380E-597B-AE4B-3618-A7AA2F57A87C}"/>
              </a:ext>
            </a:extLst>
          </p:cNvPr>
          <p:cNvSpPr/>
          <p:nvPr/>
        </p:nvSpPr>
        <p:spPr>
          <a:xfrm>
            <a:off x="11522366" y="-25769"/>
            <a:ext cx="449161" cy="6883769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ADC000C7-94F5-9AEE-2CF1-0FB2EFE4F2D5}"/>
              </a:ext>
            </a:extLst>
          </p:cNvPr>
          <p:cNvSpPr/>
          <p:nvPr/>
        </p:nvSpPr>
        <p:spPr>
          <a:xfrm>
            <a:off x="10639248" y="-166254"/>
            <a:ext cx="449161" cy="7057764"/>
          </a:xfrm>
          <a:prstGeom prst="rect">
            <a:avLst/>
          </a:prstGeom>
          <a:solidFill>
            <a:srgbClr val="C7CED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90AE547A-FFBF-0B1C-68AE-3BB7D5200F54}"/>
              </a:ext>
            </a:extLst>
          </p:cNvPr>
          <p:cNvSpPr/>
          <p:nvPr/>
        </p:nvSpPr>
        <p:spPr>
          <a:xfrm>
            <a:off x="9678438" y="-166255"/>
            <a:ext cx="449161" cy="7024255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16689AF6-9E69-995F-4EFE-E142BC6C3B12}"/>
              </a:ext>
            </a:extLst>
          </p:cNvPr>
          <p:cNvSpPr/>
          <p:nvPr/>
        </p:nvSpPr>
        <p:spPr>
          <a:xfrm>
            <a:off x="8795320" y="-25768"/>
            <a:ext cx="449161" cy="6917278"/>
          </a:xfrm>
          <a:prstGeom prst="rect">
            <a:avLst/>
          </a:prstGeom>
          <a:solidFill>
            <a:srgbClr val="C7CED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BC94CD03-A672-1EB2-D23B-499A005282C2}"/>
              </a:ext>
            </a:extLst>
          </p:cNvPr>
          <p:cNvSpPr/>
          <p:nvPr/>
        </p:nvSpPr>
        <p:spPr>
          <a:xfrm>
            <a:off x="7930132" y="-25769"/>
            <a:ext cx="449161" cy="68837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517EB32F-6859-E05A-1E5D-57F069956AFE}"/>
              </a:ext>
            </a:extLst>
          </p:cNvPr>
          <p:cNvSpPr/>
          <p:nvPr/>
        </p:nvSpPr>
        <p:spPr>
          <a:xfrm>
            <a:off x="7047014" y="-195211"/>
            <a:ext cx="449161" cy="7082167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E89DB4B0-C3B0-DD7A-FA63-5324BDB1ECA4}"/>
              </a:ext>
            </a:extLst>
          </p:cNvPr>
          <p:cNvSpPr/>
          <p:nvPr/>
        </p:nvSpPr>
        <p:spPr>
          <a:xfrm>
            <a:off x="6163896" y="-21216"/>
            <a:ext cx="449161" cy="6883769"/>
          </a:xfrm>
          <a:prstGeom prst="rect">
            <a:avLst/>
          </a:prstGeom>
          <a:solidFill>
            <a:srgbClr val="C7CED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2D12DF5F-934C-8CCA-89D2-C129D8119D78}"/>
              </a:ext>
            </a:extLst>
          </p:cNvPr>
          <p:cNvSpPr/>
          <p:nvPr/>
        </p:nvSpPr>
        <p:spPr>
          <a:xfrm>
            <a:off x="0" y="0"/>
            <a:ext cx="449161" cy="68502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40160A83-5248-7476-F576-29BCE0D33D43}"/>
              </a:ext>
            </a:extLst>
          </p:cNvPr>
          <p:cNvSpPr/>
          <p:nvPr/>
        </p:nvSpPr>
        <p:spPr>
          <a:xfrm>
            <a:off x="5298708" y="7740"/>
            <a:ext cx="449161" cy="68213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21925312-F7EF-F80A-2B56-87C1E5228201}"/>
              </a:ext>
            </a:extLst>
          </p:cNvPr>
          <p:cNvSpPr/>
          <p:nvPr/>
        </p:nvSpPr>
        <p:spPr>
          <a:xfrm>
            <a:off x="4415590" y="-137299"/>
            <a:ext cx="449161" cy="7003039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5AFA3FBA-E7F7-CA77-9845-D21BB1D211E4}"/>
              </a:ext>
            </a:extLst>
          </p:cNvPr>
          <p:cNvSpPr/>
          <p:nvPr/>
        </p:nvSpPr>
        <p:spPr>
          <a:xfrm>
            <a:off x="3532472" y="-21216"/>
            <a:ext cx="449161" cy="6886956"/>
          </a:xfrm>
          <a:prstGeom prst="rect">
            <a:avLst/>
          </a:prstGeom>
          <a:solidFill>
            <a:srgbClr val="C7CED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4A31BFF6-E11E-6693-7634-5D01F0A5EE56}"/>
              </a:ext>
            </a:extLst>
          </p:cNvPr>
          <p:cNvSpPr/>
          <p:nvPr/>
        </p:nvSpPr>
        <p:spPr>
          <a:xfrm>
            <a:off x="2649354" y="-21216"/>
            <a:ext cx="449161" cy="68502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1FB8C0CD-AC4A-B4ED-A3F7-14C1ECE74DD4}"/>
              </a:ext>
            </a:extLst>
          </p:cNvPr>
          <p:cNvSpPr/>
          <p:nvPr/>
        </p:nvSpPr>
        <p:spPr>
          <a:xfrm>
            <a:off x="1766236" y="-137299"/>
            <a:ext cx="449161" cy="69953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04E65638-2923-FB12-AF95-E96C2B2B5055}"/>
              </a:ext>
            </a:extLst>
          </p:cNvPr>
          <p:cNvSpPr/>
          <p:nvPr/>
        </p:nvSpPr>
        <p:spPr>
          <a:xfrm>
            <a:off x="898569" y="-25769"/>
            <a:ext cx="449161" cy="6883769"/>
          </a:xfrm>
          <a:prstGeom prst="rect">
            <a:avLst/>
          </a:prstGeom>
          <a:solidFill>
            <a:srgbClr val="C7CED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E71C3A54-F55E-E985-2636-83081BA95F9F}"/>
              </a:ext>
            </a:extLst>
          </p:cNvPr>
          <p:cNvSpPr/>
          <p:nvPr/>
        </p:nvSpPr>
        <p:spPr>
          <a:xfrm>
            <a:off x="697906" y="442394"/>
            <a:ext cx="10377889" cy="48584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 descr="Изображение выглядит как эмблема, символ, круг, логотип&#10;&#10;Автоматически созданное описание">
            <a:extLst>
              <a:ext uri="{FF2B5EF4-FFF2-40B4-BE49-F238E27FC236}">
                <a16:creationId xmlns:a16="http://schemas.microsoft.com/office/drawing/2014/main" id="{B5E182BE-8D08-B21A-319B-0E86D1B5DA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7486" y="3099810"/>
            <a:ext cx="3629694" cy="3571476"/>
          </a:xfrm>
          <a:prstGeom prst="rect">
            <a:avLst/>
          </a:prstGeom>
          <a:noFill/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D9B9BC6B-39CA-8E41-CB51-BA05BF2588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721" y="1364329"/>
            <a:ext cx="8881432" cy="230493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8000" dirty="0">
                <a:solidFill>
                  <a:srgbClr val="002060"/>
                </a:solidFill>
                <a:latin typeface="Franklin Gothic Heavy" panose="020B0903020102020204" pitchFamily="34" charset="0"/>
                <a:ea typeface="Segoe UI Black" panose="020B0A02040204020203" pitchFamily="34" charset="0"/>
              </a:rPr>
              <a:t>БЛАГОДАРЮ ЗА ВНИМАНИЕ!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B63458-6528-88B0-0AC1-BE118902A5C6}"/>
              </a:ext>
            </a:extLst>
          </p:cNvPr>
          <p:cNvSpPr txBox="1"/>
          <p:nvPr/>
        </p:nvSpPr>
        <p:spPr>
          <a:xfrm>
            <a:off x="1596475" y="3855980"/>
            <a:ext cx="720368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latin typeface="Century Gothic" panose="020B0502020202020204" pitchFamily="34" charset="0"/>
                <a:cs typeface="Segoe UI Light" panose="020B0502040204020203" pitchFamily="34" charset="0"/>
              </a:rPr>
              <a:t>IRINABAEVA@MAIL.RU</a:t>
            </a:r>
            <a:endParaRPr lang="ru-RU" sz="4400" dirty="0">
              <a:latin typeface="Century Gothic" panose="020B0502020202020204" pitchFamily="34" charset="0"/>
              <a:cs typeface="Segoe UI Light" panose="020B0502040204020203" pitchFamily="34" charset="0"/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E460EF48-2882-7B06-C6FC-E906E1F9C1B2}"/>
              </a:ext>
            </a:extLst>
          </p:cNvPr>
          <p:cNvSpPr/>
          <p:nvPr/>
        </p:nvSpPr>
        <p:spPr>
          <a:xfrm>
            <a:off x="14153790" y="-137299"/>
            <a:ext cx="449161" cy="7024255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4854970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300EE9-B6C5-879E-ABE4-E17C9BA9D2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Овал 12">
            <a:extLst>
              <a:ext uri="{FF2B5EF4-FFF2-40B4-BE49-F238E27FC236}">
                <a16:creationId xmlns:a16="http://schemas.microsoft.com/office/drawing/2014/main" id="{5A381E3C-5AD0-788D-4F2D-B18A7E057284}"/>
              </a:ext>
            </a:extLst>
          </p:cNvPr>
          <p:cNvSpPr/>
          <p:nvPr/>
        </p:nvSpPr>
        <p:spPr>
          <a:xfrm>
            <a:off x="7548665" y="-1255898"/>
            <a:ext cx="5975476" cy="5302189"/>
          </a:xfrm>
          <a:prstGeom prst="ellipse">
            <a:avLst/>
          </a:prstGeom>
          <a:solidFill>
            <a:schemeClr val="bg1">
              <a:alpha val="39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3A1A25AB-FA76-EB8C-A835-DF3826021EED}"/>
              </a:ext>
            </a:extLst>
          </p:cNvPr>
          <p:cNvSpPr/>
          <p:nvPr/>
        </p:nvSpPr>
        <p:spPr>
          <a:xfrm>
            <a:off x="2176925" y="7693"/>
            <a:ext cx="355107" cy="9718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AC4F41A0-660C-D848-4556-B87A1EA63B37}"/>
              </a:ext>
            </a:extLst>
          </p:cNvPr>
          <p:cNvSpPr/>
          <p:nvPr/>
        </p:nvSpPr>
        <p:spPr>
          <a:xfrm>
            <a:off x="1018967" y="4384713"/>
            <a:ext cx="355107" cy="2473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>
            <a:extLst>
              <a:ext uri="{FF2B5EF4-FFF2-40B4-BE49-F238E27FC236}">
                <a16:creationId xmlns:a16="http://schemas.microsoft.com/office/drawing/2014/main" id="{44BA168D-7FAB-798A-9A15-4C20133BF072}"/>
              </a:ext>
            </a:extLst>
          </p:cNvPr>
          <p:cNvSpPr/>
          <p:nvPr/>
        </p:nvSpPr>
        <p:spPr>
          <a:xfrm>
            <a:off x="4492845" y="6382174"/>
            <a:ext cx="355107" cy="317651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Круг: прозрачная заливка 27">
            <a:extLst>
              <a:ext uri="{FF2B5EF4-FFF2-40B4-BE49-F238E27FC236}">
                <a16:creationId xmlns:a16="http://schemas.microsoft.com/office/drawing/2014/main" id="{7699837D-ADE7-0881-32BB-4C5D0701FB6F}"/>
              </a:ext>
            </a:extLst>
          </p:cNvPr>
          <p:cNvSpPr/>
          <p:nvPr/>
        </p:nvSpPr>
        <p:spPr>
          <a:xfrm>
            <a:off x="6413330" y="2015074"/>
            <a:ext cx="837131" cy="829017"/>
          </a:xfrm>
          <a:prstGeom prst="donu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41583ECC-01EA-39A9-CF34-EAC430FF1D59}"/>
              </a:ext>
            </a:extLst>
          </p:cNvPr>
          <p:cNvSpPr/>
          <p:nvPr/>
        </p:nvSpPr>
        <p:spPr>
          <a:xfrm>
            <a:off x="3334886" y="4384713"/>
            <a:ext cx="355107" cy="2473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141E38BF-6771-E2E4-9EB5-0711D98BA42A}"/>
              </a:ext>
            </a:extLst>
          </p:cNvPr>
          <p:cNvSpPr/>
          <p:nvPr/>
        </p:nvSpPr>
        <p:spPr>
          <a:xfrm>
            <a:off x="1018967" y="-1"/>
            <a:ext cx="355107" cy="12714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B1309855-F1AD-31E6-B3EB-167EF19DD51D}"/>
              </a:ext>
            </a:extLst>
          </p:cNvPr>
          <p:cNvSpPr/>
          <p:nvPr/>
        </p:nvSpPr>
        <p:spPr>
          <a:xfrm>
            <a:off x="2176926" y="4723914"/>
            <a:ext cx="355107" cy="21340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87560274-D7FE-029F-6A83-52201DE86CC7}"/>
              </a:ext>
            </a:extLst>
          </p:cNvPr>
          <p:cNvSpPr/>
          <p:nvPr/>
        </p:nvSpPr>
        <p:spPr>
          <a:xfrm>
            <a:off x="3334886" y="-1"/>
            <a:ext cx="355107" cy="12930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3BD1A4A1-CFC8-2E9F-DA57-2A7087F83B38}"/>
              </a:ext>
            </a:extLst>
          </p:cNvPr>
          <p:cNvSpPr/>
          <p:nvPr/>
        </p:nvSpPr>
        <p:spPr>
          <a:xfrm>
            <a:off x="0" y="-4230"/>
            <a:ext cx="355107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>
            <a:extLst>
              <a:ext uri="{FF2B5EF4-FFF2-40B4-BE49-F238E27FC236}">
                <a16:creationId xmlns:a16="http://schemas.microsoft.com/office/drawing/2014/main" id="{CA1ED1AD-7B30-238E-DAA6-49132B2CD79F}"/>
              </a:ext>
            </a:extLst>
          </p:cNvPr>
          <p:cNvSpPr/>
          <p:nvPr/>
        </p:nvSpPr>
        <p:spPr>
          <a:xfrm>
            <a:off x="5712810" y="136815"/>
            <a:ext cx="554640" cy="536601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344ECC-B039-991A-754C-9C7E759D47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5105" y="1351039"/>
            <a:ext cx="10905824" cy="3575821"/>
          </a:xfrm>
          <a:prstGeom prst="roundRect">
            <a:avLst/>
          </a:prstGeom>
          <a:solidFill>
            <a:srgbClr val="FFFFFF">
              <a:alpha val="40000"/>
            </a:srgbClr>
          </a:solidFill>
        </p:spPr>
        <p:txBody>
          <a:bodyPr>
            <a:noAutofit/>
          </a:bodyPr>
          <a:lstStyle/>
          <a:p>
            <a:pPr algn="l"/>
            <a:r>
              <a:rPr lang="ru-RU" sz="4000" b="1" dirty="0">
                <a:solidFill>
                  <a:srgbClr val="506C92"/>
                </a:solidFill>
                <a:latin typeface="Franklin Gothic Heavy" panose="020B0903020102020204" pitchFamily="34" charset="0"/>
                <a:ea typeface="Segoe UI Black" panose="020B0A02040204020203" pitchFamily="34" charset="0"/>
              </a:rPr>
              <a:t>СОСТАВ ИСПОЛНИТЕЛЕЙ ПРОЕКТА</a:t>
            </a:r>
            <a:r>
              <a:rPr lang="ru-RU" sz="4800" b="1" dirty="0">
                <a:solidFill>
                  <a:srgbClr val="506C92"/>
                </a:solidFill>
                <a:latin typeface="Franklin Gothic Heavy" panose="020B0903020102020204" pitchFamily="34" charset="0"/>
                <a:ea typeface="Segoe UI Black" panose="020B0A02040204020203" pitchFamily="34" charset="0"/>
              </a:rPr>
              <a:t>:</a:t>
            </a:r>
            <a:br>
              <a:rPr lang="ru-RU" sz="4800" b="1" dirty="0">
                <a:solidFill>
                  <a:srgbClr val="506C92"/>
                </a:solidFill>
                <a:latin typeface="Franklin Gothic Heavy" panose="020B0903020102020204" pitchFamily="34" charset="0"/>
                <a:ea typeface="Segoe UI Black" panose="020B0A02040204020203" pitchFamily="34" charset="0"/>
              </a:rPr>
            </a:br>
            <a:br>
              <a:rPr lang="ru-RU" dirty="0">
                <a:solidFill>
                  <a:srgbClr val="506C92"/>
                </a:solidFill>
                <a:latin typeface="Century Gothic" panose="020B0502020202020204" pitchFamily="34" charset="0"/>
                <a:ea typeface="Segoe UI Black" panose="020B0A02040204020203" pitchFamily="34" charset="0"/>
              </a:rPr>
            </a:br>
            <a:r>
              <a:rPr lang="ru-RU" sz="2400" dirty="0">
                <a:latin typeface="Century Gothic" panose="020B0502020202020204" pitchFamily="34" charset="0"/>
                <a:ea typeface="Segoe UI Black" panose="020B0A02040204020203" pitchFamily="34" charset="0"/>
              </a:rPr>
              <a:t>1. Лактионова Е.Б., профессор, доктор психологических наук;</a:t>
            </a:r>
            <a:br>
              <a:rPr lang="ru-RU" sz="2400" dirty="0">
                <a:latin typeface="Century Gothic" panose="020B0502020202020204" pitchFamily="34" charset="0"/>
                <a:ea typeface="Segoe UI Black" panose="020B0A02040204020203" pitchFamily="34" charset="0"/>
              </a:rPr>
            </a:br>
            <a:r>
              <a:rPr lang="ru-RU" sz="2400" dirty="0">
                <a:latin typeface="Century Gothic" panose="020B0502020202020204" pitchFamily="34" charset="0"/>
                <a:ea typeface="Segoe UI Black" panose="020B0A02040204020203" pitchFamily="34" charset="0"/>
              </a:rPr>
              <a:t>2. Кондакова И.В., доцент, кандидат психологических наук;</a:t>
            </a:r>
            <a:br>
              <a:rPr lang="ru-RU" sz="2400" dirty="0">
                <a:latin typeface="Century Gothic" panose="020B0502020202020204" pitchFamily="34" charset="0"/>
                <a:ea typeface="Segoe UI Black" panose="020B0A02040204020203" pitchFamily="34" charset="0"/>
              </a:rPr>
            </a:br>
            <a:r>
              <a:rPr lang="ru-RU" sz="2400" dirty="0">
                <a:latin typeface="Century Gothic" panose="020B0502020202020204" pitchFamily="34" charset="0"/>
                <a:ea typeface="Segoe UI Black" panose="020B0A02040204020203" pitchFamily="34" charset="0"/>
              </a:rPr>
              <a:t>3. </a:t>
            </a:r>
            <a:r>
              <a:rPr lang="ru-RU" sz="2400" dirty="0" err="1">
                <a:latin typeface="Century Gothic" panose="020B0502020202020204" pitchFamily="34" charset="0"/>
                <a:ea typeface="Segoe UI Black" panose="020B0A02040204020203" pitchFamily="34" charset="0"/>
              </a:rPr>
              <a:t>Пежемская</a:t>
            </a:r>
            <a:r>
              <a:rPr lang="ru-RU" sz="2400" dirty="0">
                <a:latin typeface="Century Gothic" panose="020B0502020202020204" pitchFamily="34" charset="0"/>
                <a:ea typeface="Segoe UI Black" panose="020B0A02040204020203" pitchFamily="34" charset="0"/>
              </a:rPr>
              <a:t> Ю.С., доцент, кандидат психологических наук; </a:t>
            </a:r>
            <a:br>
              <a:rPr lang="ru-RU" sz="2400" dirty="0">
                <a:latin typeface="Century Gothic" panose="020B0502020202020204" pitchFamily="34" charset="0"/>
                <a:ea typeface="Segoe UI Black" panose="020B0A02040204020203" pitchFamily="34" charset="0"/>
              </a:rPr>
            </a:br>
            <a:r>
              <a:rPr lang="ru-RU" sz="2400" dirty="0">
                <a:latin typeface="Century Gothic" panose="020B0502020202020204" pitchFamily="34" charset="0"/>
                <a:ea typeface="Segoe UI Black" panose="020B0A02040204020203" pitchFamily="34" charset="0"/>
              </a:rPr>
              <a:t>4. Соколова М.-Е.-Л.С., ассистент;</a:t>
            </a:r>
            <a:br>
              <a:rPr lang="ru-RU" sz="2400" dirty="0">
                <a:latin typeface="Century Gothic" panose="020B0502020202020204" pitchFamily="34" charset="0"/>
                <a:ea typeface="Segoe UI Black" panose="020B0A02040204020203" pitchFamily="34" charset="0"/>
              </a:rPr>
            </a:br>
            <a:r>
              <a:rPr lang="ru-RU" sz="2400" dirty="0">
                <a:latin typeface="Century Gothic" panose="020B0502020202020204" pitchFamily="34" charset="0"/>
                <a:ea typeface="Segoe UI Black" panose="020B0A02040204020203" pitchFamily="34" charset="0"/>
              </a:rPr>
              <a:t>5. Степанова Ю.С., ассистент;</a:t>
            </a:r>
            <a:br>
              <a:rPr lang="ru-RU" sz="2400" dirty="0">
                <a:latin typeface="Century Gothic" panose="020B0502020202020204" pitchFamily="34" charset="0"/>
                <a:ea typeface="Segoe UI Black" panose="020B0A02040204020203" pitchFamily="34" charset="0"/>
              </a:rPr>
            </a:br>
            <a:r>
              <a:rPr lang="ru-RU" sz="2400" dirty="0">
                <a:latin typeface="Century Gothic" panose="020B0502020202020204" pitchFamily="34" charset="0"/>
                <a:ea typeface="Segoe UI Black" panose="020B0A02040204020203" pitchFamily="34" charset="0"/>
              </a:rPr>
              <a:t>6. </a:t>
            </a:r>
            <a:r>
              <a:rPr lang="ru-RU" sz="2400" dirty="0" err="1">
                <a:latin typeface="Century Gothic" panose="020B0502020202020204" pitchFamily="34" charset="0"/>
                <a:ea typeface="Segoe UI Black" panose="020B0A02040204020203" pitchFamily="34" charset="0"/>
              </a:rPr>
              <a:t>Витрюк-Млантау</a:t>
            </a:r>
            <a:r>
              <a:rPr lang="ru-RU" sz="2400" dirty="0">
                <a:latin typeface="Century Gothic" panose="020B0502020202020204" pitchFamily="34" charset="0"/>
                <a:ea typeface="Segoe UI Black" panose="020B0A02040204020203" pitchFamily="34" charset="0"/>
              </a:rPr>
              <a:t> Р.И., ассистент;</a:t>
            </a:r>
            <a:br>
              <a:rPr lang="ru-RU" sz="2400" dirty="0">
                <a:latin typeface="Century Gothic" panose="020B0502020202020204" pitchFamily="34" charset="0"/>
                <a:ea typeface="Segoe UI Black" panose="020B0A02040204020203" pitchFamily="34" charset="0"/>
              </a:rPr>
            </a:br>
            <a:r>
              <a:rPr lang="ru-RU" sz="2400" dirty="0">
                <a:latin typeface="Century Gothic" panose="020B0502020202020204" pitchFamily="34" charset="0"/>
                <a:ea typeface="Segoe UI Black" panose="020B0A02040204020203" pitchFamily="34" charset="0"/>
              </a:rPr>
              <a:t>7. Вострикова В.И., ассистент;</a:t>
            </a:r>
            <a:br>
              <a:rPr lang="ru-RU" sz="2400" dirty="0">
                <a:latin typeface="Century Gothic" panose="020B0502020202020204" pitchFamily="34" charset="0"/>
                <a:ea typeface="Segoe UI Black" panose="020B0A02040204020203" pitchFamily="34" charset="0"/>
              </a:rPr>
            </a:br>
            <a:r>
              <a:rPr lang="ru-RU" sz="2400" dirty="0">
                <a:latin typeface="Century Gothic" panose="020B0502020202020204" pitchFamily="34" charset="0"/>
                <a:ea typeface="Segoe UI Black" panose="020B0A02040204020203" pitchFamily="34" charset="0"/>
              </a:rPr>
              <a:t>8. Голубчикова Ю.А., лаборант.</a:t>
            </a:r>
            <a:endParaRPr lang="ru-RU" dirty="0">
              <a:latin typeface="Franklin Gothic Heavy" panose="020B0903020102020204" pitchFamily="34" charset="0"/>
              <a:ea typeface="Segoe UI Black" panose="020B0A02040204020203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817E92F-3FA2-20BF-75B4-A195C535DAD6}"/>
              </a:ext>
            </a:extLst>
          </p:cNvPr>
          <p:cNvSpPr txBox="1">
            <a:spLocks/>
          </p:cNvSpPr>
          <p:nvPr/>
        </p:nvSpPr>
        <p:spPr>
          <a:xfrm>
            <a:off x="355106" y="4723914"/>
            <a:ext cx="11836893" cy="1411318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endParaRPr lang="ru-RU" sz="18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8" name="Рисунок 7" descr="Изображение выглядит как эмблема, символ, круг, логотип&#10;&#10;Автоматически созданное описание">
            <a:extLst>
              <a:ext uri="{FF2B5EF4-FFF2-40B4-BE49-F238E27FC236}">
                <a16:creationId xmlns:a16="http://schemas.microsoft.com/office/drawing/2014/main" id="{D4D3E0C3-56DB-ECF3-9BB2-04D5E47749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5272" y="66398"/>
            <a:ext cx="2173987" cy="213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421459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E67BEF-C36A-2950-F74A-33EEDEB7D5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Овал 22">
            <a:extLst>
              <a:ext uri="{FF2B5EF4-FFF2-40B4-BE49-F238E27FC236}">
                <a16:creationId xmlns:a16="http://schemas.microsoft.com/office/drawing/2014/main" id="{1E436F87-53A9-66AC-A9FB-66DE6586F659}"/>
              </a:ext>
            </a:extLst>
          </p:cNvPr>
          <p:cNvSpPr/>
          <p:nvPr/>
        </p:nvSpPr>
        <p:spPr>
          <a:xfrm>
            <a:off x="-290617" y="2037110"/>
            <a:ext cx="1271508" cy="127150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Заголовок 1">
            <a:extLst>
              <a:ext uri="{FF2B5EF4-FFF2-40B4-BE49-F238E27FC236}">
                <a16:creationId xmlns:a16="http://schemas.microsoft.com/office/drawing/2014/main" id="{E8EDB2C2-F1F9-E843-2B63-103009292E05}"/>
              </a:ext>
            </a:extLst>
          </p:cNvPr>
          <p:cNvSpPr txBox="1">
            <a:spLocks/>
          </p:cNvSpPr>
          <p:nvPr/>
        </p:nvSpPr>
        <p:spPr>
          <a:xfrm>
            <a:off x="-2" y="175322"/>
            <a:ext cx="4445541" cy="925729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3200" dirty="0"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40C798-E755-F4AB-3F0A-E4B3B292F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653" y="225646"/>
            <a:ext cx="4967729" cy="784417"/>
          </a:xfrm>
        </p:spPr>
        <p:txBody>
          <a:bodyPr>
            <a:noAutofit/>
          </a:bodyPr>
          <a:lstStyle/>
          <a:p>
            <a:r>
              <a:rPr lang="ru-RU" dirty="0">
                <a:solidFill>
                  <a:srgbClr val="506C92"/>
                </a:solidFill>
                <a:latin typeface="Franklin Gothic Heavy" panose="020B0903020102020204" pitchFamily="34" charset="0"/>
                <a:ea typeface="Segoe UI Black" panose="020B0A02040204020203" pitchFamily="34" charset="0"/>
              </a:rPr>
              <a:t>ИДЕЯ ПРОЕКТА</a:t>
            </a:r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986287BB-23D8-4D3B-8F52-A475D8EC8BFB}"/>
              </a:ext>
            </a:extLst>
          </p:cNvPr>
          <p:cNvSpPr txBox="1">
            <a:spLocks/>
          </p:cNvSpPr>
          <p:nvPr/>
        </p:nvSpPr>
        <p:spPr>
          <a:xfrm>
            <a:off x="9494050" y="1374389"/>
            <a:ext cx="2503394" cy="2790948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000" dirty="0">
                <a:latin typeface="Century Gothic" panose="020B0502020202020204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Психическое здоровье и эффективность деятельности студенческой молодежи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164523C-4046-FB61-3D30-957A43A31063}"/>
              </a:ext>
            </a:extLst>
          </p:cNvPr>
          <p:cNvSpPr txBox="1"/>
          <p:nvPr/>
        </p:nvSpPr>
        <p:spPr>
          <a:xfrm>
            <a:off x="722603" y="5709024"/>
            <a:ext cx="1108315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Century Gothic" panose="020B0502020202020204" pitchFamily="34" charset="0"/>
                <a:ea typeface="Calibri" panose="020F0502020204030204" pitchFamily="34" charset="0"/>
                <a:cs typeface="Segoe UI Light" panose="020B0502040204020203" pitchFamily="34" charset="0"/>
              </a:rPr>
              <a:t>Необходимо психолого-педагогическое сопровождение студентов в вузах и ссузах, обучающихся на новых территориях РФ, с учетом механизмов психологической безопасности и консолидации личностных и средовых ресурсов</a:t>
            </a:r>
            <a:endParaRPr lang="ru-RU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Segoe UI Light" panose="020B0502040204020203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03D34D9-2746-0A0A-D762-C2F8CFDE4282}"/>
              </a:ext>
            </a:extLst>
          </p:cNvPr>
          <p:cNvSpPr txBox="1"/>
          <p:nvPr/>
        </p:nvSpPr>
        <p:spPr>
          <a:xfrm>
            <a:off x="345137" y="4414810"/>
            <a:ext cx="1159365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kern="100" dirty="0">
                <a:latin typeface="Century Gothic" panose="020B0502020202020204" pitchFamily="34" charset="0"/>
                <a:cs typeface="Segoe UI Light" panose="020B0502040204020203" pitchFamily="34" charset="0"/>
              </a:rPr>
              <a:t>Нормативное функционирование в сложной социальной ситуации и устойчивость к негативным воздействиям среды может быть обеспечено </a:t>
            </a:r>
            <a:r>
              <a:rPr lang="ru-RU" b="1" kern="100" dirty="0">
                <a:solidFill>
                  <a:srgbClr val="506C92"/>
                </a:solidFill>
                <a:latin typeface="Century Gothic" panose="020B0502020202020204" pitchFamily="34" charset="0"/>
                <a:cs typeface="Segoe UI Light" panose="020B0502040204020203" pitchFamily="34" charset="0"/>
              </a:rPr>
              <a:t>состоянием психологической безопасности</a:t>
            </a:r>
            <a:endParaRPr lang="ru-RU" b="1" dirty="0">
              <a:solidFill>
                <a:srgbClr val="506C92"/>
              </a:solidFill>
              <a:latin typeface="Century Gothic" panose="020B0502020202020204" pitchFamily="34" charset="0"/>
              <a:cs typeface="Segoe UI Light" panose="020B0502040204020203" pitchFamily="34" charset="0"/>
            </a:endParaRPr>
          </a:p>
        </p:txBody>
      </p:sp>
      <p:sp>
        <p:nvSpPr>
          <p:cNvPr id="20" name="Круг: прозрачная заливка 19">
            <a:extLst>
              <a:ext uri="{FF2B5EF4-FFF2-40B4-BE49-F238E27FC236}">
                <a16:creationId xmlns:a16="http://schemas.microsoft.com/office/drawing/2014/main" id="{56265362-5B0F-3E2E-A45E-E548866BC4CB}"/>
              </a:ext>
            </a:extLst>
          </p:cNvPr>
          <p:cNvSpPr/>
          <p:nvPr/>
        </p:nvSpPr>
        <p:spPr>
          <a:xfrm>
            <a:off x="10319619" y="551948"/>
            <a:ext cx="542638" cy="489174"/>
          </a:xfrm>
          <a:prstGeom prst="donu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Овал 20">
            <a:extLst>
              <a:ext uri="{FF2B5EF4-FFF2-40B4-BE49-F238E27FC236}">
                <a16:creationId xmlns:a16="http://schemas.microsoft.com/office/drawing/2014/main" id="{87746D3A-6C2F-9BEC-4C14-13D2AE004405}"/>
              </a:ext>
            </a:extLst>
          </p:cNvPr>
          <p:cNvSpPr/>
          <p:nvPr/>
        </p:nvSpPr>
        <p:spPr>
          <a:xfrm>
            <a:off x="5173482" y="3234252"/>
            <a:ext cx="178307" cy="201967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Круг: прозрачная заливка 21">
            <a:extLst>
              <a:ext uri="{FF2B5EF4-FFF2-40B4-BE49-F238E27FC236}">
                <a16:creationId xmlns:a16="http://schemas.microsoft.com/office/drawing/2014/main" id="{CBDAB383-07ED-161E-BCAE-A87222BCE29D}"/>
              </a:ext>
            </a:extLst>
          </p:cNvPr>
          <p:cNvSpPr/>
          <p:nvPr/>
        </p:nvSpPr>
        <p:spPr>
          <a:xfrm>
            <a:off x="4242806" y="149222"/>
            <a:ext cx="346231" cy="302256"/>
          </a:xfrm>
          <a:prstGeom prst="donu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Круг: прозрачная заливка 23">
            <a:extLst>
              <a:ext uri="{FF2B5EF4-FFF2-40B4-BE49-F238E27FC236}">
                <a16:creationId xmlns:a16="http://schemas.microsoft.com/office/drawing/2014/main" id="{BCF0A0EC-3336-A9CF-93A4-282870327F54}"/>
              </a:ext>
            </a:extLst>
          </p:cNvPr>
          <p:cNvSpPr/>
          <p:nvPr/>
        </p:nvSpPr>
        <p:spPr>
          <a:xfrm>
            <a:off x="7448634" y="84522"/>
            <a:ext cx="440285" cy="431657"/>
          </a:xfrm>
          <a:prstGeom prst="donu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Круг: прозрачная заливка 25">
            <a:extLst>
              <a:ext uri="{FF2B5EF4-FFF2-40B4-BE49-F238E27FC236}">
                <a16:creationId xmlns:a16="http://schemas.microsoft.com/office/drawing/2014/main" id="{2114597F-270E-5152-63FE-77A51AF2C63A}"/>
              </a:ext>
            </a:extLst>
          </p:cNvPr>
          <p:cNvSpPr/>
          <p:nvPr/>
        </p:nvSpPr>
        <p:spPr>
          <a:xfrm>
            <a:off x="5432657" y="694156"/>
            <a:ext cx="319294" cy="323262"/>
          </a:xfrm>
          <a:prstGeom prst="donu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009F752F-709A-5080-AD3B-F22A42EC6A7C}"/>
              </a:ext>
            </a:extLst>
          </p:cNvPr>
          <p:cNvSpPr/>
          <p:nvPr/>
        </p:nvSpPr>
        <p:spPr>
          <a:xfrm>
            <a:off x="403789" y="5618514"/>
            <a:ext cx="11593658" cy="1090264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22FF0208-7F29-ED75-41CC-D20B261B6D8C}"/>
              </a:ext>
            </a:extLst>
          </p:cNvPr>
          <p:cNvSpPr/>
          <p:nvPr/>
        </p:nvSpPr>
        <p:spPr>
          <a:xfrm>
            <a:off x="403789" y="4400444"/>
            <a:ext cx="11593657" cy="730408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 descr="Изображение выглядит как черный, темнота&#10;&#10;Автоматически созданное описание">
            <a:extLst>
              <a:ext uri="{FF2B5EF4-FFF2-40B4-BE49-F238E27FC236}">
                <a16:creationId xmlns:a16="http://schemas.microsoft.com/office/drawing/2014/main" id="{AFBC30F7-72CC-7CC1-9A5C-51B12500D1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843730">
            <a:off x="8242393" y="2759851"/>
            <a:ext cx="948803" cy="948803"/>
          </a:xfrm>
          <a:prstGeom prst="rect">
            <a:avLst/>
          </a:prstGeom>
        </p:spPr>
      </p:pic>
      <p:sp>
        <p:nvSpPr>
          <p:cNvPr id="6" name="Стрелка: вниз 5">
            <a:extLst>
              <a:ext uri="{FF2B5EF4-FFF2-40B4-BE49-F238E27FC236}">
                <a16:creationId xmlns:a16="http://schemas.microsoft.com/office/drawing/2014/main" id="{C619E4B9-54A7-6478-9483-FFBE56812A70}"/>
              </a:ext>
            </a:extLst>
          </p:cNvPr>
          <p:cNvSpPr/>
          <p:nvPr/>
        </p:nvSpPr>
        <p:spPr>
          <a:xfrm>
            <a:off x="5861832" y="5221998"/>
            <a:ext cx="468335" cy="331241"/>
          </a:xfrm>
          <a:prstGeom prst="downArrow">
            <a:avLst/>
          </a:prstGeom>
          <a:solidFill>
            <a:srgbClr val="BDD2E1"/>
          </a:solidFill>
          <a:ln>
            <a:solidFill>
              <a:srgbClr val="9DB0C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 descr="Восклицательный знак контур">
            <a:extLst>
              <a:ext uri="{FF2B5EF4-FFF2-40B4-BE49-F238E27FC236}">
                <a16:creationId xmlns:a16="http://schemas.microsoft.com/office/drawing/2014/main" id="{C05FF46E-6B94-76E0-AA48-67E6243B0D5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-1" y="5567078"/>
            <a:ext cx="1334037" cy="1274361"/>
          </a:xfrm>
          <a:prstGeom prst="rect">
            <a:avLst/>
          </a:prstGeom>
        </p:spPr>
      </p:pic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7E2EEA2-C18B-E10F-29E1-7C97F8EF35F1}"/>
              </a:ext>
            </a:extLst>
          </p:cNvPr>
          <p:cNvSpPr txBox="1">
            <a:spLocks/>
          </p:cNvSpPr>
          <p:nvPr/>
        </p:nvSpPr>
        <p:spPr>
          <a:xfrm>
            <a:off x="194556" y="1410748"/>
            <a:ext cx="9094741" cy="75200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cs typeface="Segoe UI Light" panose="020B0502040204020203" pitchFamily="34" charset="0"/>
              </a:rPr>
              <a:t>Внешние ограничения, обусловленные особыми условиями проживания, создают </a:t>
            </a:r>
            <a:r>
              <a:rPr lang="ru-RU" sz="1800" b="1" dirty="0">
                <a:solidFill>
                  <a:srgbClr val="506C92"/>
                </a:solidFill>
                <a:latin typeface="Century Gothic" panose="020B0502020202020204" pitchFamily="34" charset="0"/>
                <a:cs typeface="Segoe UI Light" panose="020B0502040204020203" pitchFamily="34" charset="0"/>
              </a:rPr>
              <a:t>особую социальную ситуацию развития для учащейся молодежи</a:t>
            </a:r>
            <a:r>
              <a:rPr lang="ru-RU" sz="1800" dirty="0">
                <a:solidFill>
                  <a:srgbClr val="506C92"/>
                </a:solidFill>
                <a:latin typeface="Century Gothic" panose="020B0502020202020204" pitchFamily="34" charset="0"/>
                <a:cs typeface="Segoe UI Light" panose="020B0502040204020203" pitchFamily="34" charset="0"/>
              </a:rPr>
              <a:t>:</a:t>
            </a:r>
          </a:p>
        </p:txBody>
      </p:sp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id="{9DD5FE4D-58C6-B3D9-2544-80A185A37F54}"/>
              </a:ext>
            </a:extLst>
          </p:cNvPr>
          <p:cNvSpPr txBox="1">
            <a:spLocks/>
          </p:cNvSpPr>
          <p:nvPr/>
        </p:nvSpPr>
        <p:spPr>
          <a:xfrm>
            <a:off x="422559" y="2327431"/>
            <a:ext cx="7535750" cy="38123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  <a:cs typeface="Segoe UI Light" panose="020B0502040204020203" pitchFamily="34" charset="0"/>
              </a:rPr>
              <a:t>●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anose="02050604050505020204" pitchFamily="18" charset="0"/>
                <a:cs typeface="Segoe UI Light" panose="020B0502040204020203" pitchFamily="34" charset="0"/>
              </a:rPr>
              <a:t>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cs typeface="Segoe UI Light" panose="020B0502040204020203" pitchFamily="34" charset="0"/>
              </a:rPr>
              <a:t>обострение проблемы проектирования своих жизненных целей; </a:t>
            </a:r>
          </a:p>
          <a:p>
            <a:pPr algn="l"/>
            <a:endParaRPr lang="ru-RU" sz="18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9" name="Подзаголовок 2">
            <a:extLst>
              <a:ext uri="{FF2B5EF4-FFF2-40B4-BE49-F238E27FC236}">
                <a16:creationId xmlns:a16="http://schemas.microsoft.com/office/drawing/2014/main" id="{7CE67A71-E65E-57A1-DF89-C0A538CE3EEC}"/>
              </a:ext>
            </a:extLst>
          </p:cNvPr>
          <p:cNvSpPr txBox="1">
            <a:spLocks/>
          </p:cNvSpPr>
          <p:nvPr/>
        </p:nvSpPr>
        <p:spPr>
          <a:xfrm>
            <a:off x="413174" y="2797540"/>
            <a:ext cx="7535750" cy="32448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cs typeface="Segoe UI Light" panose="020B0502040204020203" pitchFamily="34" charset="0"/>
              </a:rPr>
              <a:t>● ограничения в выборе сферы образовательных, социальных услуг;</a:t>
            </a:r>
          </a:p>
          <a:p>
            <a:pPr algn="l"/>
            <a:endParaRPr lang="ru-RU" sz="16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1" name="Подзаголовок 2">
            <a:extLst>
              <a:ext uri="{FF2B5EF4-FFF2-40B4-BE49-F238E27FC236}">
                <a16:creationId xmlns:a16="http://schemas.microsoft.com/office/drawing/2014/main" id="{933D0521-4811-8CA0-800F-EE05B20CD9AA}"/>
              </a:ext>
            </a:extLst>
          </p:cNvPr>
          <p:cNvSpPr txBox="1">
            <a:spLocks/>
          </p:cNvSpPr>
          <p:nvPr/>
        </p:nvSpPr>
        <p:spPr>
          <a:xfrm>
            <a:off x="413174" y="3191775"/>
            <a:ext cx="7535750" cy="405638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cs typeface="Segoe UI Light" panose="020B0502040204020203" pitchFamily="34" charset="0"/>
              </a:rPr>
              <a:t>● ограничения в социальной поддержке со стороны старшего поколения; </a:t>
            </a:r>
          </a:p>
          <a:p>
            <a:pPr algn="l"/>
            <a:endParaRPr lang="ru-RU" sz="16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4" name="Подзаголовок 2">
            <a:extLst>
              <a:ext uri="{FF2B5EF4-FFF2-40B4-BE49-F238E27FC236}">
                <a16:creationId xmlns:a16="http://schemas.microsoft.com/office/drawing/2014/main" id="{B451FF8C-CD77-BCA6-FD6B-ADA0DC2A273C}"/>
              </a:ext>
            </a:extLst>
          </p:cNvPr>
          <p:cNvSpPr txBox="1">
            <a:spLocks/>
          </p:cNvSpPr>
          <p:nvPr/>
        </p:nvSpPr>
        <p:spPr>
          <a:xfrm>
            <a:off x="403789" y="3666834"/>
            <a:ext cx="7554520" cy="594768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cs typeface="Segoe UI Light" panose="020B0502040204020203" pitchFamily="34" charset="0"/>
              </a:rPr>
              <a:t>● затруднения в формировании позитивных жизненных стереотипов,    представлений о социальных ролях.</a:t>
            </a:r>
            <a:endParaRPr lang="ru-RU" sz="1600" dirty="0"/>
          </a:p>
          <a:p>
            <a:pPr algn="l"/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  <a:cs typeface="Segoe UI Light" panose="020B0502040204020203" pitchFamily="34" charset="0"/>
            </a:endParaRPr>
          </a:p>
          <a:p>
            <a:pPr algn="l"/>
            <a:endParaRPr lang="ru-RU" sz="16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053967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5638B6-D760-C655-D4C4-B425AEE3F1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61EB03BC-DAAF-4B91-CE0A-32A49ED9B3C0}"/>
              </a:ext>
            </a:extLst>
          </p:cNvPr>
          <p:cNvCxnSpPr>
            <a:cxnSpLocks/>
          </p:cNvCxnSpPr>
          <p:nvPr/>
        </p:nvCxnSpPr>
        <p:spPr>
          <a:xfrm>
            <a:off x="0" y="4002834"/>
            <a:ext cx="12191999" cy="21953"/>
          </a:xfrm>
          <a:prstGeom prst="line">
            <a:avLst/>
          </a:prstGeom>
          <a:ln w="76200">
            <a:solidFill>
              <a:srgbClr val="BDD2E1"/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A5894F91-8259-C93B-B11F-47D26EB313E7}"/>
              </a:ext>
            </a:extLst>
          </p:cNvPr>
          <p:cNvSpPr txBox="1">
            <a:spLocks/>
          </p:cNvSpPr>
          <p:nvPr/>
        </p:nvSpPr>
        <p:spPr>
          <a:xfrm>
            <a:off x="0" y="130216"/>
            <a:ext cx="3849199" cy="925729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3200" dirty="0"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45D4A2-7172-3296-8428-28208BFF2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833" y="288468"/>
            <a:ext cx="3417532" cy="550425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rgbClr val="506C92"/>
                </a:solidFill>
                <a:latin typeface="Franklin Gothic Heavy" panose="020B0903020102020204" pitchFamily="34" charset="0"/>
                <a:ea typeface="Segoe UI Black" panose="020B0A02040204020203" pitchFamily="34" charset="0"/>
              </a:rPr>
              <a:t>ЦЕЛЬ ПРОЕКТА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CBCE059-D82E-E038-6E5E-CDDABFD331A1}"/>
              </a:ext>
            </a:extLst>
          </p:cNvPr>
          <p:cNvSpPr txBox="1"/>
          <p:nvPr/>
        </p:nvSpPr>
        <p:spPr>
          <a:xfrm>
            <a:off x="923745" y="1395096"/>
            <a:ext cx="5666201" cy="2246769"/>
          </a:xfrm>
          <a:custGeom>
            <a:avLst/>
            <a:gdLst>
              <a:gd name="connsiteX0" fmla="*/ 0 w 5666201"/>
              <a:gd name="connsiteY0" fmla="*/ 0 h 2246769"/>
              <a:gd name="connsiteX1" fmla="*/ 686240 w 5666201"/>
              <a:gd name="connsiteY1" fmla="*/ 0 h 2246769"/>
              <a:gd name="connsiteX2" fmla="*/ 1259156 w 5666201"/>
              <a:gd name="connsiteY2" fmla="*/ 0 h 2246769"/>
              <a:gd name="connsiteX3" fmla="*/ 1775410 w 5666201"/>
              <a:gd name="connsiteY3" fmla="*/ 0 h 2246769"/>
              <a:gd name="connsiteX4" fmla="*/ 2291664 w 5666201"/>
              <a:gd name="connsiteY4" fmla="*/ 0 h 2246769"/>
              <a:gd name="connsiteX5" fmla="*/ 3034565 w 5666201"/>
              <a:gd name="connsiteY5" fmla="*/ 0 h 2246769"/>
              <a:gd name="connsiteX6" fmla="*/ 3494157 w 5666201"/>
              <a:gd name="connsiteY6" fmla="*/ 0 h 2246769"/>
              <a:gd name="connsiteX7" fmla="*/ 4180397 w 5666201"/>
              <a:gd name="connsiteY7" fmla="*/ 0 h 2246769"/>
              <a:gd name="connsiteX8" fmla="*/ 4866637 w 5666201"/>
              <a:gd name="connsiteY8" fmla="*/ 0 h 2246769"/>
              <a:gd name="connsiteX9" fmla="*/ 5666201 w 5666201"/>
              <a:gd name="connsiteY9" fmla="*/ 0 h 2246769"/>
              <a:gd name="connsiteX10" fmla="*/ 5666201 w 5666201"/>
              <a:gd name="connsiteY10" fmla="*/ 516757 h 2246769"/>
              <a:gd name="connsiteX11" fmla="*/ 5666201 w 5666201"/>
              <a:gd name="connsiteY11" fmla="*/ 1033514 h 2246769"/>
              <a:gd name="connsiteX12" fmla="*/ 5666201 w 5666201"/>
              <a:gd name="connsiteY12" fmla="*/ 1640141 h 2246769"/>
              <a:gd name="connsiteX13" fmla="*/ 5666201 w 5666201"/>
              <a:gd name="connsiteY13" fmla="*/ 2246769 h 2246769"/>
              <a:gd name="connsiteX14" fmla="*/ 5206609 w 5666201"/>
              <a:gd name="connsiteY14" fmla="*/ 2246769 h 2246769"/>
              <a:gd name="connsiteX15" fmla="*/ 4577031 w 5666201"/>
              <a:gd name="connsiteY15" fmla="*/ 2246769 h 2246769"/>
              <a:gd name="connsiteX16" fmla="*/ 3947453 w 5666201"/>
              <a:gd name="connsiteY16" fmla="*/ 2246769 h 2246769"/>
              <a:gd name="connsiteX17" fmla="*/ 3487862 w 5666201"/>
              <a:gd name="connsiteY17" fmla="*/ 2246769 h 2246769"/>
              <a:gd name="connsiteX18" fmla="*/ 2801622 w 5666201"/>
              <a:gd name="connsiteY18" fmla="*/ 2246769 h 2246769"/>
              <a:gd name="connsiteX19" fmla="*/ 2228706 w 5666201"/>
              <a:gd name="connsiteY19" fmla="*/ 2246769 h 2246769"/>
              <a:gd name="connsiteX20" fmla="*/ 1655790 w 5666201"/>
              <a:gd name="connsiteY20" fmla="*/ 2246769 h 2246769"/>
              <a:gd name="connsiteX21" fmla="*/ 1196198 w 5666201"/>
              <a:gd name="connsiteY21" fmla="*/ 2246769 h 2246769"/>
              <a:gd name="connsiteX22" fmla="*/ 736606 w 5666201"/>
              <a:gd name="connsiteY22" fmla="*/ 2246769 h 2246769"/>
              <a:gd name="connsiteX23" fmla="*/ 0 w 5666201"/>
              <a:gd name="connsiteY23" fmla="*/ 2246769 h 2246769"/>
              <a:gd name="connsiteX24" fmla="*/ 0 w 5666201"/>
              <a:gd name="connsiteY24" fmla="*/ 1707544 h 2246769"/>
              <a:gd name="connsiteX25" fmla="*/ 0 w 5666201"/>
              <a:gd name="connsiteY25" fmla="*/ 1213255 h 2246769"/>
              <a:gd name="connsiteX26" fmla="*/ 0 w 5666201"/>
              <a:gd name="connsiteY26" fmla="*/ 674031 h 2246769"/>
              <a:gd name="connsiteX27" fmla="*/ 0 w 5666201"/>
              <a:gd name="connsiteY27" fmla="*/ 0 h 2246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5666201" h="2246769" fill="none" extrusionOk="0">
                <a:moveTo>
                  <a:pt x="0" y="0"/>
                </a:moveTo>
                <a:cubicBezTo>
                  <a:pt x="331544" y="-5656"/>
                  <a:pt x="452196" y="-32626"/>
                  <a:pt x="686240" y="0"/>
                </a:cubicBezTo>
                <a:cubicBezTo>
                  <a:pt x="920284" y="32626"/>
                  <a:pt x="1118558" y="-14642"/>
                  <a:pt x="1259156" y="0"/>
                </a:cubicBezTo>
                <a:cubicBezTo>
                  <a:pt x="1399754" y="14642"/>
                  <a:pt x="1544996" y="-18683"/>
                  <a:pt x="1775410" y="0"/>
                </a:cubicBezTo>
                <a:cubicBezTo>
                  <a:pt x="2005824" y="18683"/>
                  <a:pt x="2093209" y="-600"/>
                  <a:pt x="2291664" y="0"/>
                </a:cubicBezTo>
                <a:cubicBezTo>
                  <a:pt x="2490119" y="600"/>
                  <a:pt x="2787851" y="-33616"/>
                  <a:pt x="3034565" y="0"/>
                </a:cubicBezTo>
                <a:cubicBezTo>
                  <a:pt x="3281279" y="33616"/>
                  <a:pt x="3267397" y="260"/>
                  <a:pt x="3494157" y="0"/>
                </a:cubicBezTo>
                <a:cubicBezTo>
                  <a:pt x="3720917" y="-260"/>
                  <a:pt x="3871939" y="-6558"/>
                  <a:pt x="4180397" y="0"/>
                </a:cubicBezTo>
                <a:cubicBezTo>
                  <a:pt x="4488855" y="6558"/>
                  <a:pt x="4663529" y="-20503"/>
                  <a:pt x="4866637" y="0"/>
                </a:cubicBezTo>
                <a:cubicBezTo>
                  <a:pt x="5069745" y="20503"/>
                  <a:pt x="5397940" y="17689"/>
                  <a:pt x="5666201" y="0"/>
                </a:cubicBezTo>
                <a:cubicBezTo>
                  <a:pt x="5673151" y="211544"/>
                  <a:pt x="5652251" y="273382"/>
                  <a:pt x="5666201" y="516757"/>
                </a:cubicBezTo>
                <a:cubicBezTo>
                  <a:pt x="5680151" y="760132"/>
                  <a:pt x="5660632" y="842704"/>
                  <a:pt x="5666201" y="1033514"/>
                </a:cubicBezTo>
                <a:cubicBezTo>
                  <a:pt x="5671770" y="1224324"/>
                  <a:pt x="5679473" y="1413453"/>
                  <a:pt x="5666201" y="1640141"/>
                </a:cubicBezTo>
                <a:cubicBezTo>
                  <a:pt x="5652929" y="1866829"/>
                  <a:pt x="5691109" y="2102201"/>
                  <a:pt x="5666201" y="2246769"/>
                </a:cubicBezTo>
                <a:cubicBezTo>
                  <a:pt x="5536262" y="2240523"/>
                  <a:pt x="5310123" y="2263445"/>
                  <a:pt x="5206609" y="2246769"/>
                </a:cubicBezTo>
                <a:cubicBezTo>
                  <a:pt x="5103095" y="2230093"/>
                  <a:pt x="4866762" y="2241930"/>
                  <a:pt x="4577031" y="2246769"/>
                </a:cubicBezTo>
                <a:cubicBezTo>
                  <a:pt x="4287300" y="2251608"/>
                  <a:pt x="4260837" y="2276973"/>
                  <a:pt x="3947453" y="2246769"/>
                </a:cubicBezTo>
                <a:cubicBezTo>
                  <a:pt x="3634069" y="2216565"/>
                  <a:pt x="3685891" y="2229762"/>
                  <a:pt x="3487862" y="2246769"/>
                </a:cubicBezTo>
                <a:cubicBezTo>
                  <a:pt x="3289833" y="2263776"/>
                  <a:pt x="3127067" y="2248818"/>
                  <a:pt x="2801622" y="2246769"/>
                </a:cubicBezTo>
                <a:cubicBezTo>
                  <a:pt x="2476177" y="2244720"/>
                  <a:pt x="2361714" y="2231204"/>
                  <a:pt x="2228706" y="2246769"/>
                </a:cubicBezTo>
                <a:cubicBezTo>
                  <a:pt x="2095698" y="2262334"/>
                  <a:pt x="1940005" y="2266466"/>
                  <a:pt x="1655790" y="2246769"/>
                </a:cubicBezTo>
                <a:cubicBezTo>
                  <a:pt x="1371575" y="2227072"/>
                  <a:pt x="1371909" y="2259866"/>
                  <a:pt x="1196198" y="2246769"/>
                </a:cubicBezTo>
                <a:cubicBezTo>
                  <a:pt x="1020487" y="2233672"/>
                  <a:pt x="919849" y="2248288"/>
                  <a:pt x="736606" y="2246769"/>
                </a:cubicBezTo>
                <a:cubicBezTo>
                  <a:pt x="553363" y="2245250"/>
                  <a:pt x="260265" y="2247158"/>
                  <a:pt x="0" y="2246769"/>
                </a:cubicBezTo>
                <a:cubicBezTo>
                  <a:pt x="11587" y="2027992"/>
                  <a:pt x="-4895" y="1928340"/>
                  <a:pt x="0" y="1707544"/>
                </a:cubicBezTo>
                <a:cubicBezTo>
                  <a:pt x="4895" y="1486749"/>
                  <a:pt x="-17066" y="1455531"/>
                  <a:pt x="0" y="1213255"/>
                </a:cubicBezTo>
                <a:cubicBezTo>
                  <a:pt x="17066" y="970979"/>
                  <a:pt x="-7313" y="894351"/>
                  <a:pt x="0" y="674031"/>
                </a:cubicBezTo>
                <a:cubicBezTo>
                  <a:pt x="7313" y="453711"/>
                  <a:pt x="-15946" y="271721"/>
                  <a:pt x="0" y="0"/>
                </a:cubicBezTo>
                <a:close/>
              </a:path>
              <a:path w="5666201" h="2246769" stroke="0" extrusionOk="0">
                <a:moveTo>
                  <a:pt x="0" y="0"/>
                </a:moveTo>
                <a:cubicBezTo>
                  <a:pt x="174855" y="4640"/>
                  <a:pt x="347847" y="-1436"/>
                  <a:pt x="516254" y="0"/>
                </a:cubicBezTo>
                <a:cubicBezTo>
                  <a:pt x="684661" y="1436"/>
                  <a:pt x="1042988" y="-24728"/>
                  <a:pt x="1202494" y="0"/>
                </a:cubicBezTo>
                <a:cubicBezTo>
                  <a:pt x="1362000" y="24728"/>
                  <a:pt x="1488869" y="22324"/>
                  <a:pt x="1662086" y="0"/>
                </a:cubicBezTo>
                <a:cubicBezTo>
                  <a:pt x="1835303" y="-22324"/>
                  <a:pt x="2042807" y="-29372"/>
                  <a:pt x="2404988" y="0"/>
                </a:cubicBezTo>
                <a:cubicBezTo>
                  <a:pt x="2767169" y="29372"/>
                  <a:pt x="2945323" y="24251"/>
                  <a:pt x="3091227" y="0"/>
                </a:cubicBezTo>
                <a:cubicBezTo>
                  <a:pt x="3237131" y="-24251"/>
                  <a:pt x="3373744" y="-4735"/>
                  <a:pt x="3550819" y="0"/>
                </a:cubicBezTo>
                <a:cubicBezTo>
                  <a:pt x="3727894" y="4735"/>
                  <a:pt x="3806347" y="-6931"/>
                  <a:pt x="4010411" y="0"/>
                </a:cubicBezTo>
                <a:cubicBezTo>
                  <a:pt x="4214475" y="6931"/>
                  <a:pt x="4357087" y="-13796"/>
                  <a:pt x="4526665" y="0"/>
                </a:cubicBezTo>
                <a:cubicBezTo>
                  <a:pt x="4696243" y="13796"/>
                  <a:pt x="4965603" y="14190"/>
                  <a:pt x="5099581" y="0"/>
                </a:cubicBezTo>
                <a:cubicBezTo>
                  <a:pt x="5233559" y="-14190"/>
                  <a:pt x="5396931" y="-28267"/>
                  <a:pt x="5666201" y="0"/>
                </a:cubicBezTo>
                <a:cubicBezTo>
                  <a:pt x="5646778" y="194944"/>
                  <a:pt x="5656973" y="329772"/>
                  <a:pt x="5666201" y="561692"/>
                </a:cubicBezTo>
                <a:cubicBezTo>
                  <a:pt x="5675429" y="793612"/>
                  <a:pt x="5658843" y="846168"/>
                  <a:pt x="5666201" y="1078449"/>
                </a:cubicBezTo>
                <a:cubicBezTo>
                  <a:pt x="5673559" y="1310730"/>
                  <a:pt x="5663233" y="1473633"/>
                  <a:pt x="5666201" y="1595206"/>
                </a:cubicBezTo>
                <a:cubicBezTo>
                  <a:pt x="5669169" y="1716779"/>
                  <a:pt x="5670190" y="1949400"/>
                  <a:pt x="5666201" y="2246769"/>
                </a:cubicBezTo>
                <a:cubicBezTo>
                  <a:pt x="5411189" y="2236283"/>
                  <a:pt x="5295912" y="2243172"/>
                  <a:pt x="5093285" y="2246769"/>
                </a:cubicBezTo>
                <a:cubicBezTo>
                  <a:pt x="4890658" y="2250366"/>
                  <a:pt x="4852713" y="2254197"/>
                  <a:pt x="4633693" y="2246769"/>
                </a:cubicBezTo>
                <a:cubicBezTo>
                  <a:pt x="4414673" y="2239341"/>
                  <a:pt x="4374874" y="2234937"/>
                  <a:pt x="4174101" y="2246769"/>
                </a:cubicBezTo>
                <a:cubicBezTo>
                  <a:pt x="3973328" y="2258601"/>
                  <a:pt x="3878150" y="2226804"/>
                  <a:pt x="3714510" y="2246769"/>
                </a:cubicBezTo>
                <a:cubicBezTo>
                  <a:pt x="3550870" y="2266734"/>
                  <a:pt x="3277084" y="2241944"/>
                  <a:pt x="3084932" y="2246769"/>
                </a:cubicBezTo>
                <a:cubicBezTo>
                  <a:pt x="2892780" y="2251594"/>
                  <a:pt x="2583334" y="2235302"/>
                  <a:pt x="2455354" y="2246769"/>
                </a:cubicBezTo>
                <a:cubicBezTo>
                  <a:pt x="2327374" y="2258236"/>
                  <a:pt x="2139782" y="2231857"/>
                  <a:pt x="1825776" y="2246769"/>
                </a:cubicBezTo>
                <a:cubicBezTo>
                  <a:pt x="1511770" y="2261681"/>
                  <a:pt x="1445337" y="2238223"/>
                  <a:pt x="1196198" y="2246769"/>
                </a:cubicBezTo>
                <a:cubicBezTo>
                  <a:pt x="947059" y="2255315"/>
                  <a:pt x="918600" y="2251923"/>
                  <a:pt x="679944" y="2246769"/>
                </a:cubicBezTo>
                <a:cubicBezTo>
                  <a:pt x="441288" y="2241615"/>
                  <a:pt x="339242" y="2223822"/>
                  <a:pt x="0" y="2246769"/>
                </a:cubicBezTo>
                <a:cubicBezTo>
                  <a:pt x="-16910" y="2067174"/>
                  <a:pt x="-14050" y="1906885"/>
                  <a:pt x="0" y="1730012"/>
                </a:cubicBezTo>
                <a:cubicBezTo>
                  <a:pt x="14050" y="1553139"/>
                  <a:pt x="1978" y="1379401"/>
                  <a:pt x="0" y="1145852"/>
                </a:cubicBezTo>
                <a:cubicBezTo>
                  <a:pt x="-1978" y="912303"/>
                  <a:pt x="4489" y="728832"/>
                  <a:pt x="0" y="584160"/>
                </a:cubicBezTo>
                <a:cubicBezTo>
                  <a:pt x="-4489" y="439488"/>
                  <a:pt x="-16883" y="17277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6350">
            <a:solidFill>
              <a:srgbClr val="AFBAC7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290363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/>
          <a:p>
            <a:pPr algn="just"/>
            <a:r>
              <a:rPr lang="ru-RU" sz="20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Segoe UI Light" panose="020B0502040204020203" pitchFamily="34" charset="0"/>
              </a:rPr>
              <a:t>Выявление ресурсов психологической безопасности студентов, проживающих на вновь принятых в состав РФ территориях, и разработка модели сопровождения психологической безопасности в рамках психологической службы образовательной организации</a:t>
            </a:r>
          </a:p>
        </p:txBody>
      </p:sp>
      <p:sp>
        <p:nvSpPr>
          <p:cNvPr id="15" name="Круг: прозрачная заливка 14">
            <a:extLst>
              <a:ext uri="{FF2B5EF4-FFF2-40B4-BE49-F238E27FC236}">
                <a16:creationId xmlns:a16="http://schemas.microsoft.com/office/drawing/2014/main" id="{297086FA-64F6-7785-BF27-BEE6F49D1481}"/>
              </a:ext>
            </a:extLst>
          </p:cNvPr>
          <p:cNvSpPr/>
          <p:nvPr/>
        </p:nvSpPr>
        <p:spPr>
          <a:xfrm>
            <a:off x="7731834" y="442276"/>
            <a:ext cx="766936" cy="742625"/>
          </a:xfrm>
          <a:prstGeom prst="donu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Овал 17">
            <a:extLst>
              <a:ext uri="{FF2B5EF4-FFF2-40B4-BE49-F238E27FC236}">
                <a16:creationId xmlns:a16="http://schemas.microsoft.com/office/drawing/2014/main" id="{AC742585-1C8F-021B-2B8B-561D2F76BEEC}"/>
              </a:ext>
            </a:extLst>
          </p:cNvPr>
          <p:cNvSpPr/>
          <p:nvPr/>
        </p:nvSpPr>
        <p:spPr>
          <a:xfrm>
            <a:off x="7203972" y="2120371"/>
            <a:ext cx="358268" cy="39542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Овал 20">
            <a:extLst>
              <a:ext uri="{FF2B5EF4-FFF2-40B4-BE49-F238E27FC236}">
                <a16:creationId xmlns:a16="http://schemas.microsoft.com/office/drawing/2014/main" id="{B58F2DE5-9AB6-417A-3E28-B3410266EEF4}"/>
              </a:ext>
            </a:extLst>
          </p:cNvPr>
          <p:cNvSpPr/>
          <p:nvPr/>
        </p:nvSpPr>
        <p:spPr>
          <a:xfrm>
            <a:off x="3466425" y="3789510"/>
            <a:ext cx="580842" cy="487248"/>
          </a:xfrm>
          <a:prstGeom prst="ellipse">
            <a:avLst/>
          </a:prstGeom>
          <a:solidFill>
            <a:schemeClr val="bg1"/>
          </a:solidFill>
          <a:ln w="38100">
            <a:solidFill>
              <a:srgbClr val="BDD2E1"/>
            </a:solidFill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903A944-B265-13DB-77ED-4CD75B7946B2}"/>
              </a:ext>
            </a:extLst>
          </p:cNvPr>
          <p:cNvSpPr txBox="1"/>
          <p:nvPr/>
        </p:nvSpPr>
        <p:spPr>
          <a:xfrm>
            <a:off x="2887019" y="4366240"/>
            <a:ext cx="1739655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/>
            <a:r>
              <a:rPr lang="ru-RU" sz="3600" dirty="0">
                <a:solidFill>
                  <a:srgbClr val="506C92"/>
                </a:solidFill>
                <a:latin typeface="Franklin Gothic Heavy" panose="020B0903020102020204" pitchFamily="34" charset="0"/>
                <a:ea typeface="Segoe UI Black" panose="020B0A02040204020203" pitchFamily="34" charset="0"/>
              </a:rPr>
              <a:t>2024 г.</a:t>
            </a:r>
          </a:p>
        </p:txBody>
      </p:sp>
      <p:sp>
        <p:nvSpPr>
          <p:cNvPr id="16" name="Овал 15">
            <a:extLst>
              <a:ext uri="{FF2B5EF4-FFF2-40B4-BE49-F238E27FC236}">
                <a16:creationId xmlns:a16="http://schemas.microsoft.com/office/drawing/2014/main" id="{2D09567D-9DEA-521E-1C86-3C23DF4A8002}"/>
              </a:ext>
            </a:extLst>
          </p:cNvPr>
          <p:cNvSpPr/>
          <p:nvPr/>
        </p:nvSpPr>
        <p:spPr>
          <a:xfrm>
            <a:off x="7910081" y="3936758"/>
            <a:ext cx="205221" cy="242171"/>
          </a:xfrm>
          <a:prstGeom prst="ellipse">
            <a:avLst/>
          </a:prstGeom>
          <a:solidFill>
            <a:srgbClr val="F3F6F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Круг: прозрачная заливка 16">
            <a:extLst>
              <a:ext uri="{FF2B5EF4-FFF2-40B4-BE49-F238E27FC236}">
                <a16:creationId xmlns:a16="http://schemas.microsoft.com/office/drawing/2014/main" id="{E8377DAB-3E09-8EAC-0F54-766D099441F3}"/>
              </a:ext>
            </a:extLst>
          </p:cNvPr>
          <p:cNvSpPr/>
          <p:nvPr/>
        </p:nvSpPr>
        <p:spPr>
          <a:xfrm>
            <a:off x="8529992" y="2643557"/>
            <a:ext cx="504097" cy="509544"/>
          </a:xfrm>
          <a:prstGeom prst="donut">
            <a:avLst/>
          </a:prstGeom>
          <a:solidFill>
            <a:srgbClr val="F3F6F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id="{69E9A674-C19D-A711-0BF1-F4DEAC592F49}"/>
              </a:ext>
            </a:extLst>
          </p:cNvPr>
          <p:cNvSpPr/>
          <p:nvPr/>
        </p:nvSpPr>
        <p:spPr>
          <a:xfrm>
            <a:off x="9915134" y="1773384"/>
            <a:ext cx="216027" cy="222891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1B4D32DA-5051-92A8-AA6D-5935DA99AB9B}"/>
              </a:ext>
            </a:extLst>
          </p:cNvPr>
          <p:cNvSpPr/>
          <p:nvPr/>
        </p:nvSpPr>
        <p:spPr>
          <a:xfrm>
            <a:off x="8782040" y="3759547"/>
            <a:ext cx="580842" cy="487248"/>
          </a:xfrm>
          <a:prstGeom prst="ellipse">
            <a:avLst/>
          </a:prstGeom>
          <a:solidFill>
            <a:schemeClr val="bg1"/>
          </a:solidFill>
          <a:ln w="38100">
            <a:solidFill>
              <a:srgbClr val="BDD2E1"/>
            </a:solidFill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FCECFFF-506E-83CA-2175-B3CC944F41D4}"/>
              </a:ext>
            </a:extLst>
          </p:cNvPr>
          <p:cNvSpPr txBox="1"/>
          <p:nvPr/>
        </p:nvSpPr>
        <p:spPr>
          <a:xfrm>
            <a:off x="8202632" y="2937795"/>
            <a:ext cx="1739655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/>
            <a:r>
              <a:rPr lang="ru-RU" sz="3600" dirty="0">
                <a:solidFill>
                  <a:srgbClr val="506C92"/>
                </a:solidFill>
                <a:latin typeface="Franklin Gothic Heavy" panose="020B0903020102020204" pitchFamily="34" charset="0"/>
                <a:ea typeface="Segoe UI Black" panose="020B0A02040204020203" pitchFamily="34" charset="0"/>
              </a:rPr>
              <a:t>2025 г.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EE8C3AA-B0FA-EEA8-4550-3A2240B3F7FD}"/>
              </a:ext>
            </a:extLst>
          </p:cNvPr>
          <p:cNvSpPr txBox="1"/>
          <p:nvPr/>
        </p:nvSpPr>
        <p:spPr>
          <a:xfrm>
            <a:off x="6111525" y="4422216"/>
            <a:ext cx="5921870" cy="1938992"/>
          </a:xfrm>
          <a:custGeom>
            <a:avLst/>
            <a:gdLst>
              <a:gd name="connsiteX0" fmla="*/ 0 w 5921870"/>
              <a:gd name="connsiteY0" fmla="*/ 0 h 1938992"/>
              <a:gd name="connsiteX1" fmla="*/ 657986 w 5921870"/>
              <a:gd name="connsiteY1" fmla="*/ 0 h 1938992"/>
              <a:gd name="connsiteX2" fmla="*/ 1197534 w 5921870"/>
              <a:gd name="connsiteY2" fmla="*/ 0 h 1938992"/>
              <a:gd name="connsiteX3" fmla="*/ 1677863 w 5921870"/>
              <a:gd name="connsiteY3" fmla="*/ 0 h 1938992"/>
              <a:gd name="connsiteX4" fmla="*/ 2276630 w 5921870"/>
              <a:gd name="connsiteY4" fmla="*/ 0 h 1938992"/>
              <a:gd name="connsiteX5" fmla="*/ 2816178 w 5921870"/>
              <a:gd name="connsiteY5" fmla="*/ 0 h 1938992"/>
              <a:gd name="connsiteX6" fmla="*/ 3355726 w 5921870"/>
              <a:gd name="connsiteY6" fmla="*/ 0 h 1938992"/>
              <a:gd name="connsiteX7" fmla="*/ 4132149 w 5921870"/>
              <a:gd name="connsiteY7" fmla="*/ 0 h 1938992"/>
              <a:gd name="connsiteX8" fmla="*/ 4612479 w 5921870"/>
              <a:gd name="connsiteY8" fmla="*/ 0 h 1938992"/>
              <a:gd name="connsiteX9" fmla="*/ 5329683 w 5921870"/>
              <a:gd name="connsiteY9" fmla="*/ 0 h 1938992"/>
              <a:gd name="connsiteX10" fmla="*/ 5921870 w 5921870"/>
              <a:gd name="connsiteY10" fmla="*/ 0 h 1938992"/>
              <a:gd name="connsiteX11" fmla="*/ 5921870 w 5921870"/>
              <a:gd name="connsiteY11" fmla="*/ 607551 h 1938992"/>
              <a:gd name="connsiteX12" fmla="*/ 5921870 w 5921870"/>
              <a:gd name="connsiteY12" fmla="*/ 1273271 h 1938992"/>
              <a:gd name="connsiteX13" fmla="*/ 5921870 w 5921870"/>
              <a:gd name="connsiteY13" fmla="*/ 1938992 h 1938992"/>
              <a:gd name="connsiteX14" fmla="*/ 5145447 w 5921870"/>
              <a:gd name="connsiteY14" fmla="*/ 1938992 h 1938992"/>
              <a:gd name="connsiteX15" fmla="*/ 4487461 w 5921870"/>
              <a:gd name="connsiteY15" fmla="*/ 1938992 h 1938992"/>
              <a:gd name="connsiteX16" fmla="*/ 3947913 w 5921870"/>
              <a:gd name="connsiteY16" fmla="*/ 1938992 h 1938992"/>
              <a:gd name="connsiteX17" fmla="*/ 3289928 w 5921870"/>
              <a:gd name="connsiteY17" fmla="*/ 1938992 h 1938992"/>
              <a:gd name="connsiteX18" fmla="*/ 2631942 w 5921870"/>
              <a:gd name="connsiteY18" fmla="*/ 1938992 h 1938992"/>
              <a:gd name="connsiteX19" fmla="*/ 2151613 w 5921870"/>
              <a:gd name="connsiteY19" fmla="*/ 1938992 h 1938992"/>
              <a:gd name="connsiteX20" fmla="*/ 1434409 w 5921870"/>
              <a:gd name="connsiteY20" fmla="*/ 1938992 h 1938992"/>
              <a:gd name="connsiteX21" fmla="*/ 835642 w 5921870"/>
              <a:gd name="connsiteY21" fmla="*/ 1938992 h 1938992"/>
              <a:gd name="connsiteX22" fmla="*/ 0 w 5921870"/>
              <a:gd name="connsiteY22" fmla="*/ 1938992 h 1938992"/>
              <a:gd name="connsiteX23" fmla="*/ 0 w 5921870"/>
              <a:gd name="connsiteY23" fmla="*/ 1350831 h 1938992"/>
              <a:gd name="connsiteX24" fmla="*/ 0 w 5921870"/>
              <a:gd name="connsiteY24" fmla="*/ 665721 h 1938992"/>
              <a:gd name="connsiteX25" fmla="*/ 0 w 5921870"/>
              <a:gd name="connsiteY25" fmla="*/ 0 h 1938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5921870" h="1938992" fill="none" extrusionOk="0">
                <a:moveTo>
                  <a:pt x="0" y="0"/>
                </a:moveTo>
                <a:cubicBezTo>
                  <a:pt x="148909" y="28314"/>
                  <a:pt x="486632" y="-22795"/>
                  <a:pt x="657986" y="0"/>
                </a:cubicBezTo>
                <a:cubicBezTo>
                  <a:pt x="829340" y="22795"/>
                  <a:pt x="951778" y="16989"/>
                  <a:pt x="1197534" y="0"/>
                </a:cubicBezTo>
                <a:cubicBezTo>
                  <a:pt x="1443290" y="-16989"/>
                  <a:pt x="1503598" y="-18655"/>
                  <a:pt x="1677863" y="0"/>
                </a:cubicBezTo>
                <a:cubicBezTo>
                  <a:pt x="1852128" y="18655"/>
                  <a:pt x="2077268" y="24594"/>
                  <a:pt x="2276630" y="0"/>
                </a:cubicBezTo>
                <a:cubicBezTo>
                  <a:pt x="2475992" y="-24594"/>
                  <a:pt x="2551595" y="-15339"/>
                  <a:pt x="2816178" y="0"/>
                </a:cubicBezTo>
                <a:cubicBezTo>
                  <a:pt x="3080761" y="15339"/>
                  <a:pt x="3197784" y="16960"/>
                  <a:pt x="3355726" y="0"/>
                </a:cubicBezTo>
                <a:cubicBezTo>
                  <a:pt x="3513668" y="-16960"/>
                  <a:pt x="3869426" y="-23125"/>
                  <a:pt x="4132149" y="0"/>
                </a:cubicBezTo>
                <a:cubicBezTo>
                  <a:pt x="4394872" y="23125"/>
                  <a:pt x="4469780" y="-3933"/>
                  <a:pt x="4612479" y="0"/>
                </a:cubicBezTo>
                <a:cubicBezTo>
                  <a:pt x="4755178" y="3933"/>
                  <a:pt x="5120431" y="-1257"/>
                  <a:pt x="5329683" y="0"/>
                </a:cubicBezTo>
                <a:cubicBezTo>
                  <a:pt x="5538935" y="1257"/>
                  <a:pt x="5634731" y="29300"/>
                  <a:pt x="5921870" y="0"/>
                </a:cubicBezTo>
                <a:cubicBezTo>
                  <a:pt x="5897914" y="237133"/>
                  <a:pt x="5951373" y="458436"/>
                  <a:pt x="5921870" y="607551"/>
                </a:cubicBezTo>
                <a:cubicBezTo>
                  <a:pt x="5892367" y="756666"/>
                  <a:pt x="5916822" y="991598"/>
                  <a:pt x="5921870" y="1273271"/>
                </a:cubicBezTo>
                <a:cubicBezTo>
                  <a:pt x="5926918" y="1554944"/>
                  <a:pt x="5950340" y="1713527"/>
                  <a:pt x="5921870" y="1938992"/>
                </a:cubicBezTo>
                <a:cubicBezTo>
                  <a:pt x="5612603" y="1901838"/>
                  <a:pt x="5321861" y="1927718"/>
                  <a:pt x="5145447" y="1938992"/>
                </a:cubicBezTo>
                <a:cubicBezTo>
                  <a:pt x="4969033" y="1950266"/>
                  <a:pt x="4737858" y="1946419"/>
                  <a:pt x="4487461" y="1938992"/>
                </a:cubicBezTo>
                <a:cubicBezTo>
                  <a:pt x="4237064" y="1931565"/>
                  <a:pt x="4189977" y="1950091"/>
                  <a:pt x="3947913" y="1938992"/>
                </a:cubicBezTo>
                <a:cubicBezTo>
                  <a:pt x="3705849" y="1927893"/>
                  <a:pt x="3491611" y="1969959"/>
                  <a:pt x="3289928" y="1938992"/>
                </a:cubicBezTo>
                <a:cubicBezTo>
                  <a:pt x="3088246" y="1908025"/>
                  <a:pt x="2945071" y="1908967"/>
                  <a:pt x="2631942" y="1938992"/>
                </a:cubicBezTo>
                <a:cubicBezTo>
                  <a:pt x="2318813" y="1969017"/>
                  <a:pt x="2353197" y="1958960"/>
                  <a:pt x="2151613" y="1938992"/>
                </a:cubicBezTo>
                <a:cubicBezTo>
                  <a:pt x="1950029" y="1919024"/>
                  <a:pt x="1676882" y="1972826"/>
                  <a:pt x="1434409" y="1938992"/>
                </a:cubicBezTo>
                <a:cubicBezTo>
                  <a:pt x="1191936" y="1905158"/>
                  <a:pt x="1090423" y="1911719"/>
                  <a:pt x="835642" y="1938992"/>
                </a:cubicBezTo>
                <a:cubicBezTo>
                  <a:pt x="580861" y="1966265"/>
                  <a:pt x="313200" y="1962698"/>
                  <a:pt x="0" y="1938992"/>
                </a:cubicBezTo>
                <a:cubicBezTo>
                  <a:pt x="23063" y="1787808"/>
                  <a:pt x="28835" y="1557205"/>
                  <a:pt x="0" y="1350831"/>
                </a:cubicBezTo>
                <a:cubicBezTo>
                  <a:pt x="-28835" y="1144457"/>
                  <a:pt x="-17146" y="938123"/>
                  <a:pt x="0" y="665721"/>
                </a:cubicBezTo>
                <a:cubicBezTo>
                  <a:pt x="17146" y="393319"/>
                  <a:pt x="16079" y="244466"/>
                  <a:pt x="0" y="0"/>
                </a:cubicBezTo>
                <a:close/>
              </a:path>
              <a:path w="5921870" h="1938992" stroke="0" extrusionOk="0">
                <a:moveTo>
                  <a:pt x="0" y="0"/>
                </a:moveTo>
                <a:cubicBezTo>
                  <a:pt x="231561" y="-19980"/>
                  <a:pt x="382063" y="-3629"/>
                  <a:pt x="539548" y="0"/>
                </a:cubicBezTo>
                <a:cubicBezTo>
                  <a:pt x="697033" y="3629"/>
                  <a:pt x="1051346" y="-32455"/>
                  <a:pt x="1256752" y="0"/>
                </a:cubicBezTo>
                <a:cubicBezTo>
                  <a:pt x="1462158" y="32455"/>
                  <a:pt x="1552559" y="8321"/>
                  <a:pt x="1737082" y="0"/>
                </a:cubicBezTo>
                <a:cubicBezTo>
                  <a:pt x="1921605" y="-8321"/>
                  <a:pt x="2152168" y="24597"/>
                  <a:pt x="2513505" y="0"/>
                </a:cubicBezTo>
                <a:cubicBezTo>
                  <a:pt x="2874842" y="-24597"/>
                  <a:pt x="2885472" y="9581"/>
                  <a:pt x="3230709" y="0"/>
                </a:cubicBezTo>
                <a:cubicBezTo>
                  <a:pt x="3575946" y="-9581"/>
                  <a:pt x="3521904" y="22124"/>
                  <a:pt x="3711039" y="0"/>
                </a:cubicBezTo>
                <a:cubicBezTo>
                  <a:pt x="3900174" y="-22124"/>
                  <a:pt x="4059207" y="19588"/>
                  <a:pt x="4191368" y="0"/>
                </a:cubicBezTo>
                <a:cubicBezTo>
                  <a:pt x="4323529" y="-19588"/>
                  <a:pt x="4507182" y="10346"/>
                  <a:pt x="4730916" y="0"/>
                </a:cubicBezTo>
                <a:cubicBezTo>
                  <a:pt x="4954650" y="-10346"/>
                  <a:pt x="5110942" y="-27468"/>
                  <a:pt x="5329683" y="0"/>
                </a:cubicBezTo>
                <a:cubicBezTo>
                  <a:pt x="5548424" y="27468"/>
                  <a:pt x="5763294" y="6248"/>
                  <a:pt x="5921870" y="0"/>
                </a:cubicBezTo>
                <a:cubicBezTo>
                  <a:pt x="5927139" y="228072"/>
                  <a:pt x="5898909" y="478397"/>
                  <a:pt x="5921870" y="646331"/>
                </a:cubicBezTo>
                <a:cubicBezTo>
                  <a:pt x="5944831" y="814265"/>
                  <a:pt x="5941883" y="1130154"/>
                  <a:pt x="5921870" y="1253881"/>
                </a:cubicBezTo>
                <a:cubicBezTo>
                  <a:pt x="5901858" y="1377608"/>
                  <a:pt x="5934016" y="1795373"/>
                  <a:pt x="5921870" y="1938992"/>
                </a:cubicBezTo>
                <a:cubicBezTo>
                  <a:pt x="5704298" y="1964818"/>
                  <a:pt x="5578142" y="1914738"/>
                  <a:pt x="5263884" y="1938992"/>
                </a:cubicBezTo>
                <a:cubicBezTo>
                  <a:pt x="4949626" y="1963246"/>
                  <a:pt x="4981162" y="1946252"/>
                  <a:pt x="4724336" y="1938992"/>
                </a:cubicBezTo>
                <a:cubicBezTo>
                  <a:pt x="4467510" y="1931732"/>
                  <a:pt x="4474201" y="1919636"/>
                  <a:pt x="4244007" y="1938992"/>
                </a:cubicBezTo>
                <a:cubicBezTo>
                  <a:pt x="4013813" y="1958348"/>
                  <a:pt x="3918884" y="1945233"/>
                  <a:pt x="3763677" y="1938992"/>
                </a:cubicBezTo>
                <a:cubicBezTo>
                  <a:pt x="3608470" y="1932752"/>
                  <a:pt x="3435575" y="1918914"/>
                  <a:pt x="3283348" y="1938992"/>
                </a:cubicBezTo>
                <a:cubicBezTo>
                  <a:pt x="3131121" y="1959070"/>
                  <a:pt x="2792457" y="1970639"/>
                  <a:pt x="2625362" y="1938992"/>
                </a:cubicBezTo>
                <a:cubicBezTo>
                  <a:pt x="2458267" y="1907345"/>
                  <a:pt x="2113887" y="1937712"/>
                  <a:pt x="1967377" y="1938992"/>
                </a:cubicBezTo>
                <a:cubicBezTo>
                  <a:pt x="1820868" y="1940272"/>
                  <a:pt x="1464977" y="1955446"/>
                  <a:pt x="1309391" y="1938992"/>
                </a:cubicBezTo>
                <a:cubicBezTo>
                  <a:pt x="1153805" y="1922538"/>
                  <a:pt x="804426" y="1910970"/>
                  <a:pt x="651406" y="1938992"/>
                </a:cubicBezTo>
                <a:cubicBezTo>
                  <a:pt x="498386" y="1967014"/>
                  <a:pt x="179674" y="1955187"/>
                  <a:pt x="0" y="1938992"/>
                </a:cubicBezTo>
                <a:cubicBezTo>
                  <a:pt x="26204" y="1768801"/>
                  <a:pt x="330" y="1496565"/>
                  <a:pt x="0" y="1292661"/>
                </a:cubicBezTo>
                <a:cubicBezTo>
                  <a:pt x="-330" y="1088757"/>
                  <a:pt x="16296" y="956351"/>
                  <a:pt x="0" y="646331"/>
                </a:cubicBezTo>
                <a:cubicBezTo>
                  <a:pt x="-16296" y="336311"/>
                  <a:pt x="24218" y="290517"/>
                  <a:pt x="0" y="0"/>
                </a:cubicBezTo>
                <a:close/>
              </a:path>
            </a:pathLst>
          </a:custGeom>
          <a:solidFill>
            <a:schemeClr val="bg1"/>
          </a:solidFill>
          <a:ln w="6350">
            <a:solidFill>
              <a:srgbClr val="AFBAC7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290363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/>
          <a:p>
            <a:pPr algn="just"/>
            <a:r>
              <a:rPr lang="ru-RU" sz="2000" kern="1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Segoe UI Light" panose="020B0502040204020203" pitchFamily="34" charset="0"/>
              </a:rPr>
              <a:t>Создание комплекса технологий психолого-педагогического сопровождения психологической безопасности студентов, проживающих на вновь принятых в состав РФ территориях, разработка и апробация методических рекомендаций</a:t>
            </a:r>
          </a:p>
        </p:txBody>
      </p:sp>
      <p:sp>
        <p:nvSpPr>
          <p:cNvPr id="25" name="Круг: прозрачная заливка 24">
            <a:extLst>
              <a:ext uri="{FF2B5EF4-FFF2-40B4-BE49-F238E27FC236}">
                <a16:creationId xmlns:a16="http://schemas.microsoft.com/office/drawing/2014/main" id="{30AF3E87-7A15-2EE0-8959-B4C93A9C5641}"/>
              </a:ext>
            </a:extLst>
          </p:cNvPr>
          <p:cNvSpPr/>
          <p:nvPr/>
        </p:nvSpPr>
        <p:spPr>
          <a:xfrm>
            <a:off x="311859" y="5989895"/>
            <a:ext cx="766936" cy="742625"/>
          </a:xfrm>
          <a:prstGeom prst="donu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Овал 25">
            <a:extLst>
              <a:ext uri="{FF2B5EF4-FFF2-40B4-BE49-F238E27FC236}">
                <a16:creationId xmlns:a16="http://schemas.microsoft.com/office/drawing/2014/main" id="{7C5C4650-5F21-5BA6-4D4C-2A7B5A8660B0}"/>
              </a:ext>
            </a:extLst>
          </p:cNvPr>
          <p:cNvSpPr/>
          <p:nvPr/>
        </p:nvSpPr>
        <p:spPr>
          <a:xfrm>
            <a:off x="4047267" y="6133470"/>
            <a:ext cx="216027" cy="222891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Овал 26">
            <a:extLst>
              <a:ext uri="{FF2B5EF4-FFF2-40B4-BE49-F238E27FC236}">
                <a16:creationId xmlns:a16="http://schemas.microsoft.com/office/drawing/2014/main" id="{FCE2B219-A4BF-E109-8BEA-C08101AEC1FA}"/>
              </a:ext>
            </a:extLst>
          </p:cNvPr>
          <p:cNvSpPr/>
          <p:nvPr/>
        </p:nvSpPr>
        <p:spPr>
          <a:xfrm>
            <a:off x="1745465" y="4611911"/>
            <a:ext cx="358268" cy="39542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122058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362751-3807-EB85-7E65-79B7E9E463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34646BF8-8023-CA11-5E98-EB41606A91D9}"/>
              </a:ext>
            </a:extLst>
          </p:cNvPr>
          <p:cNvSpPr/>
          <p:nvPr/>
        </p:nvSpPr>
        <p:spPr>
          <a:xfrm>
            <a:off x="6526100" y="28447"/>
            <a:ext cx="449161" cy="68476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F90CA628-685C-ACE8-C67D-0E61394129E7}"/>
              </a:ext>
            </a:extLst>
          </p:cNvPr>
          <p:cNvSpPr/>
          <p:nvPr/>
        </p:nvSpPr>
        <p:spPr>
          <a:xfrm>
            <a:off x="9096037" y="-18579"/>
            <a:ext cx="449161" cy="68476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379A5D0B-C18C-B88A-9914-5CEB5F1D671E}"/>
              </a:ext>
            </a:extLst>
          </p:cNvPr>
          <p:cNvSpPr/>
          <p:nvPr/>
        </p:nvSpPr>
        <p:spPr>
          <a:xfrm>
            <a:off x="8212919" y="-28447"/>
            <a:ext cx="449161" cy="6886447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9298EB3B-005B-28AB-6752-EE9A68E237C2}"/>
              </a:ext>
            </a:extLst>
          </p:cNvPr>
          <p:cNvSpPr/>
          <p:nvPr/>
        </p:nvSpPr>
        <p:spPr>
          <a:xfrm>
            <a:off x="7345252" y="0"/>
            <a:ext cx="449161" cy="6857999"/>
          </a:xfrm>
          <a:prstGeom prst="rect">
            <a:avLst/>
          </a:prstGeom>
          <a:solidFill>
            <a:srgbClr val="C7CED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D977DBEE-C157-2C27-7F87-797F00AF202B}"/>
              </a:ext>
            </a:extLst>
          </p:cNvPr>
          <p:cNvSpPr/>
          <p:nvPr/>
        </p:nvSpPr>
        <p:spPr>
          <a:xfrm>
            <a:off x="11742839" y="10376"/>
            <a:ext cx="449161" cy="68476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C0056814-2D03-3F3C-CC76-809D0F587FE9}"/>
              </a:ext>
            </a:extLst>
          </p:cNvPr>
          <p:cNvSpPr/>
          <p:nvPr/>
        </p:nvSpPr>
        <p:spPr>
          <a:xfrm>
            <a:off x="10835239" y="0"/>
            <a:ext cx="449161" cy="6886447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C3644891-B329-BB0F-A5F8-A71509CD34B4}"/>
              </a:ext>
            </a:extLst>
          </p:cNvPr>
          <p:cNvSpPr/>
          <p:nvPr/>
        </p:nvSpPr>
        <p:spPr>
          <a:xfrm>
            <a:off x="9967572" y="28447"/>
            <a:ext cx="449161" cy="6857999"/>
          </a:xfrm>
          <a:prstGeom prst="rect">
            <a:avLst/>
          </a:prstGeom>
          <a:solidFill>
            <a:srgbClr val="C7CED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5CC55D19-F5E6-6EF9-26D9-15A2F48D78E4}"/>
              </a:ext>
            </a:extLst>
          </p:cNvPr>
          <p:cNvSpPr/>
          <p:nvPr/>
        </p:nvSpPr>
        <p:spPr>
          <a:xfrm>
            <a:off x="443938" y="902013"/>
            <a:ext cx="5661722" cy="5151599"/>
          </a:xfrm>
          <a:prstGeom prst="ellipse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AC6836B2-97A8-7D31-6956-E680D0771FA8}"/>
              </a:ext>
            </a:extLst>
          </p:cNvPr>
          <p:cNvSpPr/>
          <p:nvPr/>
        </p:nvSpPr>
        <p:spPr>
          <a:xfrm>
            <a:off x="-1594872" y="237055"/>
            <a:ext cx="7147622" cy="6449300"/>
          </a:xfrm>
          <a:prstGeom prst="ellipse">
            <a:avLst/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E825AA26-4286-0DD3-3832-337C00CBD0A4}"/>
              </a:ext>
            </a:extLst>
          </p:cNvPr>
          <p:cNvSpPr/>
          <p:nvPr/>
        </p:nvSpPr>
        <p:spPr>
          <a:xfrm>
            <a:off x="-620041" y="885905"/>
            <a:ext cx="5661722" cy="515159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125B179E-1EF5-EF81-ED8C-AFACA5046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7569" y="3193165"/>
            <a:ext cx="5273057" cy="569293"/>
          </a:xfrm>
        </p:spPr>
        <p:txBody>
          <a:bodyPr>
            <a:noAutofit/>
          </a:bodyPr>
          <a:lstStyle/>
          <a:p>
            <a:pPr algn="ctr"/>
            <a:r>
              <a:rPr lang="ru-RU" altLang="ru-RU" sz="6000" dirty="0">
                <a:solidFill>
                  <a:srgbClr val="506C92"/>
                </a:solidFill>
                <a:latin typeface="Franklin Gothic Heavy" panose="020B0903020102020204" pitchFamily="34" charset="0"/>
                <a:ea typeface="Segoe UI Black" panose="020B0A02040204020203" pitchFamily="34" charset="0"/>
                <a:cs typeface="Rubik Mono One" panose="02000504020000020004" pitchFamily="2" charset="-79"/>
              </a:rPr>
              <a:t>ЗАДАЧИ ПРОЕКТА</a:t>
            </a:r>
            <a:endParaRPr lang="ru-RU" sz="6000" dirty="0">
              <a:solidFill>
                <a:srgbClr val="506C92"/>
              </a:solidFill>
              <a:latin typeface="Franklin Gothic Heavy" panose="020B0903020102020204" pitchFamily="34" charset="0"/>
              <a:ea typeface="Segoe UI Black" panose="020B0A02040204020203" pitchFamily="34" charset="0"/>
              <a:cs typeface="Rubik Mono One" panose="02000504020000020004" pitchFamily="2" charset="-79"/>
            </a:endParaRPr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4E8E5E10-0EC8-F79D-559E-8C8D0FB5B144}"/>
              </a:ext>
            </a:extLst>
          </p:cNvPr>
          <p:cNvSpPr/>
          <p:nvPr/>
        </p:nvSpPr>
        <p:spPr>
          <a:xfrm>
            <a:off x="4360866" y="1092878"/>
            <a:ext cx="400046" cy="351550"/>
          </a:xfrm>
          <a:prstGeom prst="ellipse">
            <a:avLst/>
          </a:prstGeom>
          <a:solidFill>
            <a:srgbClr val="9DB0C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8F228C24-05A4-4252-91E1-F11200A970B5}"/>
              </a:ext>
            </a:extLst>
          </p:cNvPr>
          <p:cNvSpPr/>
          <p:nvPr/>
        </p:nvSpPr>
        <p:spPr>
          <a:xfrm>
            <a:off x="5869792" y="2911018"/>
            <a:ext cx="400046" cy="351550"/>
          </a:xfrm>
          <a:prstGeom prst="ellipse">
            <a:avLst/>
          </a:prstGeom>
          <a:solidFill>
            <a:srgbClr val="9DB0C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A8D25ECC-D18A-9638-E3A1-EA8BE7266A4A}"/>
              </a:ext>
            </a:extLst>
          </p:cNvPr>
          <p:cNvSpPr/>
          <p:nvPr/>
        </p:nvSpPr>
        <p:spPr>
          <a:xfrm>
            <a:off x="4897169" y="5243468"/>
            <a:ext cx="400046" cy="351550"/>
          </a:xfrm>
          <a:prstGeom prst="ellipse">
            <a:avLst/>
          </a:prstGeom>
          <a:solidFill>
            <a:srgbClr val="9DB0C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151B5C41-EEF9-9D8D-4F7B-1850CC35007D}"/>
              </a:ext>
            </a:extLst>
          </p:cNvPr>
          <p:cNvSpPr/>
          <p:nvPr/>
        </p:nvSpPr>
        <p:spPr>
          <a:xfrm>
            <a:off x="4846749" y="141553"/>
            <a:ext cx="6433884" cy="139255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>
                <a:solidFill>
                  <a:srgbClr val="506C92"/>
                </a:solidFill>
                <a:latin typeface="Century Gothic" panose="020B0502020202020204" pitchFamily="34" charset="0"/>
                <a:cs typeface="Segoe UI Light" panose="020B0502040204020203" pitchFamily="34" charset="0"/>
              </a:rPr>
              <a:t>1) </a:t>
            </a:r>
            <a:r>
              <a:rPr lang="ru-RU" sz="2000" dirty="0">
                <a:solidFill>
                  <a:schemeClr val="tx1"/>
                </a:solidFill>
                <a:latin typeface="Century Gothic" panose="020B0502020202020204" pitchFamily="34" charset="0"/>
                <a:cs typeface="Segoe UI Light" panose="020B0502040204020203" pitchFamily="34" charset="0"/>
              </a:rPr>
              <a:t>Разработка теоретической модели ресурсов психологической безопасности студентов, проживающих на вновь принятых в РФ территориях.</a:t>
            </a: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78C5E770-285A-6801-D7D8-A1E053BB8E8B}"/>
              </a:ext>
            </a:extLst>
          </p:cNvPr>
          <p:cNvSpPr/>
          <p:nvPr/>
        </p:nvSpPr>
        <p:spPr>
          <a:xfrm>
            <a:off x="5410690" y="4768461"/>
            <a:ext cx="6873063" cy="194141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>
                <a:solidFill>
                  <a:srgbClr val="506C92"/>
                </a:solidFill>
                <a:latin typeface="Century Gothic" panose="020B0502020202020204" pitchFamily="34" charset="0"/>
                <a:cs typeface="Segoe UI Light" panose="020B0502040204020203" pitchFamily="34" charset="0"/>
              </a:rPr>
              <a:t>3) </a:t>
            </a:r>
            <a:r>
              <a:rPr lang="ru-RU" sz="2000" dirty="0">
                <a:solidFill>
                  <a:schemeClr val="tx1"/>
                </a:solidFill>
                <a:latin typeface="Century Gothic" panose="020B0502020202020204" pitchFamily="34" charset="0"/>
                <a:cs typeface="Segoe UI Light" panose="020B0502040204020203" pitchFamily="34" charset="0"/>
              </a:rPr>
              <a:t>Разработка модели психолого-педагогического сопровождения состояния психологической безопасности студентов, проживающих на вновь принятых в состав РФ территориях.</a:t>
            </a:r>
          </a:p>
        </p:txBody>
      </p:sp>
      <p:sp>
        <p:nvSpPr>
          <p:cNvPr id="16" name="Прямоугольник: скругленные углы 14">
            <a:extLst>
              <a:ext uri="{FF2B5EF4-FFF2-40B4-BE49-F238E27FC236}">
                <a16:creationId xmlns:a16="http://schemas.microsoft.com/office/drawing/2014/main" id="{121CFA59-1770-AC53-7166-1FEE96E139EA}"/>
              </a:ext>
            </a:extLst>
          </p:cNvPr>
          <p:cNvSpPr/>
          <p:nvPr/>
        </p:nvSpPr>
        <p:spPr>
          <a:xfrm>
            <a:off x="6312292" y="2139179"/>
            <a:ext cx="6140965" cy="194141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>
                <a:solidFill>
                  <a:srgbClr val="506C92"/>
                </a:solidFill>
                <a:latin typeface="Century Gothic" panose="020B0502020202020204" pitchFamily="34" charset="0"/>
                <a:cs typeface="Segoe UI Light" panose="020B0502040204020203" pitchFamily="34" charset="0"/>
              </a:rPr>
              <a:t>2) </a:t>
            </a:r>
            <a:r>
              <a:rPr lang="ru-RU" sz="2000" dirty="0">
                <a:solidFill>
                  <a:schemeClr val="tx1"/>
                </a:solidFill>
                <a:latin typeface="Century Gothic" panose="020B0502020202020204" pitchFamily="34" charset="0"/>
                <a:cs typeface="Segoe UI Light" panose="020B0502040204020203" pitchFamily="34" charset="0"/>
              </a:rPr>
              <a:t>Проведение эмпирического исследования по проверке разработанной модели и подтверждения состава определенных ресурсов психологической безопасности.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150D235A-A951-746F-EE30-7DC56F191F84}"/>
              </a:ext>
            </a:extLst>
          </p:cNvPr>
          <p:cNvSpPr/>
          <p:nvPr/>
        </p:nvSpPr>
        <p:spPr>
          <a:xfrm>
            <a:off x="168384" y="5188"/>
            <a:ext cx="449161" cy="3914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345306A3-81ED-0B4E-0ACC-4575EFA96FF3}"/>
              </a:ext>
            </a:extLst>
          </p:cNvPr>
          <p:cNvSpPr/>
          <p:nvPr/>
        </p:nvSpPr>
        <p:spPr>
          <a:xfrm>
            <a:off x="1111835" y="-20224"/>
            <a:ext cx="449161" cy="161777"/>
          </a:xfrm>
          <a:prstGeom prst="rect">
            <a:avLst/>
          </a:prstGeom>
          <a:solidFill>
            <a:srgbClr val="C7CED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AA97F43E-4B5F-9D05-3860-954CE6A50447}"/>
              </a:ext>
            </a:extLst>
          </p:cNvPr>
          <p:cNvSpPr/>
          <p:nvPr/>
        </p:nvSpPr>
        <p:spPr>
          <a:xfrm>
            <a:off x="2055286" y="-20224"/>
            <a:ext cx="449161" cy="161777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4266207C-40B1-DD43-B1A9-A3F7095E2A86}"/>
              </a:ext>
            </a:extLst>
          </p:cNvPr>
          <p:cNvSpPr/>
          <p:nvPr/>
        </p:nvSpPr>
        <p:spPr>
          <a:xfrm>
            <a:off x="3066488" y="1"/>
            <a:ext cx="449161" cy="3145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5A69CA64-0BD2-8690-2152-749CAE932D77}"/>
              </a:ext>
            </a:extLst>
          </p:cNvPr>
          <p:cNvSpPr/>
          <p:nvPr/>
        </p:nvSpPr>
        <p:spPr>
          <a:xfrm>
            <a:off x="173072" y="6445359"/>
            <a:ext cx="449161" cy="3914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E14ABC1A-28C5-EA99-2D82-FC72E5538BCF}"/>
              </a:ext>
            </a:extLst>
          </p:cNvPr>
          <p:cNvSpPr/>
          <p:nvPr/>
        </p:nvSpPr>
        <p:spPr>
          <a:xfrm>
            <a:off x="992349" y="6663391"/>
            <a:ext cx="449161" cy="208146"/>
          </a:xfrm>
          <a:prstGeom prst="rect">
            <a:avLst/>
          </a:prstGeom>
          <a:solidFill>
            <a:srgbClr val="C7CED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C651A850-1D92-661E-FF44-497B071FC060}"/>
              </a:ext>
            </a:extLst>
          </p:cNvPr>
          <p:cNvSpPr/>
          <p:nvPr/>
        </p:nvSpPr>
        <p:spPr>
          <a:xfrm>
            <a:off x="1860895" y="6791969"/>
            <a:ext cx="449161" cy="111483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1AA39CCC-18E0-77B9-982E-76DD754BBB96}"/>
              </a:ext>
            </a:extLst>
          </p:cNvPr>
          <p:cNvSpPr/>
          <p:nvPr/>
        </p:nvSpPr>
        <p:spPr>
          <a:xfrm>
            <a:off x="2687209" y="6680101"/>
            <a:ext cx="449161" cy="1852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8938541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Круг: прозрачная заливка 57">
            <a:extLst>
              <a:ext uri="{FF2B5EF4-FFF2-40B4-BE49-F238E27FC236}">
                <a16:creationId xmlns:a16="http://schemas.microsoft.com/office/drawing/2014/main" id="{24AD0535-C31A-4C93-7752-84630C513EAE}"/>
              </a:ext>
            </a:extLst>
          </p:cNvPr>
          <p:cNvSpPr/>
          <p:nvPr/>
        </p:nvSpPr>
        <p:spPr>
          <a:xfrm>
            <a:off x="-470827" y="5772162"/>
            <a:ext cx="2615694" cy="2627497"/>
          </a:xfrm>
          <a:prstGeom prst="donut">
            <a:avLst/>
          </a:prstGeom>
          <a:solidFill>
            <a:srgbClr val="DEE7EF">
              <a:alpha val="53000"/>
            </a:srgb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57" name="Овал 56">
            <a:extLst>
              <a:ext uri="{FF2B5EF4-FFF2-40B4-BE49-F238E27FC236}">
                <a16:creationId xmlns:a16="http://schemas.microsoft.com/office/drawing/2014/main" id="{804965F6-26BB-04F7-66DC-8DD92D2CBDB2}"/>
              </a:ext>
            </a:extLst>
          </p:cNvPr>
          <p:cNvSpPr/>
          <p:nvPr/>
        </p:nvSpPr>
        <p:spPr>
          <a:xfrm>
            <a:off x="8073133" y="3274876"/>
            <a:ext cx="2142742" cy="2045950"/>
          </a:xfrm>
          <a:prstGeom prst="ellipse">
            <a:avLst/>
          </a:prstGeom>
          <a:solidFill>
            <a:schemeClr val="bg1">
              <a:alpha val="53000"/>
            </a:scheme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56" name="Овал 55">
            <a:extLst>
              <a:ext uri="{FF2B5EF4-FFF2-40B4-BE49-F238E27FC236}">
                <a16:creationId xmlns:a16="http://schemas.microsoft.com/office/drawing/2014/main" id="{CB07C7C5-53DD-9DA9-5252-D4E732F576F4}"/>
              </a:ext>
            </a:extLst>
          </p:cNvPr>
          <p:cNvSpPr/>
          <p:nvPr/>
        </p:nvSpPr>
        <p:spPr>
          <a:xfrm>
            <a:off x="841023" y="494524"/>
            <a:ext cx="3621559" cy="3279011"/>
          </a:xfrm>
          <a:prstGeom prst="ellipse">
            <a:avLst/>
          </a:prstGeom>
          <a:solidFill>
            <a:schemeClr val="bg1">
              <a:alpha val="53000"/>
            </a:scheme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55" name="Круг: прозрачная заливка 54">
            <a:extLst>
              <a:ext uri="{FF2B5EF4-FFF2-40B4-BE49-F238E27FC236}">
                <a16:creationId xmlns:a16="http://schemas.microsoft.com/office/drawing/2014/main" id="{B947CE26-1903-9C13-C385-28A7F637C041}"/>
              </a:ext>
            </a:extLst>
          </p:cNvPr>
          <p:cNvSpPr/>
          <p:nvPr/>
        </p:nvSpPr>
        <p:spPr>
          <a:xfrm>
            <a:off x="10357859" y="-477627"/>
            <a:ext cx="2615694" cy="2627497"/>
          </a:xfrm>
          <a:prstGeom prst="donut">
            <a:avLst/>
          </a:prstGeom>
          <a:solidFill>
            <a:srgbClr val="DEE7EF">
              <a:alpha val="53000"/>
            </a:srgb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9312ECA-DD8C-E22A-4E28-9E2CDF7AAD37}"/>
              </a:ext>
            </a:extLst>
          </p:cNvPr>
          <p:cNvSpPr txBox="1"/>
          <p:nvPr/>
        </p:nvSpPr>
        <p:spPr>
          <a:xfrm>
            <a:off x="1298259" y="6048148"/>
            <a:ext cx="9706162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100" b="0" i="0" u="none" strike="noStrike" kern="1200" cap="none" spc="0" normalizeH="0" baseline="0" noProof="0" dirty="0">
                <a:ln>
                  <a:noFill/>
                </a:ln>
                <a:solidFill>
                  <a:srgbClr val="506C92"/>
                </a:solidFill>
                <a:effectLst/>
                <a:uLnTx/>
                <a:uFillTx/>
                <a:latin typeface="Franklin Gothic Heavy" panose="020B0903020102020204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ТЕОРЕТИЧЕСКАЯ МОДЕЛЬ РЕСУРСОВ ПСИХОЛОГИЧЕСКОЙ БЕЗОПАСНОСТИ СТУДЕНТОВ В НАПРЯЖЕННОЙ СОЦИОКУЛЬТУРНОЙ СРЕДЕ</a:t>
            </a:r>
          </a:p>
        </p:txBody>
      </p:sp>
      <p:grpSp>
        <p:nvGrpSpPr>
          <p:cNvPr id="54" name="Группа 53">
            <a:extLst>
              <a:ext uri="{FF2B5EF4-FFF2-40B4-BE49-F238E27FC236}">
                <a16:creationId xmlns:a16="http://schemas.microsoft.com/office/drawing/2014/main" id="{013DD5DD-8B2A-EF69-72F3-8F5D6EE21127}"/>
              </a:ext>
            </a:extLst>
          </p:cNvPr>
          <p:cNvGrpSpPr/>
          <p:nvPr/>
        </p:nvGrpSpPr>
        <p:grpSpPr>
          <a:xfrm>
            <a:off x="254446" y="36191"/>
            <a:ext cx="11772624" cy="5951355"/>
            <a:chOff x="197499" y="81207"/>
            <a:chExt cx="11772624" cy="5951355"/>
          </a:xfrm>
        </p:grpSpPr>
        <p:sp>
          <p:nvSpPr>
            <p:cNvPr id="35" name="Прямоугольник 34">
              <a:extLst>
                <a:ext uri="{FF2B5EF4-FFF2-40B4-BE49-F238E27FC236}">
                  <a16:creationId xmlns:a16="http://schemas.microsoft.com/office/drawing/2014/main" id="{13BB271A-1F40-6891-7CFE-37BCD442C37A}"/>
                </a:ext>
              </a:extLst>
            </p:cNvPr>
            <p:cNvSpPr>
              <a:spLocks/>
            </p:cNvSpPr>
            <p:nvPr/>
          </p:nvSpPr>
          <p:spPr>
            <a:xfrm rot="16200000">
              <a:off x="8425829" y="2364854"/>
              <a:ext cx="3062608" cy="616410"/>
            </a:xfrm>
            <a:prstGeom prst="rect">
              <a:avLst/>
            </a:prstGeom>
            <a:solidFill>
              <a:srgbClr val="E6E6E6"/>
            </a:solidFill>
            <a:ln>
              <a:solidFill>
                <a:schemeClr val="bg1"/>
              </a:solidFill>
              <a:prstDash val="lg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  <p:sp>
          <p:nvSpPr>
            <p:cNvPr id="16" name="Блок-схема: альтернативный процесс 15">
              <a:extLst>
                <a:ext uri="{FF2B5EF4-FFF2-40B4-BE49-F238E27FC236}">
                  <a16:creationId xmlns:a16="http://schemas.microsoft.com/office/drawing/2014/main" id="{8DA3151F-A549-46B5-F25D-3B52ACA08458}"/>
                </a:ext>
              </a:extLst>
            </p:cNvPr>
            <p:cNvSpPr/>
            <p:nvPr/>
          </p:nvSpPr>
          <p:spPr>
            <a:xfrm>
              <a:off x="2613930" y="2537185"/>
              <a:ext cx="6942728" cy="1377108"/>
            </a:xfrm>
            <a:custGeom>
              <a:avLst/>
              <a:gdLst>
                <a:gd name="connsiteX0" fmla="*/ 0 w 6942728"/>
                <a:gd name="connsiteY0" fmla="*/ 229518 h 1377108"/>
                <a:gd name="connsiteX1" fmla="*/ 229518 w 6942728"/>
                <a:gd name="connsiteY1" fmla="*/ 0 h 1377108"/>
                <a:gd name="connsiteX2" fmla="*/ 818945 w 6942728"/>
                <a:gd name="connsiteY2" fmla="*/ 0 h 1377108"/>
                <a:gd name="connsiteX3" fmla="*/ 1473208 w 6942728"/>
                <a:gd name="connsiteY3" fmla="*/ 0 h 1377108"/>
                <a:gd name="connsiteX4" fmla="*/ 1932961 w 6942728"/>
                <a:gd name="connsiteY4" fmla="*/ 0 h 1377108"/>
                <a:gd name="connsiteX5" fmla="*/ 2327877 w 6942728"/>
                <a:gd name="connsiteY5" fmla="*/ 0 h 1377108"/>
                <a:gd name="connsiteX6" fmla="*/ 2787629 w 6942728"/>
                <a:gd name="connsiteY6" fmla="*/ 0 h 1377108"/>
                <a:gd name="connsiteX7" fmla="*/ 3312219 w 6942728"/>
                <a:gd name="connsiteY7" fmla="*/ 0 h 1377108"/>
                <a:gd name="connsiteX8" fmla="*/ 3901645 w 6942728"/>
                <a:gd name="connsiteY8" fmla="*/ 0 h 1377108"/>
                <a:gd name="connsiteX9" fmla="*/ 4361398 w 6942728"/>
                <a:gd name="connsiteY9" fmla="*/ 0 h 1377108"/>
                <a:gd name="connsiteX10" fmla="*/ 5080498 w 6942728"/>
                <a:gd name="connsiteY10" fmla="*/ 0 h 1377108"/>
                <a:gd name="connsiteX11" fmla="*/ 5669925 w 6942728"/>
                <a:gd name="connsiteY11" fmla="*/ 0 h 1377108"/>
                <a:gd name="connsiteX12" fmla="*/ 6713210 w 6942728"/>
                <a:gd name="connsiteY12" fmla="*/ 0 h 1377108"/>
                <a:gd name="connsiteX13" fmla="*/ 6942728 w 6942728"/>
                <a:gd name="connsiteY13" fmla="*/ 229518 h 1377108"/>
                <a:gd name="connsiteX14" fmla="*/ 6942728 w 6942728"/>
                <a:gd name="connsiteY14" fmla="*/ 706915 h 1377108"/>
                <a:gd name="connsiteX15" fmla="*/ 6942728 w 6942728"/>
                <a:gd name="connsiteY15" fmla="*/ 1147590 h 1377108"/>
                <a:gd name="connsiteX16" fmla="*/ 6713210 w 6942728"/>
                <a:gd name="connsiteY16" fmla="*/ 1377108 h 1377108"/>
                <a:gd name="connsiteX17" fmla="*/ 6058947 w 6942728"/>
                <a:gd name="connsiteY17" fmla="*/ 1377108 h 1377108"/>
                <a:gd name="connsiteX18" fmla="*/ 5469520 w 6942728"/>
                <a:gd name="connsiteY18" fmla="*/ 1377108 h 1377108"/>
                <a:gd name="connsiteX19" fmla="*/ 4750420 w 6942728"/>
                <a:gd name="connsiteY19" fmla="*/ 1377108 h 1377108"/>
                <a:gd name="connsiteX20" fmla="*/ 4225830 w 6942728"/>
                <a:gd name="connsiteY20" fmla="*/ 1377108 h 1377108"/>
                <a:gd name="connsiteX21" fmla="*/ 3766077 w 6942728"/>
                <a:gd name="connsiteY21" fmla="*/ 1377108 h 1377108"/>
                <a:gd name="connsiteX22" fmla="*/ 3176651 w 6942728"/>
                <a:gd name="connsiteY22" fmla="*/ 1377108 h 1377108"/>
                <a:gd name="connsiteX23" fmla="*/ 2522387 w 6942728"/>
                <a:gd name="connsiteY23" fmla="*/ 1377108 h 1377108"/>
                <a:gd name="connsiteX24" fmla="*/ 1803287 w 6942728"/>
                <a:gd name="connsiteY24" fmla="*/ 1377108 h 1377108"/>
                <a:gd name="connsiteX25" fmla="*/ 1149023 w 6942728"/>
                <a:gd name="connsiteY25" fmla="*/ 1377108 h 1377108"/>
                <a:gd name="connsiteX26" fmla="*/ 229518 w 6942728"/>
                <a:gd name="connsiteY26" fmla="*/ 1377108 h 1377108"/>
                <a:gd name="connsiteX27" fmla="*/ 0 w 6942728"/>
                <a:gd name="connsiteY27" fmla="*/ 1147590 h 1377108"/>
                <a:gd name="connsiteX28" fmla="*/ 0 w 6942728"/>
                <a:gd name="connsiteY28" fmla="*/ 688554 h 1377108"/>
                <a:gd name="connsiteX29" fmla="*/ 0 w 6942728"/>
                <a:gd name="connsiteY29" fmla="*/ 229518 h 13771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6942728" h="1377108" fill="none" extrusionOk="0">
                  <a:moveTo>
                    <a:pt x="0" y="229518"/>
                  </a:moveTo>
                  <a:cubicBezTo>
                    <a:pt x="12717" y="114551"/>
                    <a:pt x="116965" y="-8494"/>
                    <a:pt x="229518" y="0"/>
                  </a:cubicBezTo>
                  <a:cubicBezTo>
                    <a:pt x="388797" y="-69999"/>
                    <a:pt x="657835" y="170"/>
                    <a:pt x="818945" y="0"/>
                  </a:cubicBezTo>
                  <a:cubicBezTo>
                    <a:pt x="980055" y="-170"/>
                    <a:pt x="1234475" y="59625"/>
                    <a:pt x="1473208" y="0"/>
                  </a:cubicBezTo>
                  <a:cubicBezTo>
                    <a:pt x="1711941" y="-59625"/>
                    <a:pt x="1777576" y="32388"/>
                    <a:pt x="1932961" y="0"/>
                  </a:cubicBezTo>
                  <a:cubicBezTo>
                    <a:pt x="2088346" y="-32388"/>
                    <a:pt x="2212475" y="3790"/>
                    <a:pt x="2327877" y="0"/>
                  </a:cubicBezTo>
                  <a:cubicBezTo>
                    <a:pt x="2443279" y="-3790"/>
                    <a:pt x="2579743" y="20330"/>
                    <a:pt x="2787629" y="0"/>
                  </a:cubicBezTo>
                  <a:cubicBezTo>
                    <a:pt x="2995515" y="-20330"/>
                    <a:pt x="3083184" y="61661"/>
                    <a:pt x="3312219" y="0"/>
                  </a:cubicBezTo>
                  <a:cubicBezTo>
                    <a:pt x="3541254" y="-61661"/>
                    <a:pt x="3775733" y="70419"/>
                    <a:pt x="3901645" y="0"/>
                  </a:cubicBezTo>
                  <a:cubicBezTo>
                    <a:pt x="4027557" y="-70419"/>
                    <a:pt x="4221798" y="17645"/>
                    <a:pt x="4361398" y="0"/>
                  </a:cubicBezTo>
                  <a:cubicBezTo>
                    <a:pt x="4500998" y="-17645"/>
                    <a:pt x="4927412" y="49663"/>
                    <a:pt x="5080498" y="0"/>
                  </a:cubicBezTo>
                  <a:cubicBezTo>
                    <a:pt x="5233584" y="-49663"/>
                    <a:pt x="5532494" y="11256"/>
                    <a:pt x="5669925" y="0"/>
                  </a:cubicBezTo>
                  <a:cubicBezTo>
                    <a:pt x="5807356" y="-11256"/>
                    <a:pt x="6217132" y="109797"/>
                    <a:pt x="6713210" y="0"/>
                  </a:cubicBezTo>
                  <a:cubicBezTo>
                    <a:pt x="6835253" y="-5396"/>
                    <a:pt x="6951866" y="92872"/>
                    <a:pt x="6942728" y="229518"/>
                  </a:cubicBezTo>
                  <a:cubicBezTo>
                    <a:pt x="6959738" y="388169"/>
                    <a:pt x="6942320" y="526948"/>
                    <a:pt x="6942728" y="706915"/>
                  </a:cubicBezTo>
                  <a:cubicBezTo>
                    <a:pt x="6943136" y="886882"/>
                    <a:pt x="6907690" y="1033867"/>
                    <a:pt x="6942728" y="1147590"/>
                  </a:cubicBezTo>
                  <a:cubicBezTo>
                    <a:pt x="6944395" y="1257497"/>
                    <a:pt x="6844560" y="1363536"/>
                    <a:pt x="6713210" y="1377108"/>
                  </a:cubicBezTo>
                  <a:cubicBezTo>
                    <a:pt x="6420299" y="1395796"/>
                    <a:pt x="6202254" y="1364849"/>
                    <a:pt x="6058947" y="1377108"/>
                  </a:cubicBezTo>
                  <a:cubicBezTo>
                    <a:pt x="5915640" y="1389367"/>
                    <a:pt x="5629861" y="1358695"/>
                    <a:pt x="5469520" y="1377108"/>
                  </a:cubicBezTo>
                  <a:cubicBezTo>
                    <a:pt x="5309179" y="1395521"/>
                    <a:pt x="4919485" y="1323692"/>
                    <a:pt x="4750420" y="1377108"/>
                  </a:cubicBezTo>
                  <a:cubicBezTo>
                    <a:pt x="4581355" y="1430524"/>
                    <a:pt x="4388956" y="1341985"/>
                    <a:pt x="4225830" y="1377108"/>
                  </a:cubicBezTo>
                  <a:cubicBezTo>
                    <a:pt x="4062704" y="1412231"/>
                    <a:pt x="3945536" y="1371553"/>
                    <a:pt x="3766077" y="1377108"/>
                  </a:cubicBezTo>
                  <a:cubicBezTo>
                    <a:pt x="3586618" y="1382663"/>
                    <a:pt x="3331838" y="1345596"/>
                    <a:pt x="3176651" y="1377108"/>
                  </a:cubicBezTo>
                  <a:cubicBezTo>
                    <a:pt x="3021464" y="1408620"/>
                    <a:pt x="2728172" y="1321717"/>
                    <a:pt x="2522387" y="1377108"/>
                  </a:cubicBezTo>
                  <a:cubicBezTo>
                    <a:pt x="2316602" y="1432499"/>
                    <a:pt x="1969554" y="1354122"/>
                    <a:pt x="1803287" y="1377108"/>
                  </a:cubicBezTo>
                  <a:cubicBezTo>
                    <a:pt x="1637020" y="1400094"/>
                    <a:pt x="1323103" y="1326197"/>
                    <a:pt x="1149023" y="1377108"/>
                  </a:cubicBezTo>
                  <a:cubicBezTo>
                    <a:pt x="974943" y="1428019"/>
                    <a:pt x="659136" y="1291168"/>
                    <a:pt x="229518" y="1377108"/>
                  </a:cubicBezTo>
                  <a:cubicBezTo>
                    <a:pt x="84889" y="1375401"/>
                    <a:pt x="-19085" y="1282709"/>
                    <a:pt x="0" y="1147590"/>
                  </a:cubicBezTo>
                  <a:cubicBezTo>
                    <a:pt x="-33441" y="928924"/>
                    <a:pt x="24061" y="903397"/>
                    <a:pt x="0" y="688554"/>
                  </a:cubicBezTo>
                  <a:cubicBezTo>
                    <a:pt x="-24061" y="473711"/>
                    <a:pt x="202" y="411700"/>
                    <a:pt x="0" y="229518"/>
                  </a:cubicBezTo>
                  <a:close/>
                </a:path>
                <a:path w="6942728" h="1377108" stroke="0" extrusionOk="0">
                  <a:moveTo>
                    <a:pt x="0" y="229518"/>
                  </a:moveTo>
                  <a:cubicBezTo>
                    <a:pt x="-31905" y="83079"/>
                    <a:pt x="89966" y="4802"/>
                    <a:pt x="229518" y="0"/>
                  </a:cubicBezTo>
                  <a:cubicBezTo>
                    <a:pt x="551881" y="-51905"/>
                    <a:pt x="757547" y="62573"/>
                    <a:pt x="948618" y="0"/>
                  </a:cubicBezTo>
                  <a:cubicBezTo>
                    <a:pt x="1139689" y="-62573"/>
                    <a:pt x="1213118" y="52752"/>
                    <a:pt x="1473208" y="0"/>
                  </a:cubicBezTo>
                  <a:cubicBezTo>
                    <a:pt x="1733298" y="-52752"/>
                    <a:pt x="1772526" y="6548"/>
                    <a:pt x="1932961" y="0"/>
                  </a:cubicBezTo>
                  <a:cubicBezTo>
                    <a:pt x="2093396" y="-6548"/>
                    <a:pt x="2305876" y="49508"/>
                    <a:pt x="2587224" y="0"/>
                  </a:cubicBezTo>
                  <a:cubicBezTo>
                    <a:pt x="2868572" y="-49508"/>
                    <a:pt x="2859154" y="18186"/>
                    <a:pt x="3111814" y="0"/>
                  </a:cubicBezTo>
                  <a:cubicBezTo>
                    <a:pt x="3364474" y="-18186"/>
                    <a:pt x="3669188" y="47519"/>
                    <a:pt x="3830914" y="0"/>
                  </a:cubicBezTo>
                  <a:cubicBezTo>
                    <a:pt x="3992640" y="-47519"/>
                    <a:pt x="4098759" y="48455"/>
                    <a:pt x="4290667" y="0"/>
                  </a:cubicBezTo>
                  <a:cubicBezTo>
                    <a:pt x="4482575" y="-48455"/>
                    <a:pt x="4738934" y="21735"/>
                    <a:pt x="5009767" y="0"/>
                  </a:cubicBezTo>
                  <a:cubicBezTo>
                    <a:pt x="5280600" y="-21735"/>
                    <a:pt x="5267186" y="36124"/>
                    <a:pt x="5404683" y="0"/>
                  </a:cubicBezTo>
                  <a:cubicBezTo>
                    <a:pt x="5542180" y="-36124"/>
                    <a:pt x="5744039" y="5681"/>
                    <a:pt x="5994110" y="0"/>
                  </a:cubicBezTo>
                  <a:cubicBezTo>
                    <a:pt x="6244181" y="-5681"/>
                    <a:pt x="6545242" y="42386"/>
                    <a:pt x="6713210" y="0"/>
                  </a:cubicBezTo>
                  <a:cubicBezTo>
                    <a:pt x="6859144" y="-18948"/>
                    <a:pt x="6972482" y="83573"/>
                    <a:pt x="6942728" y="229518"/>
                  </a:cubicBezTo>
                  <a:cubicBezTo>
                    <a:pt x="6987676" y="432795"/>
                    <a:pt x="6921075" y="585461"/>
                    <a:pt x="6942728" y="688554"/>
                  </a:cubicBezTo>
                  <a:cubicBezTo>
                    <a:pt x="6964381" y="791647"/>
                    <a:pt x="6921152" y="999330"/>
                    <a:pt x="6942728" y="1147590"/>
                  </a:cubicBezTo>
                  <a:cubicBezTo>
                    <a:pt x="6921754" y="1254588"/>
                    <a:pt x="6830136" y="1362409"/>
                    <a:pt x="6713210" y="1377108"/>
                  </a:cubicBezTo>
                  <a:cubicBezTo>
                    <a:pt x="6447183" y="1429295"/>
                    <a:pt x="6313865" y="1364780"/>
                    <a:pt x="6058947" y="1377108"/>
                  </a:cubicBezTo>
                  <a:cubicBezTo>
                    <a:pt x="5804029" y="1389436"/>
                    <a:pt x="5822876" y="1353525"/>
                    <a:pt x="5664031" y="1377108"/>
                  </a:cubicBezTo>
                  <a:cubicBezTo>
                    <a:pt x="5505186" y="1400691"/>
                    <a:pt x="5381488" y="1356927"/>
                    <a:pt x="5204278" y="1377108"/>
                  </a:cubicBezTo>
                  <a:cubicBezTo>
                    <a:pt x="5027068" y="1397289"/>
                    <a:pt x="4824728" y="1332628"/>
                    <a:pt x="4485178" y="1377108"/>
                  </a:cubicBezTo>
                  <a:cubicBezTo>
                    <a:pt x="4145628" y="1421588"/>
                    <a:pt x="4147954" y="1354639"/>
                    <a:pt x="3895751" y="1377108"/>
                  </a:cubicBezTo>
                  <a:cubicBezTo>
                    <a:pt x="3643548" y="1399577"/>
                    <a:pt x="3535195" y="1348670"/>
                    <a:pt x="3435998" y="1377108"/>
                  </a:cubicBezTo>
                  <a:cubicBezTo>
                    <a:pt x="3336801" y="1405546"/>
                    <a:pt x="3137012" y="1347766"/>
                    <a:pt x="2846572" y="1377108"/>
                  </a:cubicBezTo>
                  <a:cubicBezTo>
                    <a:pt x="2556132" y="1406450"/>
                    <a:pt x="2536943" y="1371744"/>
                    <a:pt x="2451656" y="1377108"/>
                  </a:cubicBezTo>
                  <a:cubicBezTo>
                    <a:pt x="2366369" y="1382472"/>
                    <a:pt x="2242498" y="1358927"/>
                    <a:pt x="2056740" y="1377108"/>
                  </a:cubicBezTo>
                  <a:cubicBezTo>
                    <a:pt x="1870982" y="1395289"/>
                    <a:pt x="1700266" y="1353646"/>
                    <a:pt x="1467314" y="1377108"/>
                  </a:cubicBezTo>
                  <a:cubicBezTo>
                    <a:pt x="1234362" y="1400570"/>
                    <a:pt x="1184705" y="1325216"/>
                    <a:pt x="1007561" y="1377108"/>
                  </a:cubicBezTo>
                  <a:cubicBezTo>
                    <a:pt x="830417" y="1429000"/>
                    <a:pt x="450971" y="1333904"/>
                    <a:pt x="229518" y="1377108"/>
                  </a:cubicBezTo>
                  <a:cubicBezTo>
                    <a:pt x="122372" y="1372806"/>
                    <a:pt x="2452" y="1276369"/>
                    <a:pt x="0" y="1147590"/>
                  </a:cubicBezTo>
                  <a:cubicBezTo>
                    <a:pt x="-53852" y="1023991"/>
                    <a:pt x="9371" y="893596"/>
                    <a:pt x="0" y="670193"/>
                  </a:cubicBezTo>
                  <a:cubicBezTo>
                    <a:pt x="-9371" y="446790"/>
                    <a:pt x="51781" y="447403"/>
                    <a:pt x="0" y="229518"/>
                  </a:cubicBezTo>
                  <a:close/>
                </a:path>
              </a:pathLst>
            </a:custGeom>
            <a:solidFill>
              <a:srgbClr val="BDD2E1"/>
            </a:solidFill>
            <a:ln>
              <a:solidFill>
                <a:schemeClr val="bg1"/>
              </a:solidFill>
              <a:extLst>
                <a:ext uri="{C807C97D-BFC1-408E-A445-0C87EB9F89A2}">
                  <ask:lineSketchStyleProps xmlns:ask="http://schemas.microsoft.com/office/drawing/2018/sketchyshapes" sd="1219033472">
                    <a:prstGeom prst="flowChartAlternateProcess">
                      <a:avLst/>
                    </a:prstGeom>
                    <ask:type>
                      <ask:lineSketchScribbl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  <p:sp>
          <p:nvSpPr>
            <p:cNvPr id="36" name="Стрелка: вниз 35">
              <a:extLst>
                <a:ext uri="{FF2B5EF4-FFF2-40B4-BE49-F238E27FC236}">
                  <a16:creationId xmlns:a16="http://schemas.microsoft.com/office/drawing/2014/main" id="{97AB954C-E6F8-3D03-4BCF-33E3D18E7997}"/>
                </a:ext>
              </a:extLst>
            </p:cNvPr>
            <p:cNvSpPr/>
            <p:nvPr/>
          </p:nvSpPr>
          <p:spPr>
            <a:xfrm rot="5400000">
              <a:off x="9187764" y="2872801"/>
              <a:ext cx="738130" cy="571242"/>
            </a:xfrm>
            <a:prstGeom prst="downArrow">
              <a:avLst>
                <a:gd name="adj1" fmla="val 50000"/>
                <a:gd name="adj2" fmla="val 28987"/>
              </a:avLst>
            </a:prstGeom>
            <a:solidFill>
              <a:srgbClr val="E6E6E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  <p:sp>
          <p:nvSpPr>
            <p:cNvPr id="26" name="Прямоугольник 25">
              <a:extLst>
                <a:ext uri="{FF2B5EF4-FFF2-40B4-BE49-F238E27FC236}">
                  <a16:creationId xmlns:a16="http://schemas.microsoft.com/office/drawing/2014/main" id="{D9F18B47-E50F-52DC-901B-9299C25AA4F8}"/>
                </a:ext>
              </a:extLst>
            </p:cNvPr>
            <p:cNvSpPr/>
            <p:nvPr/>
          </p:nvSpPr>
          <p:spPr>
            <a:xfrm rot="16200000">
              <a:off x="942340" y="2401746"/>
              <a:ext cx="2408682" cy="616410"/>
            </a:xfrm>
            <a:prstGeom prst="rect">
              <a:avLst/>
            </a:prstGeom>
            <a:solidFill>
              <a:srgbClr val="E6E6E6"/>
            </a:solidFill>
            <a:ln>
              <a:solidFill>
                <a:schemeClr val="bg1"/>
              </a:solidFill>
              <a:prstDash val="lg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id="{3B5B3695-0BE6-239D-D404-575EB7B24035}"/>
                </a:ext>
              </a:extLst>
            </p:cNvPr>
            <p:cNvSpPr/>
            <p:nvPr/>
          </p:nvSpPr>
          <p:spPr>
            <a:xfrm>
              <a:off x="2855660" y="1505611"/>
              <a:ext cx="6165244" cy="775478"/>
            </a:xfrm>
            <a:prstGeom prst="rect">
              <a:avLst/>
            </a:prstGeom>
            <a:solidFill>
              <a:srgbClr val="E6E6E6"/>
            </a:solidFill>
            <a:ln>
              <a:solidFill>
                <a:schemeClr val="bg1"/>
              </a:solidFill>
              <a:prstDash val="lg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  <p:sp>
          <p:nvSpPr>
            <p:cNvPr id="7" name="Прямоугольник: скругленные углы 6">
              <a:extLst>
                <a:ext uri="{FF2B5EF4-FFF2-40B4-BE49-F238E27FC236}">
                  <a16:creationId xmlns:a16="http://schemas.microsoft.com/office/drawing/2014/main" id="{E88DFCA0-388B-7228-D937-D3BACB139661}"/>
                </a:ext>
              </a:extLst>
            </p:cNvPr>
            <p:cNvSpPr/>
            <p:nvPr/>
          </p:nvSpPr>
          <p:spPr>
            <a:xfrm>
              <a:off x="3846406" y="81207"/>
              <a:ext cx="4153359" cy="440675"/>
            </a:xfrm>
            <a:prstGeom prst="roundRect">
              <a:avLst>
                <a:gd name="adj" fmla="val 50000"/>
              </a:avLst>
            </a:prstGeom>
            <a:solidFill>
              <a:srgbClr val="E6E6E6"/>
            </a:solidFill>
            <a:ln>
              <a:solidFill>
                <a:schemeClr val="bg1"/>
              </a:solidFill>
              <a:prstDash val="lg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Segoe UI Light" panose="020B0502040204020203" pitchFamily="34" charset="0"/>
                </a:rPr>
                <a:t>Факторы микроуровня</a:t>
              </a:r>
            </a:p>
          </p:txBody>
        </p:sp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id="{66458C9E-CE44-9B3F-B3C2-E74C3858D018}"/>
                </a:ext>
              </a:extLst>
            </p:cNvPr>
            <p:cNvSpPr/>
            <p:nvPr/>
          </p:nvSpPr>
          <p:spPr>
            <a:xfrm>
              <a:off x="3709614" y="506090"/>
              <a:ext cx="4426944" cy="724694"/>
            </a:xfrm>
            <a:custGeom>
              <a:avLst/>
              <a:gdLst>
                <a:gd name="connsiteX0" fmla="*/ 0 w 4426944"/>
                <a:gd name="connsiteY0" fmla="*/ 0 h 724694"/>
                <a:gd name="connsiteX1" fmla="*/ 543882 w 4426944"/>
                <a:gd name="connsiteY1" fmla="*/ 0 h 724694"/>
                <a:gd name="connsiteX2" fmla="*/ 1220572 w 4426944"/>
                <a:gd name="connsiteY2" fmla="*/ 0 h 724694"/>
                <a:gd name="connsiteX3" fmla="*/ 1808723 w 4426944"/>
                <a:gd name="connsiteY3" fmla="*/ 0 h 724694"/>
                <a:gd name="connsiteX4" fmla="*/ 2352605 w 4426944"/>
                <a:gd name="connsiteY4" fmla="*/ 0 h 724694"/>
                <a:gd name="connsiteX5" fmla="*/ 3029295 w 4426944"/>
                <a:gd name="connsiteY5" fmla="*/ 0 h 724694"/>
                <a:gd name="connsiteX6" fmla="*/ 3661715 w 4426944"/>
                <a:gd name="connsiteY6" fmla="*/ 0 h 724694"/>
                <a:gd name="connsiteX7" fmla="*/ 4426944 w 4426944"/>
                <a:gd name="connsiteY7" fmla="*/ 0 h 724694"/>
                <a:gd name="connsiteX8" fmla="*/ 4426944 w 4426944"/>
                <a:gd name="connsiteY8" fmla="*/ 376841 h 724694"/>
                <a:gd name="connsiteX9" fmla="*/ 4426944 w 4426944"/>
                <a:gd name="connsiteY9" fmla="*/ 724694 h 724694"/>
                <a:gd name="connsiteX10" fmla="*/ 3883062 w 4426944"/>
                <a:gd name="connsiteY10" fmla="*/ 724694 h 724694"/>
                <a:gd name="connsiteX11" fmla="*/ 3383450 w 4426944"/>
                <a:gd name="connsiteY11" fmla="*/ 724694 h 724694"/>
                <a:gd name="connsiteX12" fmla="*/ 2706760 w 4426944"/>
                <a:gd name="connsiteY12" fmla="*/ 724694 h 724694"/>
                <a:gd name="connsiteX13" fmla="*/ 2162878 w 4426944"/>
                <a:gd name="connsiteY13" fmla="*/ 724694 h 724694"/>
                <a:gd name="connsiteX14" fmla="*/ 1486188 w 4426944"/>
                <a:gd name="connsiteY14" fmla="*/ 724694 h 724694"/>
                <a:gd name="connsiteX15" fmla="*/ 765229 w 4426944"/>
                <a:gd name="connsiteY15" fmla="*/ 724694 h 724694"/>
                <a:gd name="connsiteX16" fmla="*/ 0 w 4426944"/>
                <a:gd name="connsiteY16" fmla="*/ 724694 h 724694"/>
                <a:gd name="connsiteX17" fmla="*/ 0 w 4426944"/>
                <a:gd name="connsiteY17" fmla="*/ 347853 h 724694"/>
                <a:gd name="connsiteX18" fmla="*/ 0 w 4426944"/>
                <a:gd name="connsiteY18" fmla="*/ 0 h 724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4426944" h="724694" fill="none" extrusionOk="0">
                  <a:moveTo>
                    <a:pt x="0" y="0"/>
                  </a:moveTo>
                  <a:cubicBezTo>
                    <a:pt x="245085" y="20519"/>
                    <a:pt x="388150" y="-18418"/>
                    <a:pt x="543882" y="0"/>
                  </a:cubicBezTo>
                  <a:cubicBezTo>
                    <a:pt x="699614" y="18418"/>
                    <a:pt x="1085187" y="5453"/>
                    <a:pt x="1220572" y="0"/>
                  </a:cubicBezTo>
                  <a:cubicBezTo>
                    <a:pt x="1355957" y="-5453"/>
                    <a:pt x="1620556" y="-6880"/>
                    <a:pt x="1808723" y="0"/>
                  </a:cubicBezTo>
                  <a:cubicBezTo>
                    <a:pt x="1996890" y="6880"/>
                    <a:pt x="2242608" y="3157"/>
                    <a:pt x="2352605" y="0"/>
                  </a:cubicBezTo>
                  <a:cubicBezTo>
                    <a:pt x="2462602" y="-3157"/>
                    <a:pt x="2855456" y="30060"/>
                    <a:pt x="3029295" y="0"/>
                  </a:cubicBezTo>
                  <a:cubicBezTo>
                    <a:pt x="3203134" y="-30060"/>
                    <a:pt x="3385694" y="1287"/>
                    <a:pt x="3661715" y="0"/>
                  </a:cubicBezTo>
                  <a:cubicBezTo>
                    <a:pt x="3937736" y="-1287"/>
                    <a:pt x="4207869" y="1578"/>
                    <a:pt x="4426944" y="0"/>
                  </a:cubicBezTo>
                  <a:cubicBezTo>
                    <a:pt x="4424806" y="83559"/>
                    <a:pt x="4433395" y="291148"/>
                    <a:pt x="4426944" y="376841"/>
                  </a:cubicBezTo>
                  <a:cubicBezTo>
                    <a:pt x="4420493" y="462534"/>
                    <a:pt x="4428764" y="632397"/>
                    <a:pt x="4426944" y="724694"/>
                  </a:cubicBezTo>
                  <a:cubicBezTo>
                    <a:pt x="4167126" y="731161"/>
                    <a:pt x="4105257" y="715677"/>
                    <a:pt x="3883062" y="724694"/>
                  </a:cubicBezTo>
                  <a:cubicBezTo>
                    <a:pt x="3660867" y="733711"/>
                    <a:pt x="3630665" y="714303"/>
                    <a:pt x="3383450" y="724694"/>
                  </a:cubicBezTo>
                  <a:cubicBezTo>
                    <a:pt x="3136235" y="735085"/>
                    <a:pt x="2866677" y="738387"/>
                    <a:pt x="2706760" y="724694"/>
                  </a:cubicBezTo>
                  <a:cubicBezTo>
                    <a:pt x="2546843" y="711002"/>
                    <a:pt x="2342504" y="715125"/>
                    <a:pt x="2162878" y="724694"/>
                  </a:cubicBezTo>
                  <a:cubicBezTo>
                    <a:pt x="1983252" y="734263"/>
                    <a:pt x="1626997" y="710297"/>
                    <a:pt x="1486188" y="724694"/>
                  </a:cubicBezTo>
                  <a:cubicBezTo>
                    <a:pt x="1345379" y="739092"/>
                    <a:pt x="1073737" y="756631"/>
                    <a:pt x="765229" y="724694"/>
                  </a:cubicBezTo>
                  <a:cubicBezTo>
                    <a:pt x="456721" y="692757"/>
                    <a:pt x="356266" y="757379"/>
                    <a:pt x="0" y="724694"/>
                  </a:cubicBezTo>
                  <a:cubicBezTo>
                    <a:pt x="11987" y="609818"/>
                    <a:pt x="737" y="445834"/>
                    <a:pt x="0" y="347853"/>
                  </a:cubicBezTo>
                  <a:cubicBezTo>
                    <a:pt x="-737" y="249872"/>
                    <a:pt x="-8498" y="155322"/>
                    <a:pt x="0" y="0"/>
                  </a:cubicBezTo>
                  <a:close/>
                </a:path>
                <a:path w="4426944" h="724694" stroke="0" extrusionOk="0">
                  <a:moveTo>
                    <a:pt x="0" y="0"/>
                  </a:moveTo>
                  <a:cubicBezTo>
                    <a:pt x="214488" y="-7095"/>
                    <a:pt x="451070" y="-8980"/>
                    <a:pt x="588151" y="0"/>
                  </a:cubicBezTo>
                  <a:cubicBezTo>
                    <a:pt x="725232" y="8980"/>
                    <a:pt x="915867" y="-3091"/>
                    <a:pt x="1087763" y="0"/>
                  </a:cubicBezTo>
                  <a:cubicBezTo>
                    <a:pt x="1259659" y="3091"/>
                    <a:pt x="1486390" y="-4171"/>
                    <a:pt x="1808723" y="0"/>
                  </a:cubicBezTo>
                  <a:cubicBezTo>
                    <a:pt x="2131056" y="4171"/>
                    <a:pt x="2218703" y="14872"/>
                    <a:pt x="2396874" y="0"/>
                  </a:cubicBezTo>
                  <a:cubicBezTo>
                    <a:pt x="2575045" y="-14872"/>
                    <a:pt x="2797285" y="-20821"/>
                    <a:pt x="2985025" y="0"/>
                  </a:cubicBezTo>
                  <a:cubicBezTo>
                    <a:pt x="3172765" y="20821"/>
                    <a:pt x="3449870" y="-11033"/>
                    <a:pt x="3705985" y="0"/>
                  </a:cubicBezTo>
                  <a:cubicBezTo>
                    <a:pt x="3962100" y="11033"/>
                    <a:pt x="4235747" y="-23475"/>
                    <a:pt x="4426944" y="0"/>
                  </a:cubicBezTo>
                  <a:cubicBezTo>
                    <a:pt x="4437130" y="91653"/>
                    <a:pt x="4414488" y="245094"/>
                    <a:pt x="4426944" y="376841"/>
                  </a:cubicBezTo>
                  <a:cubicBezTo>
                    <a:pt x="4439400" y="508588"/>
                    <a:pt x="4439540" y="569404"/>
                    <a:pt x="4426944" y="724694"/>
                  </a:cubicBezTo>
                  <a:cubicBezTo>
                    <a:pt x="4156710" y="703666"/>
                    <a:pt x="4066788" y="732848"/>
                    <a:pt x="3883062" y="724694"/>
                  </a:cubicBezTo>
                  <a:cubicBezTo>
                    <a:pt x="3699336" y="716540"/>
                    <a:pt x="3564815" y="734073"/>
                    <a:pt x="3250642" y="724694"/>
                  </a:cubicBezTo>
                  <a:cubicBezTo>
                    <a:pt x="2936469" y="715315"/>
                    <a:pt x="2794704" y="722455"/>
                    <a:pt x="2662491" y="724694"/>
                  </a:cubicBezTo>
                  <a:cubicBezTo>
                    <a:pt x="2530278" y="726933"/>
                    <a:pt x="2123654" y="735378"/>
                    <a:pt x="1941531" y="724694"/>
                  </a:cubicBezTo>
                  <a:cubicBezTo>
                    <a:pt x="1759408" y="714010"/>
                    <a:pt x="1520149" y="699753"/>
                    <a:pt x="1220572" y="724694"/>
                  </a:cubicBezTo>
                  <a:cubicBezTo>
                    <a:pt x="920995" y="749635"/>
                    <a:pt x="941325" y="735975"/>
                    <a:pt x="676690" y="724694"/>
                  </a:cubicBezTo>
                  <a:cubicBezTo>
                    <a:pt x="412055" y="713413"/>
                    <a:pt x="234185" y="731366"/>
                    <a:pt x="0" y="724694"/>
                  </a:cubicBezTo>
                  <a:cubicBezTo>
                    <a:pt x="6131" y="558572"/>
                    <a:pt x="-14152" y="465154"/>
                    <a:pt x="0" y="347853"/>
                  </a:cubicBezTo>
                  <a:cubicBezTo>
                    <a:pt x="14152" y="230552"/>
                    <a:pt x="16661" y="144654"/>
                    <a:pt x="0" y="0"/>
                  </a:cubicBezTo>
                  <a:close/>
                </a:path>
              </a:pathLst>
            </a:custGeom>
            <a:solidFill>
              <a:srgbClr val="BDD2E1"/>
            </a:solidFill>
            <a:ln>
              <a:solidFill>
                <a:schemeClr val="bg1"/>
              </a:solidFill>
              <a:extLst>
                <a:ext uri="{C807C97D-BFC1-408E-A445-0C87EB9F89A2}">
                  <ask:lineSketchStyleProps xmlns:ask="http://schemas.microsoft.com/office/drawing/2018/sketchyshapes" sd="1219033472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Segoe UI Light" panose="020B0502040204020203" pitchFamily="34" charset="0"/>
                </a:rPr>
                <a:t>Психологические ресурсы (индивидуальные)</a:t>
              </a:r>
            </a:p>
          </p:txBody>
        </p:sp>
        <p:sp>
          <p:nvSpPr>
            <p:cNvPr id="9" name="Прямоугольник: скругленные углы 8">
              <a:extLst>
                <a:ext uri="{FF2B5EF4-FFF2-40B4-BE49-F238E27FC236}">
                  <a16:creationId xmlns:a16="http://schemas.microsoft.com/office/drawing/2014/main" id="{4442179A-2DFA-6AEF-EA8A-3EC7B03B8393}"/>
                </a:ext>
              </a:extLst>
            </p:cNvPr>
            <p:cNvSpPr/>
            <p:nvPr/>
          </p:nvSpPr>
          <p:spPr>
            <a:xfrm>
              <a:off x="3006801" y="1160159"/>
              <a:ext cx="1517508" cy="954107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Segoe UI Light" panose="020B0502040204020203" pitchFamily="34" charset="0"/>
                </a:rPr>
                <a:t>Когнитивная регуляция эмоций</a:t>
              </a:r>
            </a:p>
          </p:txBody>
        </p:sp>
        <p:sp>
          <p:nvSpPr>
            <p:cNvPr id="12" name="Прямоугольник: скругленные углы 11">
              <a:extLst>
                <a:ext uri="{FF2B5EF4-FFF2-40B4-BE49-F238E27FC236}">
                  <a16:creationId xmlns:a16="http://schemas.microsoft.com/office/drawing/2014/main" id="{663574F6-492F-0514-C453-9A30155B776F}"/>
                </a:ext>
              </a:extLst>
            </p:cNvPr>
            <p:cNvSpPr/>
            <p:nvPr/>
          </p:nvSpPr>
          <p:spPr>
            <a:xfrm>
              <a:off x="7658895" y="1160160"/>
              <a:ext cx="1347090" cy="954107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Segoe UI Light" panose="020B0502040204020203" pitchFamily="34" charset="0"/>
                </a:rPr>
                <a:t>Ценности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40B3ADA1-51AA-E3B5-A24A-EF1B9B65864A}"/>
                </a:ext>
              </a:extLst>
            </p:cNvPr>
            <p:cNvSpPr txBox="1"/>
            <p:nvPr/>
          </p:nvSpPr>
          <p:spPr>
            <a:xfrm>
              <a:off x="2855660" y="2827135"/>
              <a:ext cx="18793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Segoe UI Light" panose="020B0502040204020203" pitchFamily="34" charset="0"/>
                </a:rPr>
                <a:t>Субъективное благополучие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1696278E-9BF2-EDD4-6872-DB7161225DBD}"/>
                </a:ext>
              </a:extLst>
            </p:cNvPr>
            <p:cNvSpPr txBox="1"/>
            <p:nvPr/>
          </p:nvSpPr>
          <p:spPr>
            <a:xfrm>
              <a:off x="7162806" y="2880764"/>
              <a:ext cx="21923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Segoe UI Light" panose="020B0502040204020203" pitchFamily="34" charset="0"/>
                </a:rPr>
                <a:t>Поведенческие установки</a:t>
              </a:r>
            </a:p>
          </p:txBody>
        </p:sp>
        <p:sp>
          <p:nvSpPr>
            <p:cNvPr id="19" name="Овал 18">
              <a:extLst>
                <a:ext uri="{FF2B5EF4-FFF2-40B4-BE49-F238E27FC236}">
                  <a16:creationId xmlns:a16="http://schemas.microsoft.com/office/drawing/2014/main" id="{4790583A-FFD5-9341-745E-7AE8DF29F2C3}"/>
                </a:ext>
              </a:extLst>
            </p:cNvPr>
            <p:cNvSpPr/>
            <p:nvPr/>
          </p:nvSpPr>
          <p:spPr>
            <a:xfrm>
              <a:off x="4661367" y="2547363"/>
              <a:ext cx="2817797" cy="1377108"/>
            </a:xfrm>
            <a:prstGeom prst="ellipse">
              <a:avLst/>
            </a:prstGeom>
            <a:solidFill>
              <a:schemeClr val="bg1"/>
            </a:solidFill>
            <a:ln>
              <a:noFill/>
              <a:prstDash val="lg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Segoe UI Light" panose="020B0502040204020203" pitchFamily="34" charset="0"/>
                </a:rPr>
                <a:t>Психологическая безопасность</a:t>
              </a:r>
            </a:p>
          </p:txBody>
        </p:sp>
        <p:sp>
          <p:nvSpPr>
            <p:cNvPr id="20" name="Прямоугольник: скругленные углы 19">
              <a:extLst>
                <a:ext uri="{FF2B5EF4-FFF2-40B4-BE49-F238E27FC236}">
                  <a16:creationId xmlns:a16="http://schemas.microsoft.com/office/drawing/2014/main" id="{07E696A1-9376-E94A-A027-7ABC36428FC9}"/>
                </a:ext>
              </a:extLst>
            </p:cNvPr>
            <p:cNvSpPr/>
            <p:nvPr/>
          </p:nvSpPr>
          <p:spPr>
            <a:xfrm rot="5400000">
              <a:off x="9943906" y="2524089"/>
              <a:ext cx="3748080" cy="295704"/>
            </a:xfrm>
            <a:prstGeom prst="roundRect">
              <a:avLst>
                <a:gd name="adj" fmla="val 50000"/>
              </a:avLst>
            </a:prstGeom>
            <a:solidFill>
              <a:srgbClr val="E6E6E6"/>
            </a:solidFill>
            <a:ln>
              <a:solidFill>
                <a:schemeClr val="bg1"/>
              </a:solidFill>
              <a:prstDash val="lg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Segoe UI Light" panose="020B0502040204020203" pitchFamily="34" charset="0"/>
                </a:rPr>
                <a:t>Факторы макроуровня</a:t>
              </a:r>
            </a:p>
          </p:txBody>
        </p:sp>
        <p:sp>
          <p:nvSpPr>
            <p:cNvPr id="21" name="Прямоугольник: скругленные углы 20">
              <a:extLst>
                <a:ext uri="{FF2B5EF4-FFF2-40B4-BE49-F238E27FC236}">
                  <a16:creationId xmlns:a16="http://schemas.microsoft.com/office/drawing/2014/main" id="{4282CD36-C0F9-A305-3DF8-E9F19C9F34AA}"/>
                </a:ext>
              </a:extLst>
            </p:cNvPr>
            <p:cNvSpPr/>
            <p:nvPr/>
          </p:nvSpPr>
          <p:spPr>
            <a:xfrm rot="16200000">
              <a:off x="-1383877" y="2542785"/>
              <a:ext cx="3458456" cy="295703"/>
            </a:xfrm>
            <a:prstGeom prst="roundRect">
              <a:avLst>
                <a:gd name="adj" fmla="val 50000"/>
              </a:avLst>
            </a:prstGeom>
            <a:solidFill>
              <a:srgbClr val="E6E6E6"/>
            </a:solidFill>
            <a:ln>
              <a:solidFill>
                <a:schemeClr val="bg1"/>
              </a:solidFill>
              <a:prstDash val="lg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Segoe UI Light" panose="020B0502040204020203" pitchFamily="34" charset="0"/>
                </a:rPr>
                <a:t>Факторы макроуровня</a:t>
              </a:r>
            </a:p>
          </p:txBody>
        </p:sp>
        <p:sp>
          <p:nvSpPr>
            <p:cNvPr id="22" name="Прямоугольник: скругленные углы 21">
              <a:extLst>
                <a:ext uri="{FF2B5EF4-FFF2-40B4-BE49-F238E27FC236}">
                  <a16:creationId xmlns:a16="http://schemas.microsoft.com/office/drawing/2014/main" id="{5A144D66-72B9-3C1F-986C-14777944F0C6}"/>
                </a:ext>
              </a:extLst>
            </p:cNvPr>
            <p:cNvSpPr/>
            <p:nvPr/>
          </p:nvSpPr>
          <p:spPr>
            <a:xfrm>
              <a:off x="473117" y="1606535"/>
              <a:ext cx="1981768" cy="39749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Segoe UI Light" panose="020B0502040204020203" pitchFamily="34" charset="0"/>
                </a:rPr>
                <a:t>Климатические</a:t>
              </a:r>
            </a:p>
          </p:txBody>
        </p:sp>
        <p:sp>
          <p:nvSpPr>
            <p:cNvPr id="27" name="Стрелка: вниз 26">
              <a:extLst>
                <a:ext uri="{FF2B5EF4-FFF2-40B4-BE49-F238E27FC236}">
                  <a16:creationId xmlns:a16="http://schemas.microsoft.com/office/drawing/2014/main" id="{820EBD05-7B14-75DA-A934-5BC0CE6ED451}"/>
                </a:ext>
              </a:extLst>
            </p:cNvPr>
            <p:cNvSpPr/>
            <p:nvPr/>
          </p:nvSpPr>
          <p:spPr>
            <a:xfrm rot="16200000">
              <a:off x="2259410" y="2869381"/>
              <a:ext cx="738130" cy="576715"/>
            </a:xfrm>
            <a:prstGeom prst="downArrow">
              <a:avLst>
                <a:gd name="adj1" fmla="val 50000"/>
                <a:gd name="adj2" fmla="val 28987"/>
              </a:avLst>
            </a:prstGeom>
            <a:solidFill>
              <a:srgbClr val="E6E6E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  <p:sp>
          <p:nvSpPr>
            <p:cNvPr id="24" name="Прямоугольник: скругленные углы 23">
              <a:extLst>
                <a:ext uri="{FF2B5EF4-FFF2-40B4-BE49-F238E27FC236}">
                  <a16:creationId xmlns:a16="http://schemas.microsoft.com/office/drawing/2014/main" id="{63CDFCE7-AA1E-D134-2849-7937B179B34F}"/>
                </a:ext>
              </a:extLst>
            </p:cNvPr>
            <p:cNvSpPr/>
            <p:nvPr/>
          </p:nvSpPr>
          <p:spPr>
            <a:xfrm>
              <a:off x="473117" y="2744570"/>
              <a:ext cx="1981768" cy="377626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Segoe UI Light" panose="020B0502040204020203" pitchFamily="34" charset="0"/>
                </a:rPr>
                <a:t>Географические</a:t>
              </a:r>
            </a:p>
          </p:txBody>
        </p:sp>
        <p:sp>
          <p:nvSpPr>
            <p:cNvPr id="23" name="Прямоугольник: скругленные углы 22">
              <a:extLst>
                <a:ext uri="{FF2B5EF4-FFF2-40B4-BE49-F238E27FC236}">
                  <a16:creationId xmlns:a16="http://schemas.microsoft.com/office/drawing/2014/main" id="{1353AF56-FA2C-0390-62F4-021A5DA89FC8}"/>
                </a:ext>
              </a:extLst>
            </p:cNvPr>
            <p:cNvSpPr/>
            <p:nvPr/>
          </p:nvSpPr>
          <p:spPr>
            <a:xfrm>
              <a:off x="473117" y="2141154"/>
              <a:ext cx="1981768" cy="411454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Segoe UI Light" panose="020B0502040204020203" pitchFamily="34" charset="0"/>
                </a:rPr>
                <a:t>Экологические</a:t>
              </a:r>
            </a:p>
          </p:txBody>
        </p:sp>
        <p:sp>
          <p:nvSpPr>
            <p:cNvPr id="14" name="Стрелка: вниз 13">
              <a:extLst>
                <a:ext uri="{FF2B5EF4-FFF2-40B4-BE49-F238E27FC236}">
                  <a16:creationId xmlns:a16="http://schemas.microsoft.com/office/drawing/2014/main" id="{8E7C6510-C793-FB31-B708-89244577F605}"/>
                </a:ext>
              </a:extLst>
            </p:cNvPr>
            <p:cNvSpPr/>
            <p:nvPr/>
          </p:nvSpPr>
          <p:spPr>
            <a:xfrm>
              <a:off x="5721618" y="1928530"/>
              <a:ext cx="738130" cy="576715"/>
            </a:xfrm>
            <a:prstGeom prst="downArrow">
              <a:avLst>
                <a:gd name="adj1" fmla="val 50000"/>
                <a:gd name="adj2" fmla="val 28987"/>
              </a:avLst>
            </a:prstGeom>
            <a:solidFill>
              <a:srgbClr val="E6E6E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  <p:sp>
          <p:nvSpPr>
            <p:cNvPr id="10" name="Прямоугольник: скругленные углы 9">
              <a:extLst>
                <a:ext uri="{FF2B5EF4-FFF2-40B4-BE49-F238E27FC236}">
                  <a16:creationId xmlns:a16="http://schemas.microsoft.com/office/drawing/2014/main" id="{A136A87F-25B2-7BEA-C4B6-2E61342C2C06}"/>
                </a:ext>
              </a:extLst>
            </p:cNvPr>
            <p:cNvSpPr/>
            <p:nvPr/>
          </p:nvSpPr>
          <p:spPr>
            <a:xfrm>
              <a:off x="4577115" y="1141755"/>
              <a:ext cx="1495500" cy="954107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Segoe UI Light" panose="020B0502040204020203" pitchFamily="34" charset="0"/>
                </a:rPr>
                <a:t>Социальный интеллект</a:t>
              </a:r>
            </a:p>
          </p:txBody>
        </p:sp>
        <p:sp>
          <p:nvSpPr>
            <p:cNvPr id="11" name="Прямоугольник: скругленные углы 10">
              <a:extLst>
                <a:ext uri="{FF2B5EF4-FFF2-40B4-BE49-F238E27FC236}">
                  <a16:creationId xmlns:a16="http://schemas.microsoft.com/office/drawing/2014/main" id="{29EBBDC4-960D-276B-3013-F30FDBCD908B}"/>
                </a:ext>
              </a:extLst>
            </p:cNvPr>
            <p:cNvSpPr/>
            <p:nvPr/>
          </p:nvSpPr>
          <p:spPr>
            <a:xfrm>
              <a:off x="6122484" y="1160160"/>
              <a:ext cx="1481767" cy="954107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Segoe UI Light" panose="020B0502040204020203" pitchFamily="34" charset="0"/>
                </a:rPr>
                <a:t>Защитные механизмы</a:t>
              </a:r>
            </a:p>
          </p:txBody>
        </p:sp>
        <p:sp>
          <p:nvSpPr>
            <p:cNvPr id="28" name="Прямоугольник: скругленные углы 27">
              <a:extLst>
                <a:ext uri="{FF2B5EF4-FFF2-40B4-BE49-F238E27FC236}">
                  <a16:creationId xmlns:a16="http://schemas.microsoft.com/office/drawing/2014/main" id="{7BE02259-0058-7701-E877-730F3617F3F5}"/>
                </a:ext>
              </a:extLst>
            </p:cNvPr>
            <p:cNvSpPr/>
            <p:nvPr/>
          </p:nvSpPr>
          <p:spPr>
            <a:xfrm>
              <a:off x="9722546" y="1174864"/>
              <a:ext cx="1949986" cy="39749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Segoe UI Light" panose="020B0502040204020203" pitchFamily="34" charset="0"/>
                </a:rPr>
                <a:t>Социальные</a:t>
              </a:r>
            </a:p>
          </p:txBody>
        </p:sp>
        <p:sp>
          <p:nvSpPr>
            <p:cNvPr id="29" name="Прямоугольник: скругленные углы 28">
              <a:extLst>
                <a:ext uri="{FF2B5EF4-FFF2-40B4-BE49-F238E27FC236}">
                  <a16:creationId xmlns:a16="http://schemas.microsoft.com/office/drawing/2014/main" id="{F869D65C-7E79-8141-ABC2-8FDEC86E8B1E}"/>
                </a:ext>
              </a:extLst>
            </p:cNvPr>
            <p:cNvSpPr/>
            <p:nvPr/>
          </p:nvSpPr>
          <p:spPr>
            <a:xfrm>
              <a:off x="9743012" y="1598215"/>
              <a:ext cx="1949986" cy="39749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Segoe UI Light" panose="020B0502040204020203" pitchFamily="34" charset="0"/>
                </a:rPr>
                <a:t>Экономические</a:t>
              </a:r>
            </a:p>
          </p:txBody>
        </p:sp>
        <p:sp>
          <p:nvSpPr>
            <p:cNvPr id="30" name="Прямоугольник: скругленные углы 29">
              <a:extLst>
                <a:ext uri="{FF2B5EF4-FFF2-40B4-BE49-F238E27FC236}">
                  <a16:creationId xmlns:a16="http://schemas.microsoft.com/office/drawing/2014/main" id="{70EC7319-13EA-BE6B-A27F-58643D800A46}"/>
                </a:ext>
              </a:extLst>
            </p:cNvPr>
            <p:cNvSpPr/>
            <p:nvPr/>
          </p:nvSpPr>
          <p:spPr>
            <a:xfrm>
              <a:off x="9743012" y="2025078"/>
              <a:ext cx="1949986" cy="39749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Segoe UI Light" panose="020B0502040204020203" pitchFamily="34" charset="0"/>
                </a:rPr>
                <a:t>Региональные</a:t>
              </a:r>
            </a:p>
          </p:txBody>
        </p:sp>
        <p:sp>
          <p:nvSpPr>
            <p:cNvPr id="32" name="Прямоугольник: скругленные углы 31">
              <a:extLst>
                <a:ext uri="{FF2B5EF4-FFF2-40B4-BE49-F238E27FC236}">
                  <a16:creationId xmlns:a16="http://schemas.microsoft.com/office/drawing/2014/main" id="{B23021C4-CABF-5693-9339-CD0F20862C6A}"/>
                </a:ext>
              </a:extLst>
            </p:cNvPr>
            <p:cNvSpPr/>
            <p:nvPr/>
          </p:nvSpPr>
          <p:spPr>
            <a:xfrm>
              <a:off x="9743012" y="2880932"/>
              <a:ext cx="1949986" cy="39749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Segoe UI Light" panose="020B0502040204020203" pitchFamily="34" charset="0"/>
                </a:rPr>
                <a:t>Этнические</a:t>
              </a:r>
            </a:p>
          </p:txBody>
        </p:sp>
        <p:sp>
          <p:nvSpPr>
            <p:cNvPr id="33" name="Прямоугольник: скругленные углы 32">
              <a:extLst>
                <a:ext uri="{FF2B5EF4-FFF2-40B4-BE49-F238E27FC236}">
                  <a16:creationId xmlns:a16="http://schemas.microsoft.com/office/drawing/2014/main" id="{3FA08D10-B8B2-421B-53E1-FDA8CAE5B333}"/>
                </a:ext>
              </a:extLst>
            </p:cNvPr>
            <p:cNvSpPr/>
            <p:nvPr/>
          </p:nvSpPr>
          <p:spPr>
            <a:xfrm>
              <a:off x="9749947" y="3312088"/>
              <a:ext cx="1949986" cy="39749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Segoe UI Light" panose="020B0502040204020203" pitchFamily="34" charset="0"/>
                </a:rPr>
                <a:t>Политические</a:t>
              </a:r>
            </a:p>
          </p:txBody>
        </p:sp>
        <p:sp>
          <p:nvSpPr>
            <p:cNvPr id="34" name="Прямоугольник: скругленные углы 33">
              <a:extLst>
                <a:ext uri="{FF2B5EF4-FFF2-40B4-BE49-F238E27FC236}">
                  <a16:creationId xmlns:a16="http://schemas.microsoft.com/office/drawing/2014/main" id="{E69408A6-3632-58D5-7986-BB92630970B4}"/>
                </a:ext>
              </a:extLst>
            </p:cNvPr>
            <p:cNvSpPr/>
            <p:nvPr/>
          </p:nvSpPr>
          <p:spPr>
            <a:xfrm>
              <a:off x="9758719" y="3730205"/>
              <a:ext cx="1949986" cy="47415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Segoe UI Light" panose="020B0502040204020203" pitchFamily="34" charset="0"/>
                </a:rPr>
                <a:t>Информационная среда</a:t>
              </a:r>
            </a:p>
          </p:txBody>
        </p:sp>
        <p:sp>
          <p:nvSpPr>
            <p:cNvPr id="31" name="Прямоугольник: скругленные углы 30">
              <a:extLst>
                <a:ext uri="{FF2B5EF4-FFF2-40B4-BE49-F238E27FC236}">
                  <a16:creationId xmlns:a16="http://schemas.microsoft.com/office/drawing/2014/main" id="{E8F3A53E-0C07-6AE5-3C5D-5FC6678EE623}"/>
                </a:ext>
              </a:extLst>
            </p:cNvPr>
            <p:cNvSpPr/>
            <p:nvPr/>
          </p:nvSpPr>
          <p:spPr>
            <a:xfrm>
              <a:off x="9758719" y="2450979"/>
              <a:ext cx="1949986" cy="39749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Segoe UI Light" panose="020B0502040204020203" pitchFamily="34" charset="0"/>
                </a:rPr>
                <a:t>Культурные</a:t>
              </a:r>
            </a:p>
          </p:txBody>
        </p:sp>
        <p:sp>
          <p:nvSpPr>
            <p:cNvPr id="37" name="Прямоугольник: скругленные углы 36">
              <a:extLst>
                <a:ext uri="{FF2B5EF4-FFF2-40B4-BE49-F238E27FC236}">
                  <a16:creationId xmlns:a16="http://schemas.microsoft.com/office/drawing/2014/main" id="{F85DDAD9-F75C-1FCF-6E33-5DDCB5585E5A}"/>
                </a:ext>
              </a:extLst>
            </p:cNvPr>
            <p:cNvSpPr/>
            <p:nvPr/>
          </p:nvSpPr>
          <p:spPr>
            <a:xfrm>
              <a:off x="1167256" y="5591887"/>
              <a:ext cx="10584984" cy="440675"/>
            </a:xfrm>
            <a:prstGeom prst="roundRect">
              <a:avLst>
                <a:gd name="adj" fmla="val 50000"/>
              </a:avLst>
            </a:prstGeom>
            <a:solidFill>
              <a:srgbClr val="E6E6E6"/>
            </a:solidFill>
            <a:ln>
              <a:solidFill>
                <a:schemeClr val="bg1"/>
              </a:solidFill>
              <a:prstDash val="lg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Segoe UI Light" panose="020B0502040204020203" pitchFamily="34" charset="0"/>
                </a:rPr>
                <a:t>Факторы </a:t>
              </a:r>
              <a:r>
                <a:rPr kumimoji="0" lang="ru-RU" sz="16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Segoe UI Light" panose="020B0502040204020203" pitchFamily="34" charset="0"/>
                </a:rPr>
                <a:t>мезоуровня</a:t>
              </a:r>
              <a:endPara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Segoe UI Light" panose="020B0502040204020203" pitchFamily="34" charset="0"/>
              </a:endParaRPr>
            </a:p>
          </p:txBody>
        </p:sp>
        <p:sp>
          <p:nvSpPr>
            <p:cNvPr id="38" name="Прямоугольник 37">
              <a:extLst>
                <a:ext uri="{FF2B5EF4-FFF2-40B4-BE49-F238E27FC236}">
                  <a16:creationId xmlns:a16="http://schemas.microsoft.com/office/drawing/2014/main" id="{CA107A9F-3AC8-2BE1-7297-EBF1342129D2}"/>
                </a:ext>
              </a:extLst>
            </p:cNvPr>
            <p:cNvSpPr/>
            <p:nvPr/>
          </p:nvSpPr>
          <p:spPr>
            <a:xfrm>
              <a:off x="197499" y="5159431"/>
              <a:ext cx="3255745" cy="519920"/>
            </a:xfrm>
            <a:custGeom>
              <a:avLst/>
              <a:gdLst>
                <a:gd name="connsiteX0" fmla="*/ 0 w 3255745"/>
                <a:gd name="connsiteY0" fmla="*/ 0 h 519920"/>
                <a:gd name="connsiteX1" fmla="*/ 618592 w 3255745"/>
                <a:gd name="connsiteY1" fmla="*/ 0 h 519920"/>
                <a:gd name="connsiteX2" fmla="*/ 1269741 w 3255745"/>
                <a:gd name="connsiteY2" fmla="*/ 0 h 519920"/>
                <a:gd name="connsiteX3" fmla="*/ 1953447 w 3255745"/>
                <a:gd name="connsiteY3" fmla="*/ 0 h 519920"/>
                <a:gd name="connsiteX4" fmla="*/ 2637153 w 3255745"/>
                <a:gd name="connsiteY4" fmla="*/ 0 h 519920"/>
                <a:gd name="connsiteX5" fmla="*/ 3255745 w 3255745"/>
                <a:gd name="connsiteY5" fmla="*/ 0 h 519920"/>
                <a:gd name="connsiteX6" fmla="*/ 3255745 w 3255745"/>
                <a:gd name="connsiteY6" fmla="*/ 519920 h 519920"/>
                <a:gd name="connsiteX7" fmla="*/ 2539481 w 3255745"/>
                <a:gd name="connsiteY7" fmla="*/ 519920 h 519920"/>
                <a:gd name="connsiteX8" fmla="*/ 1823217 w 3255745"/>
                <a:gd name="connsiteY8" fmla="*/ 519920 h 519920"/>
                <a:gd name="connsiteX9" fmla="*/ 1172068 w 3255745"/>
                <a:gd name="connsiteY9" fmla="*/ 519920 h 519920"/>
                <a:gd name="connsiteX10" fmla="*/ 0 w 3255745"/>
                <a:gd name="connsiteY10" fmla="*/ 519920 h 519920"/>
                <a:gd name="connsiteX11" fmla="*/ 0 w 3255745"/>
                <a:gd name="connsiteY11" fmla="*/ 0 h 5199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255745" h="519920" fill="none" extrusionOk="0">
                  <a:moveTo>
                    <a:pt x="0" y="0"/>
                  </a:moveTo>
                  <a:cubicBezTo>
                    <a:pt x="299225" y="26851"/>
                    <a:pt x="345871" y="-30547"/>
                    <a:pt x="618592" y="0"/>
                  </a:cubicBezTo>
                  <a:cubicBezTo>
                    <a:pt x="891313" y="30547"/>
                    <a:pt x="1090435" y="-29708"/>
                    <a:pt x="1269741" y="0"/>
                  </a:cubicBezTo>
                  <a:cubicBezTo>
                    <a:pt x="1449047" y="29708"/>
                    <a:pt x="1779438" y="18227"/>
                    <a:pt x="1953447" y="0"/>
                  </a:cubicBezTo>
                  <a:cubicBezTo>
                    <a:pt x="2127456" y="-18227"/>
                    <a:pt x="2388213" y="26767"/>
                    <a:pt x="2637153" y="0"/>
                  </a:cubicBezTo>
                  <a:cubicBezTo>
                    <a:pt x="2886093" y="-26767"/>
                    <a:pt x="3088694" y="-5286"/>
                    <a:pt x="3255745" y="0"/>
                  </a:cubicBezTo>
                  <a:cubicBezTo>
                    <a:pt x="3275492" y="203799"/>
                    <a:pt x="3264254" y="388390"/>
                    <a:pt x="3255745" y="519920"/>
                  </a:cubicBezTo>
                  <a:cubicBezTo>
                    <a:pt x="3034958" y="545592"/>
                    <a:pt x="2842511" y="484464"/>
                    <a:pt x="2539481" y="519920"/>
                  </a:cubicBezTo>
                  <a:cubicBezTo>
                    <a:pt x="2236451" y="555376"/>
                    <a:pt x="1973387" y="526702"/>
                    <a:pt x="1823217" y="519920"/>
                  </a:cubicBezTo>
                  <a:cubicBezTo>
                    <a:pt x="1673047" y="513138"/>
                    <a:pt x="1425284" y="548002"/>
                    <a:pt x="1172068" y="519920"/>
                  </a:cubicBezTo>
                  <a:cubicBezTo>
                    <a:pt x="918852" y="491838"/>
                    <a:pt x="400617" y="477483"/>
                    <a:pt x="0" y="519920"/>
                  </a:cubicBezTo>
                  <a:cubicBezTo>
                    <a:pt x="7917" y="392941"/>
                    <a:pt x="875" y="248015"/>
                    <a:pt x="0" y="0"/>
                  </a:cubicBezTo>
                  <a:close/>
                </a:path>
                <a:path w="3255745" h="519920" stroke="0" extrusionOk="0">
                  <a:moveTo>
                    <a:pt x="0" y="0"/>
                  </a:moveTo>
                  <a:cubicBezTo>
                    <a:pt x="227436" y="-29637"/>
                    <a:pt x="409916" y="30606"/>
                    <a:pt x="618592" y="0"/>
                  </a:cubicBezTo>
                  <a:cubicBezTo>
                    <a:pt x="827268" y="-30606"/>
                    <a:pt x="932540" y="11637"/>
                    <a:pt x="1172068" y="0"/>
                  </a:cubicBezTo>
                  <a:cubicBezTo>
                    <a:pt x="1411596" y="-11637"/>
                    <a:pt x="1653935" y="-23499"/>
                    <a:pt x="1888332" y="0"/>
                  </a:cubicBezTo>
                  <a:cubicBezTo>
                    <a:pt x="2122729" y="23499"/>
                    <a:pt x="2244579" y="19101"/>
                    <a:pt x="2506924" y="0"/>
                  </a:cubicBezTo>
                  <a:cubicBezTo>
                    <a:pt x="2769269" y="-19101"/>
                    <a:pt x="3012229" y="27151"/>
                    <a:pt x="3255745" y="0"/>
                  </a:cubicBezTo>
                  <a:cubicBezTo>
                    <a:pt x="3240094" y="176270"/>
                    <a:pt x="3278844" y="364176"/>
                    <a:pt x="3255745" y="519920"/>
                  </a:cubicBezTo>
                  <a:cubicBezTo>
                    <a:pt x="3125166" y="498276"/>
                    <a:pt x="2767623" y="550724"/>
                    <a:pt x="2604596" y="519920"/>
                  </a:cubicBezTo>
                  <a:cubicBezTo>
                    <a:pt x="2441569" y="489116"/>
                    <a:pt x="2134297" y="533414"/>
                    <a:pt x="1888332" y="519920"/>
                  </a:cubicBezTo>
                  <a:cubicBezTo>
                    <a:pt x="1642367" y="506426"/>
                    <a:pt x="1566142" y="539389"/>
                    <a:pt x="1334855" y="519920"/>
                  </a:cubicBezTo>
                  <a:cubicBezTo>
                    <a:pt x="1103568" y="500451"/>
                    <a:pt x="975979" y="516155"/>
                    <a:pt x="683706" y="519920"/>
                  </a:cubicBezTo>
                  <a:cubicBezTo>
                    <a:pt x="391433" y="523685"/>
                    <a:pt x="310873" y="497756"/>
                    <a:pt x="0" y="519920"/>
                  </a:cubicBezTo>
                  <a:cubicBezTo>
                    <a:pt x="14654" y="371091"/>
                    <a:pt x="-1547" y="197204"/>
                    <a:pt x="0" y="0"/>
                  </a:cubicBezTo>
                  <a:close/>
                </a:path>
              </a:pathLst>
            </a:custGeom>
            <a:solidFill>
              <a:srgbClr val="BDD2E1"/>
            </a:solidFill>
            <a:ln>
              <a:solidFill>
                <a:schemeClr val="bg1"/>
              </a:solidFill>
              <a:extLst>
                <a:ext uri="{C807C97D-BFC1-408E-A445-0C87EB9F89A2}">
                  <ask:lineSketchStyleProps xmlns:ask="http://schemas.microsoft.com/office/drawing/2018/sketchyshapes" sd="1219033472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Segoe UI Light" panose="020B0502040204020203" pitchFamily="34" charset="0"/>
                </a:rPr>
                <a:t>Семейная среда и ближайшее окружение</a:t>
              </a:r>
            </a:p>
          </p:txBody>
        </p:sp>
        <p:sp>
          <p:nvSpPr>
            <p:cNvPr id="39" name="Прямоугольник 38">
              <a:extLst>
                <a:ext uri="{FF2B5EF4-FFF2-40B4-BE49-F238E27FC236}">
                  <a16:creationId xmlns:a16="http://schemas.microsoft.com/office/drawing/2014/main" id="{2C72B9C3-8EC4-700B-CE14-7B9213A43F0A}"/>
                </a:ext>
              </a:extLst>
            </p:cNvPr>
            <p:cNvSpPr/>
            <p:nvPr/>
          </p:nvSpPr>
          <p:spPr>
            <a:xfrm>
              <a:off x="2383352" y="4239097"/>
              <a:ext cx="7895782" cy="775478"/>
            </a:xfrm>
            <a:prstGeom prst="rect">
              <a:avLst/>
            </a:prstGeom>
            <a:solidFill>
              <a:srgbClr val="E6E6E6"/>
            </a:solidFill>
            <a:ln>
              <a:solidFill>
                <a:schemeClr val="bg1"/>
              </a:solidFill>
              <a:prstDash val="lg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  <p:sp>
          <p:nvSpPr>
            <p:cNvPr id="40" name="Стрелка: вниз 39">
              <a:extLst>
                <a:ext uri="{FF2B5EF4-FFF2-40B4-BE49-F238E27FC236}">
                  <a16:creationId xmlns:a16="http://schemas.microsoft.com/office/drawing/2014/main" id="{0003910A-A048-3614-6BB1-39B725E56FCB}"/>
                </a:ext>
              </a:extLst>
            </p:cNvPr>
            <p:cNvSpPr/>
            <p:nvPr/>
          </p:nvSpPr>
          <p:spPr>
            <a:xfrm rot="10800000">
              <a:off x="5703550" y="3914293"/>
              <a:ext cx="756198" cy="580139"/>
            </a:xfrm>
            <a:prstGeom prst="downArrow">
              <a:avLst>
                <a:gd name="adj1" fmla="val 50000"/>
                <a:gd name="adj2" fmla="val 28987"/>
              </a:avLst>
            </a:prstGeom>
            <a:solidFill>
              <a:srgbClr val="E6E6E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endParaRPr>
            </a:p>
          </p:txBody>
        </p:sp>
        <p:sp>
          <p:nvSpPr>
            <p:cNvPr id="41" name="Прямоугольник: скругленные углы 40">
              <a:extLst>
                <a:ext uri="{FF2B5EF4-FFF2-40B4-BE49-F238E27FC236}">
                  <a16:creationId xmlns:a16="http://schemas.microsoft.com/office/drawing/2014/main" id="{6DF424CD-EA25-9226-3388-29B14E79BF58}"/>
                </a:ext>
              </a:extLst>
            </p:cNvPr>
            <p:cNvSpPr/>
            <p:nvPr/>
          </p:nvSpPr>
          <p:spPr>
            <a:xfrm>
              <a:off x="1241312" y="4311097"/>
              <a:ext cx="1783262" cy="73531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Segoe UI Light" panose="020B0502040204020203" pitchFamily="34" charset="0"/>
                </a:rPr>
                <a:t>Референтность</a:t>
              </a:r>
            </a:p>
          </p:txBody>
        </p:sp>
        <p:sp>
          <p:nvSpPr>
            <p:cNvPr id="43" name="Прямоугольник: скругленные углы 42">
              <a:extLst>
                <a:ext uri="{FF2B5EF4-FFF2-40B4-BE49-F238E27FC236}">
                  <a16:creationId xmlns:a16="http://schemas.microsoft.com/office/drawing/2014/main" id="{BFDC2BCB-E379-1E4D-404A-6DD9ED08C194}"/>
                </a:ext>
              </a:extLst>
            </p:cNvPr>
            <p:cNvSpPr/>
            <p:nvPr/>
          </p:nvSpPr>
          <p:spPr>
            <a:xfrm>
              <a:off x="3120534" y="4339279"/>
              <a:ext cx="2142742" cy="73531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Segoe UI Light" panose="020B0502040204020203" pitchFamily="34" charset="0"/>
                </a:rPr>
                <a:t>Профессиональная приверженность</a:t>
              </a:r>
            </a:p>
          </p:txBody>
        </p:sp>
        <p:sp>
          <p:nvSpPr>
            <p:cNvPr id="44" name="Прямоугольник: скругленные углы 43">
              <a:extLst>
                <a:ext uri="{FF2B5EF4-FFF2-40B4-BE49-F238E27FC236}">
                  <a16:creationId xmlns:a16="http://schemas.microsoft.com/office/drawing/2014/main" id="{52C11943-2560-51CB-626B-CE78A8F58B05}"/>
                </a:ext>
              </a:extLst>
            </p:cNvPr>
            <p:cNvSpPr/>
            <p:nvPr/>
          </p:nvSpPr>
          <p:spPr>
            <a:xfrm>
              <a:off x="5356150" y="4337614"/>
              <a:ext cx="1828293" cy="73531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Segoe UI Light" panose="020B0502040204020203" pitchFamily="34" charset="0"/>
                </a:rPr>
                <a:t>Психологический климат</a:t>
              </a:r>
            </a:p>
          </p:txBody>
        </p:sp>
        <p:sp>
          <p:nvSpPr>
            <p:cNvPr id="45" name="Прямоугольник: скругленные углы 44">
              <a:extLst>
                <a:ext uri="{FF2B5EF4-FFF2-40B4-BE49-F238E27FC236}">
                  <a16:creationId xmlns:a16="http://schemas.microsoft.com/office/drawing/2014/main" id="{503BCB6B-E754-AB96-BA42-FF2FF4A63F02}"/>
                </a:ext>
              </a:extLst>
            </p:cNvPr>
            <p:cNvSpPr/>
            <p:nvPr/>
          </p:nvSpPr>
          <p:spPr>
            <a:xfrm>
              <a:off x="7226535" y="4331269"/>
              <a:ext cx="1920192" cy="73531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Segoe UI Light" panose="020B0502040204020203" pitchFamily="34" charset="0"/>
                </a:rPr>
                <a:t>Вовлеченность в образовательную среду</a:t>
              </a:r>
            </a:p>
          </p:txBody>
        </p:sp>
        <p:sp>
          <p:nvSpPr>
            <p:cNvPr id="46" name="Прямоугольник: скругленные углы 45">
              <a:extLst>
                <a:ext uri="{FF2B5EF4-FFF2-40B4-BE49-F238E27FC236}">
                  <a16:creationId xmlns:a16="http://schemas.microsoft.com/office/drawing/2014/main" id="{3D585BAB-79C0-648B-BD26-97C7D9F66809}"/>
                </a:ext>
              </a:extLst>
            </p:cNvPr>
            <p:cNvSpPr/>
            <p:nvPr/>
          </p:nvSpPr>
          <p:spPr>
            <a:xfrm>
              <a:off x="9237435" y="4347911"/>
              <a:ext cx="2003896" cy="73531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Segoe UI Light" panose="020B0502040204020203" pitchFamily="34" charset="0"/>
                </a:rPr>
                <a:t>Поддерживающие отношения</a:t>
              </a:r>
            </a:p>
          </p:txBody>
        </p:sp>
        <p:sp>
          <p:nvSpPr>
            <p:cNvPr id="47" name="Прямоугольник 46">
              <a:extLst>
                <a:ext uri="{FF2B5EF4-FFF2-40B4-BE49-F238E27FC236}">
                  <a16:creationId xmlns:a16="http://schemas.microsoft.com/office/drawing/2014/main" id="{705147E6-4F6D-8FFF-71AB-5ABEF86DF6AE}"/>
                </a:ext>
              </a:extLst>
            </p:cNvPr>
            <p:cNvSpPr/>
            <p:nvPr/>
          </p:nvSpPr>
          <p:spPr>
            <a:xfrm>
              <a:off x="4177205" y="5139250"/>
              <a:ext cx="3808886" cy="519920"/>
            </a:xfrm>
            <a:custGeom>
              <a:avLst/>
              <a:gdLst>
                <a:gd name="connsiteX0" fmla="*/ 0 w 3808886"/>
                <a:gd name="connsiteY0" fmla="*/ 0 h 519920"/>
                <a:gd name="connsiteX1" fmla="*/ 710992 w 3808886"/>
                <a:gd name="connsiteY1" fmla="*/ 0 h 519920"/>
                <a:gd name="connsiteX2" fmla="*/ 1383895 w 3808886"/>
                <a:gd name="connsiteY2" fmla="*/ 0 h 519920"/>
                <a:gd name="connsiteX3" fmla="*/ 2056798 w 3808886"/>
                <a:gd name="connsiteY3" fmla="*/ 0 h 519920"/>
                <a:gd name="connsiteX4" fmla="*/ 2577346 w 3808886"/>
                <a:gd name="connsiteY4" fmla="*/ 0 h 519920"/>
                <a:gd name="connsiteX5" fmla="*/ 3135983 w 3808886"/>
                <a:gd name="connsiteY5" fmla="*/ 0 h 519920"/>
                <a:gd name="connsiteX6" fmla="*/ 3808886 w 3808886"/>
                <a:gd name="connsiteY6" fmla="*/ 0 h 519920"/>
                <a:gd name="connsiteX7" fmla="*/ 3808886 w 3808886"/>
                <a:gd name="connsiteY7" fmla="*/ 519920 h 519920"/>
                <a:gd name="connsiteX8" fmla="*/ 3174072 w 3808886"/>
                <a:gd name="connsiteY8" fmla="*/ 519920 h 519920"/>
                <a:gd name="connsiteX9" fmla="*/ 2653524 w 3808886"/>
                <a:gd name="connsiteY9" fmla="*/ 519920 h 519920"/>
                <a:gd name="connsiteX10" fmla="*/ 2132976 w 3808886"/>
                <a:gd name="connsiteY10" fmla="*/ 519920 h 519920"/>
                <a:gd name="connsiteX11" fmla="*/ 1460073 w 3808886"/>
                <a:gd name="connsiteY11" fmla="*/ 519920 h 519920"/>
                <a:gd name="connsiteX12" fmla="*/ 901436 w 3808886"/>
                <a:gd name="connsiteY12" fmla="*/ 519920 h 519920"/>
                <a:gd name="connsiteX13" fmla="*/ 0 w 3808886"/>
                <a:gd name="connsiteY13" fmla="*/ 519920 h 519920"/>
                <a:gd name="connsiteX14" fmla="*/ 0 w 3808886"/>
                <a:gd name="connsiteY14" fmla="*/ 0 h 5199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08886" h="519920" fill="none" extrusionOk="0">
                  <a:moveTo>
                    <a:pt x="0" y="0"/>
                  </a:moveTo>
                  <a:cubicBezTo>
                    <a:pt x="239422" y="-14702"/>
                    <a:pt x="364564" y="-8357"/>
                    <a:pt x="710992" y="0"/>
                  </a:cubicBezTo>
                  <a:cubicBezTo>
                    <a:pt x="1057420" y="8357"/>
                    <a:pt x="1088807" y="-22665"/>
                    <a:pt x="1383895" y="0"/>
                  </a:cubicBezTo>
                  <a:cubicBezTo>
                    <a:pt x="1678983" y="22665"/>
                    <a:pt x="1914553" y="22252"/>
                    <a:pt x="2056798" y="0"/>
                  </a:cubicBezTo>
                  <a:cubicBezTo>
                    <a:pt x="2199043" y="-22252"/>
                    <a:pt x="2395665" y="-6189"/>
                    <a:pt x="2577346" y="0"/>
                  </a:cubicBezTo>
                  <a:cubicBezTo>
                    <a:pt x="2759027" y="6189"/>
                    <a:pt x="3014482" y="-22660"/>
                    <a:pt x="3135983" y="0"/>
                  </a:cubicBezTo>
                  <a:cubicBezTo>
                    <a:pt x="3257484" y="22660"/>
                    <a:pt x="3650326" y="-5710"/>
                    <a:pt x="3808886" y="0"/>
                  </a:cubicBezTo>
                  <a:cubicBezTo>
                    <a:pt x="3823805" y="251362"/>
                    <a:pt x="3799329" y="307019"/>
                    <a:pt x="3808886" y="519920"/>
                  </a:cubicBezTo>
                  <a:cubicBezTo>
                    <a:pt x="3545476" y="498778"/>
                    <a:pt x="3438442" y="526011"/>
                    <a:pt x="3174072" y="519920"/>
                  </a:cubicBezTo>
                  <a:cubicBezTo>
                    <a:pt x="2909702" y="513829"/>
                    <a:pt x="2891866" y="517886"/>
                    <a:pt x="2653524" y="519920"/>
                  </a:cubicBezTo>
                  <a:cubicBezTo>
                    <a:pt x="2415182" y="521954"/>
                    <a:pt x="2268127" y="522623"/>
                    <a:pt x="2132976" y="519920"/>
                  </a:cubicBezTo>
                  <a:cubicBezTo>
                    <a:pt x="1997825" y="517217"/>
                    <a:pt x="1607023" y="523179"/>
                    <a:pt x="1460073" y="519920"/>
                  </a:cubicBezTo>
                  <a:cubicBezTo>
                    <a:pt x="1313123" y="516661"/>
                    <a:pt x="1164421" y="493020"/>
                    <a:pt x="901436" y="519920"/>
                  </a:cubicBezTo>
                  <a:cubicBezTo>
                    <a:pt x="638451" y="546820"/>
                    <a:pt x="298365" y="505033"/>
                    <a:pt x="0" y="519920"/>
                  </a:cubicBezTo>
                  <a:cubicBezTo>
                    <a:pt x="4355" y="289854"/>
                    <a:pt x="-9110" y="209961"/>
                    <a:pt x="0" y="0"/>
                  </a:cubicBezTo>
                  <a:close/>
                </a:path>
                <a:path w="3808886" h="519920" stroke="0" extrusionOk="0">
                  <a:moveTo>
                    <a:pt x="0" y="0"/>
                  </a:moveTo>
                  <a:cubicBezTo>
                    <a:pt x="288064" y="-24217"/>
                    <a:pt x="317135" y="19973"/>
                    <a:pt x="596725" y="0"/>
                  </a:cubicBezTo>
                  <a:cubicBezTo>
                    <a:pt x="876316" y="-19973"/>
                    <a:pt x="954504" y="-24298"/>
                    <a:pt x="1117273" y="0"/>
                  </a:cubicBezTo>
                  <a:cubicBezTo>
                    <a:pt x="1280042" y="24298"/>
                    <a:pt x="1557415" y="9171"/>
                    <a:pt x="1828265" y="0"/>
                  </a:cubicBezTo>
                  <a:cubicBezTo>
                    <a:pt x="2099115" y="-9171"/>
                    <a:pt x="2257872" y="-21419"/>
                    <a:pt x="2424991" y="0"/>
                  </a:cubicBezTo>
                  <a:cubicBezTo>
                    <a:pt x="2592110" y="21419"/>
                    <a:pt x="2800331" y="12087"/>
                    <a:pt x="3021716" y="0"/>
                  </a:cubicBezTo>
                  <a:cubicBezTo>
                    <a:pt x="3243101" y="-12087"/>
                    <a:pt x="3640501" y="30603"/>
                    <a:pt x="3808886" y="0"/>
                  </a:cubicBezTo>
                  <a:cubicBezTo>
                    <a:pt x="3785031" y="252669"/>
                    <a:pt x="3803193" y="346190"/>
                    <a:pt x="3808886" y="519920"/>
                  </a:cubicBezTo>
                  <a:cubicBezTo>
                    <a:pt x="3514440" y="531168"/>
                    <a:pt x="3467866" y="539079"/>
                    <a:pt x="3174072" y="519920"/>
                  </a:cubicBezTo>
                  <a:cubicBezTo>
                    <a:pt x="2880278" y="500761"/>
                    <a:pt x="2760915" y="533768"/>
                    <a:pt x="2653524" y="519920"/>
                  </a:cubicBezTo>
                  <a:cubicBezTo>
                    <a:pt x="2546133" y="506072"/>
                    <a:pt x="2205669" y="492321"/>
                    <a:pt x="2018710" y="519920"/>
                  </a:cubicBezTo>
                  <a:cubicBezTo>
                    <a:pt x="1831751" y="547519"/>
                    <a:pt x="1548583" y="497165"/>
                    <a:pt x="1383895" y="519920"/>
                  </a:cubicBezTo>
                  <a:cubicBezTo>
                    <a:pt x="1219207" y="542675"/>
                    <a:pt x="925600" y="533006"/>
                    <a:pt x="787170" y="519920"/>
                  </a:cubicBezTo>
                  <a:cubicBezTo>
                    <a:pt x="648741" y="506834"/>
                    <a:pt x="295048" y="493241"/>
                    <a:pt x="0" y="519920"/>
                  </a:cubicBezTo>
                  <a:cubicBezTo>
                    <a:pt x="-4667" y="314739"/>
                    <a:pt x="-17607" y="164888"/>
                    <a:pt x="0" y="0"/>
                  </a:cubicBezTo>
                  <a:close/>
                </a:path>
              </a:pathLst>
            </a:custGeom>
            <a:solidFill>
              <a:srgbClr val="BDD2E1"/>
            </a:solidFill>
            <a:ln>
              <a:solidFill>
                <a:schemeClr val="bg1"/>
              </a:solidFill>
              <a:extLst>
                <a:ext uri="{C807C97D-BFC1-408E-A445-0C87EB9F89A2}">
                  <ask:lineSketchStyleProps xmlns:ask="http://schemas.microsoft.com/office/drawing/2018/sketchyshapes" sd="1219033472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Segoe UI Light" panose="020B0502040204020203" pitchFamily="34" charset="0"/>
                </a:rPr>
                <a:t>Ресурсы образовательной среды</a:t>
              </a:r>
            </a:p>
          </p:txBody>
        </p:sp>
        <p:sp>
          <p:nvSpPr>
            <p:cNvPr id="48" name="Прямоугольник 47">
              <a:extLst>
                <a:ext uri="{FF2B5EF4-FFF2-40B4-BE49-F238E27FC236}">
                  <a16:creationId xmlns:a16="http://schemas.microsoft.com/office/drawing/2014/main" id="{B8A5C3C4-472C-0AE6-D810-D95E767659B1}"/>
                </a:ext>
              </a:extLst>
            </p:cNvPr>
            <p:cNvSpPr/>
            <p:nvPr/>
          </p:nvSpPr>
          <p:spPr>
            <a:xfrm>
              <a:off x="8815978" y="5174978"/>
              <a:ext cx="3154145" cy="519920"/>
            </a:xfrm>
            <a:custGeom>
              <a:avLst/>
              <a:gdLst>
                <a:gd name="connsiteX0" fmla="*/ 0 w 3154145"/>
                <a:gd name="connsiteY0" fmla="*/ 0 h 519920"/>
                <a:gd name="connsiteX1" fmla="*/ 599288 w 3154145"/>
                <a:gd name="connsiteY1" fmla="*/ 0 h 519920"/>
                <a:gd name="connsiteX2" fmla="*/ 1230117 w 3154145"/>
                <a:gd name="connsiteY2" fmla="*/ 0 h 519920"/>
                <a:gd name="connsiteX3" fmla="*/ 1892487 w 3154145"/>
                <a:gd name="connsiteY3" fmla="*/ 0 h 519920"/>
                <a:gd name="connsiteX4" fmla="*/ 2554857 w 3154145"/>
                <a:gd name="connsiteY4" fmla="*/ 0 h 519920"/>
                <a:gd name="connsiteX5" fmla="*/ 3154145 w 3154145"/>
                <a:gd name="connsiteY5" fmla="*/ 0 h 519920"/>
                <a:gd name="connsiteX6" fmla="*/ 3154145 w 3154145"/>
                <a:gd name="connsiteY6" fmla="*/ 519920 h 519920"/>
                <a:gd name="connsiteX7" fmla="*/ 2460233 w 3154145"/>
                <a:gd name="connsiteY7" fmla="*/ 519920 h 519920"/>
                <a:gd name="connsiteX8" fmla="*/ 1766321 w 3154145"/>
                <a:gd name="connsiteY8" fmla="*/ 519920 h 519920"/>
                <a:gd name="connsiteX9" fmla="*/ 1135492 w 3154145"/>
                <a:gd name="connsiteY9" fmla="*/ 519920 h 519920"/>
                <a:gd name="connsiteX10" fmla="*/ 0 w 3154145"/>
                <a:gd name="connsiteY10" fmla="*/ 519920 h 519920"/>
                <a:gd name="connsiteX11" fmla="*/ 0 w 3154145"/>
                <a:gd name="connsiteY11" fmla="*/ 0 h 5199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54145" h="519920" fill="none" extrusionOk="0">
                  <a:moveTo>
                    <a:pt x="0" y="0"/>
                  </a:moveTo>
                  <a:cubicBezTo>
                    <a:pt x="275877" y="27863"/>
                    <a:pt x="449187" y="29178"/>
                    <a:pt x="599288" y="0"/>
                  </a:cubicBezTo>
                  <a:cubicBezTo>
                    <a:pt x="749389" y="-29178"/>
                    <a:pt x="1042907" y="-21054"/>
                    <a:pt x="1230117" y="0"/>
                  </a:cubicBezTo>
                  <a:cubicBezTo>
                    <a:pt x="1417327" y="21054"/>
                    <a:pt x="1662193" y="7171"/>
                    <a:pt x="1892487" y="0"/>
                  </a:cubicBezTo>
                  <a:cubicBezTo>
                    <a:pt x="2122781" y="-7171"/>
                    <a:pt x="2351136" y="3221"/>
                    <a:pt x="2554857" y="0"/>
                  </a:cubicBezTo>
                  <a:cubicBezTo>
                    <a:pt x="2758578" y="-3221"/>
                    <a:pt x="2900978" y="-23572"/>
                    <a:pt x="3154145" y="0"/>
                  </a:cubicBezTo>
                  <a:cubicBezTo>
                    <a:pt x="3173892" y="203799"/>
                    <a:pt x="3162654" y="388390"/>
                    <a:pt x="3154145" y="519920"/>
                  </a:cubicBezTo>
                  <a:cubicBezTo>
                    <a:pt x="2890120" y="493194"/>
                    <a:pt x="2771752" y="489476"/>
                    <a:pt x="2460233" y="519920"/>
                  </a:cubicBezTo>
                  <a:cubicBezTo>
                    <a:pt x="2148714" y="550364"/>
                    <a:pt x="1936870" y="538895"/>
                    <a:pt x="1766321" y="519920"/>
                  </a:cubicBezTo>
                  <a:cubicBezTo>
                    <a:pt x="1595772" y="500945"/>
                    <a:pt x="1364540" y="547620"/>
                    <a:pt x="1135492" y="519920"/>
                  </a:cubicBezTo>
                  <a:cubicBezTo>
                    <a:pt x="906444" y="492220"/>
                    <a:pt x="406032" y="535252"/>
                    <a:pt x="0" y="519920"/>
                  </a:cubicBezTo>
                  <a:cubicBezTo>
                    <a:pt x="7917" y="392941"/>
                    <a:pt x="875" y="248015"/>
                    <a:pt x="0" y="0"/>
                  </a:cubicBezTo>
                  <a:close/>
                </a:path>
                <a:path w="3154145" h="519920" stroke="0" extrusionOk="0">
                  <a:moveTo>
                    <a:pt x="0" y="0"/>
                  </a:moveTo>
                  <a:cubicBezTo>
                    <a:pt x="143947" y="-23775"/>
                    <a:pt x="379269" y="11943"/>
                    <a:pt x="599288" y="0"/>
                  </a:cubicBezTo>
                  <a:cubicBezTo>
                    <a:pt x="819307" y="-11943"/>
                    <a:pt x="894877" y="-26580"/>
                    <a:pt x="1135492" y="0"/>
                  </a:cubicBezTo>
                  <a:cubicBezTo>
                    <a:pt x="1376107" y="26580"/>
                    <a:pt x="1490014" y="30657"/>
                    <a:pt x="1829404" y="0"/>
                  </a:cubicBezTo>
                  <a:cubicBezTo>
                    <a:pt x="2168794" y="-30657"/>
                    <a:pt x="2209660" y="-7478"/>
                    <a:pt x="2428692" y="0"/>
                  </a:cubicBezTo>
                  <a:cubicBezTo>
                    <a:pt x="2647724" y="7478"/>
                    <a:pt x="2798967" y="28366"/>
                    <a:pt x="3154145" y="0"/>
                  </a:cubicBezTo>
                  <a:cubicBezTo>
                    <a:pt x="3138494" y="176270"/>
                    <a:pt x="3177244" y="364176"/>
                    <a:pt x="3154145" y="519920"/>
                  </a:cubicBezTo>
                  <a:cubicBezTo>
                    <a:pt x="3014618" y="490589"/>
                    <a:pt x="2653441" y="528102"/>
                    <a:pt x="2523316" y="519920"/>
                  </a:cubicBezTo>
                  <a:cubicBezTo>
                    <a:pt x="2393191" y="511738"/>
                    <a:pt x="1980515" y="507400"/>
                    <a:pt x="1829404" y="519920"/>
                  </a:cubicBezTo>
                  <a:cubicBezTo>
                    <a:pt x="1678293" y="532440"/>
                    <a:pt x="1555336" y="518758"/>
                    <a:pt x="1293199" y="519920"/>
                  </a:cubicBezTo>
                  <a:cubicBezTo>
                    <a:pt x="1031063" y="521082"/>
                    <a:pt x="831496" y="526297"/>
                    <a:pt x="662370" y="519920"/>
                  </a:cubicBezTo>
                  <a:cubicBezTo>
                    <a:pt x="493244" y="513543"/>
                    <a:pt x="197463" y="494708"/>
                    <a:pt x="0" y="519920"/>
                  </a:cubicBezTo>
                  <a:cubicBezTo>
                    <a:pt x="14654" y="371091"/>
                    <a:pt x="-1547" y="197204"/>
                    <a:pt x="0" y="0"/>
                  </a:cubicBezTo>
                  <a:close/>
                </a:path>
              </a:pathLst>
            </a:custGeom>
            <a:solidFill>
              <a:srgbClr val="BDD2E1"/>
            </a:solidFill>
            <a:ln>
              <a:solidFill>
                <a:schemeClr val="bg1"/>
              </a:solidFill>
              <a:extLst>
                <a:ext uri="{C807C97D-BFC1-408E-A445-0C87EB9F89A2}">
                  <ask:lineSketchStyleProps xmlns:ask="http://schemas.microsoft.com/office/drawing/2018/sketchyshapes" sd="1219033472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Segoe UI Light" panose="020B0502040204020203" pitchFamily="34" charset="0"/>
                </a:rPr>
                <a:t>Другие социально-психологические факторы</a:t>
              </a:r>
            </a:p>
          </p:txBody>
        </p:sp>
        <p:pic>
          <p:nvPicPr>
            <p:cNvPr id="52" name="Рисунок 51" descr="Изображение выглядит как черный, темнота&#10;&#10;Автоматически созданное описание">
              <a:extLst>
                <a:ext uri="{FF2B5EF4-FFF2-40B4-BE49-F238E27FC236}">
                  <a16:creationId xmlns:a16="http://schemas.microsoft.com/office/drawing/2014/main" id="{A177F837-B5D5-03D5-8EED-201438AA50B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07548" y="5146214"/>
              <a:ext cx="641686" cy="523143"/>
            </a:xfrm>
            <a:prstGeom prst="rect">
              <a:avLst/>
            </a:prstGeom>
          </p:spPr>
        </p:pic>
        <p:pic>
          <p:nvPicPr>
            <p:cNvPr id="53" name="Рисунок 52" descr="Изображение выглядит как черный, темнота&#10;&#10;Автоматически созданное описание">
              <a:extLst>
                <a:ext uri="{FF2B5EF4-FFF2-40B4-BE49-F238E27FC236}">
                  <a16:creationId xmlns:a16="http://schemas.microsoft.com/office/drawing/2014/main" id="{7C72CCC2-0500-90DC-0533-E6F4A0AA1F1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12732" y="5137638"/>
              <a:ext cx="641686" cy="523143"/>
            </a:xfrm>
            <a:prstGeom prst="rect">
              <a:avLst/>
            </a:prstGeom>
          </p:spPr>
        </p:pic>
        <p:sp>
          <p:nvSpPr>
            <p:cNvPr id="25" name="Прямоугольник: скругленные углы 24">
              <a:extLst>
                <a:ext uri="{FF2B5EF4-FFF2-40B4-BE49-F238E27FC236}">
                  <a16:creationId xmlns:a16="http://schemas.microsoft.com/office/drawing/2014/main" id="{0D4A69F1-E8F5-26E2-E790-3E9A68A81288}"/>
                </a:ext>
              </a:extLst>
            </p:cNvPr>
            <p:cNvSpPr/>
            <p:nvPr/>
          </p:nvSpPr>
          <p:spPr>
            <a:xfrm>
              <a:off x="473116" y="3203930"/>
              <a:ext cx="1981769" cy="58014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Segoe UI Light" panose="020B0502040204020203" pitchFamily="34" charset="0"/>
                </a:rPr>
                <a:t>Пространственно-предметная среда</a:t>
              </a:r>
            </a:p>
          </p:txBody>
        </p:sp>
      </p:grpSp>
      <p:sp>
        <p:nvSpPr>
          <p:cNvPr id="59" name="Овал 58">
            <a:extLst>
              <a:ext uri="{FF2B5EF4-FFF2-40B4-BE49-F238E27FC236}">
                <a16:creationId xmlns:a16="http://schemas.microsoft.com/office/drawing/2014/main" id="{418918C7-7AF2-2AFB-AC86-E50DB3BE394A}"/>
              </a:ext>
            </a:extLst>
          </p:cNvPr>
          <p:cNvSpPr/>
          <p:nvPr/>
        </p:nvSpPr>
        <p:spPr>
          <a:xfrm>
            <a:off x="9225450" y="540468"/>
            <a:ext cx="406281" cy="281087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60" name="Круг: прозрачная заливка 59">
            <a:extLst>
              <a:ext uri="{FF2B5EF4-FFF2-40B4-BE49-F238E27FC236}">
                <a16:creationId xmlns:a16="http://schemas.microsoft.com/office/drawing/2014/main" id="{2E748149-04B2-D2CB-B7ED-01E39FC60E27}"/>
              </a:ext>
            </a:extLst>
          </p:cNvPr>
          <p:cNvSpPr/>
          <p:nvPr/>
        </p:nvSpPr>
        <p:spPr>
          <a:xfrm>
            <a:off x="1269043" y="3972267"/>
            <a:ext cx="289493" cy="254260"/>
          </a:xfrm>
          <a:prstGeom prst="donut">
            <a:avLst/>
          </a:prstGeo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61" name="Круг: прозрачная заливка 60">
            <a:extLst>
              <a:ext uri="{FF2B5EF4-FFF2-40B4-BE49-F238E27FC236}">
                <a16:creationId xmlns:a16="http://schemas.microsoft.com/office/drawing/2014/main" id="{2623C9A9-2BA8-E661-9C50-61099AB92BDE}"/>
              </a:ext>
            </a:extLst>
          </p:cNvPr>
          <p:cNvSpPr/>
          <p:nvPr/>
        </p:nvSpPr>
        <p:spPr>
          <a:xfrm>
            <a:off x="0" y="-448421"/>
            <a:ext cx="953489" cy="825800"/>
          </a:xfrm>
          <a:prstGeom prst="donut">
            <a:avLst/>
          </a:prstGeo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62" name="Овал 61">
            <a:extLst>
              <a:ext uri="{FF2B5EF4-FFF2-40B4-BE49-F238E27FC236}">
                <a16:creationId xmlns:a16="http://schemas.microsoft.com/office/drawing/2014/main" id="{2B8AF216-1C55-2606-41DE-F216C94B37D4}"/>
              </a:ext>
            </a:extLst>
          </p:cNvPr>
          <p:cNvSpPr/>
          <p:nvPr/>
        </p:nvSpPr>
        <p:spPr>
          <a:xfrm>
            <a:off x="11213221" y="6256288"/>
            <a:ext cx="213670" cy="233976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63" name="Овал 62">
            <a:extLst>
              <a:ext uri="{FF2B5EF4-FFF2-40B4-BE49-F238E27FC236}">
                <a16:creationId xmlns:a16="http://schemas.microsoft.com/office/drawing/2014/main" id="{926B0E8F-47A9-87CB-E279-D61DBBCE4401}"/>
              </a:ext>
            </a:extLst>
          </p:cNvPr>
          <p:cNvSpPr/>
          <p:nvPr/>
        </p:nvSpPr>
        <p:spPr>
          <a:xfrm>
            <a:off x="2038032" y="106004"/>
            <a:ext cx="213670" cy="233976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5594995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AE12EE-6E52-848E-15E3-F8421D2B6C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315D973F-359D-A3D8-88F1-01D52E892ACF}"/>
              </a:ext>
            </a:extLst>
          </p:cNvPr>
          <p:cNvSpPr/>
          <p:nvPr/>
        </p:nvSpPr>
        <p:spPr>
          <a:xfrm>
            <a:off x="11350641" y="1530955"/>
            <a:ext cx="449161" cy="53253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Круг: прозрачная заливка 22">
            <a:extLst>
              <a:ext uri="{FF2B5EF4-FFF2-40B4-BE49-F238E27FC236}">
                <a16:creationId xmlns:a16="http://schemas.microsoft.com/office/drawing/2014/main" id="{63C28DDF-9D17-A7CE-1E1C-9F1A46EDB02A}"/>
              </a:ext>
            </a:extLst>
          </p:cNvPr>
          <p:cNvSpPr/>
          <p:nvPr/>
        </p:nvSpPr>
        <p:spPr>
          <a:xfrm rot="17567138">
            <a:off x="10806929" y="31810"/>
            <a:ext cx="818098" cy="822202"/>
          </a:xfrm>
          <a:prstGeom prst="donut">
            <a:avLst/>
          </a:prstGeom>
          <a:solidFill>
            <a:srgbClr val="C7CED8">
              <a:alpha val="51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id="{CEF16865-9D63-A898-5644-552120ABCF24}"/>
              </a:ext>
            </a:extLst>
          </p:cNvPr>
          <p:cNvSpPr/>
          <p:nvPr/>
        </p:nvSpPr>
        <p:spPr>
          <a:xfrm rot="17567138">
            <a:off x="2857162" y="229318"/>
            <a:ext cx="561435" cy="609033"/>
          </a:xfrm>
          <a:prstGeom prst="ellipse">
            <a:avLst/>
          </a:prstGeom>
          <a:solidFill>
            <a:srgbClr val="C7CED8">
              <a:alpha val="51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Круг: прозрачная заливка 20">
            <a:extLst>
              <a:ext uri="{FF2B5EF4-FFF2-40B4-BE49-F238E27FC236}">
                <a16:creationId xmlns:a16="http://schemas.microsoft.com/office/drawing/2014/main" id="{95EA59A8-A814-757D-F867-2CB67B44BF62}"/>
              </a:ext>
            </a:extLst>
          </p:cNvPr>
          <p:cNvSpPr/>
          <p:nvPr/>
        </p:nvSpPr>
        <p:spPr>
          <a:xfrm rot="17567138">
            <a:off x="-619700" y="-975515"/>
            <a:ext cx="1808603" cy="1712556"/>
          </a:xfrm>
          <a:prstGeom prst="donut">
            <a:avLst/>
          </a:prstGeom>
          <a:solidFill>
            <a:srgbClr val="C7CED8">
              <a:alpha val="51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0D5A62E4-C0D3-05A4-B556-8A062E8B5A13}"/>
              </a:ext>
            </a:extLst>
          </p:cNvPr>
          <p:cNvSpPr/>
          <p:nvPr/>
        </p:nvSpPr>
        <p:spPr>
          <a:xfrm>
            <a:off x="883118" y="1315298"/>
            <a:ext cx="449161" cy="55105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553487BE-422E-6F1F-A7E5-3E9B717F1C13}"/>
              </a:ext>
            </a:extLst>
          </p:cNvPr>
          <p:cNvSpPr/>
          <p:nvPr/>
        </p:nvSpPr>
        <p:spPr>
          <a:xfrm>
            <a:off x="0" y="1270004"/>
            <a:ext cx="449161" cy="5673685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CEFDD0FF-26EF-6698-BF68-A19C5F9A3945}"/>
              </a:ext>
            </a:extLst>
          </p:cNvPr>
          <p:cNvSpPr/>
          <p:nvPr/>
        </p:nvSpPr>
        <p:spPr>
          <a:xfrm>
            <a:off x="10453961" y="1436002"/>
            <a:ext cx="449161" cy="5426549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8B01C8AB-216A-56E5-8E86-31796B14EBCA}"/>
              </a:ext>
            </a:extLst>
          </p:cNvPr>
          <p:cNvSpPr/>
          <p:nvPr/>
        </p:nvSpPr>
        <p:spPr>
          <a:xfrm>
            <a:off x="9570843" y="1340092"/>
            <a:ext cx="449161" cy="5522460"/>
          </a:xfrm>
          <a:prstGeom prst="rect">
            <a:avLst/>
          </a:prstGeom>
          <a:solidFill>
            <a:srgbClr val="C7CED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D8B9F4F-23C8-DC34-318D-26EE80457312}"/>
              </a:ext>
            </a:extLst>
          </p:cNvPr>
          <p:cNvSpPr/>
          <p:nvPr/>
        </p:nvSpPr>
        <p:spPr>
          <a:xfrm>
            <a:off x="3406947" y="1367332"/>
            <a:ext cx="449161" cy="54829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D004AF3F-FDC1-A095-EC1B-BC831BF583BB}"/>
              </a:ext>
            </a:extLst>
          </p:cNvPr>
          <p:cNvSpPr/>
          <p:nvPr/>
        </p:nvSpPr>
        <p:spPr>
          <a:xfrm>
            <a:off x="2523829" y="1367332"/>
            <a:ext cx="449161" cy="5482927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2BA696C9-F865-9120-7DFF-8CC1B1B52676}"/>
              </a:ext>
            </a:extLst>
          </p:cNvPr>
          <p:cNvSpPr/>
          <p:nvPr/>
        </p:nvSpPr>
        <p:spPr>
          <a:xfrm>
            <a:off x="1640711" y="1324007"/>
            <a:ext cx="449161" cy="5542701"/>
          </a:xfrm>
          <a:prstGeom prst="rect">
            <a:avLst/>
          </a:prstGeom>
          <a:solidFill>
            <a:srgbClr val="C7CED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72CDC6BB-5A01-E80A-8ABE-E3CD27FAD567}"/>
              </a:ext>
            </a:extLst>
          </p:cNvPr>
          <p:cNvSpPr/>
          <p:nvPr/>
        </p:nvSpPr>
        <p:spPr>
          <a:xfrm>
            <a:off x="8705655" y="1340092"/>
            <a:ext cx="449161" cy="55224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A0A5C884-7AE0-32C9-34E2-FB61FA91F4DC}"/>
              </a:ext>
            </a:extLst>
          </p:cNvPr>
          <p:cNvSpPr/>
          <p:nvPr/>
        </p:nvSpPr>
        <p:spPr>
          <a:xfrm>
            <a:off x="7822537" y="1530955"/>
            <a:ext cx="449161" cy="5334783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D576AA18-5523-71D5-8841-9847F036F499}"/>
              </a:ext>
            </a:extLst>
          </p:cNvPr>
          <p:cNvSpPr/>
          <p:nvPr/>
        </p:nvSpPr>
        <p:spPr>
          <a:xfrm>
            <a:off x="6939419" y="1436003"/>
            <a:ext cx="449161" cy="5429736"/>
          </a:xfrm>
          <a:prstGeom prst="rect">
            <a:avLst/>
          </a:prstGeom>
          <a:solidFill>
            <a:srgbClr val="C7CED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E5305163-D453-0026-8976-C7BDD7A73023}"/>
              </a:ext>
            </a:extLst>
          </p:cNvPr>
          <p:cNvSpPr/>
          <p:nvPr/>
        </p:nvSpPr>
        <p:spPr>
          <a:xfrm>
            <a:off x="6056301" y="1436003"/>
            <a:ext cx="449161" cy="54142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DF30FF4A-1934-90A2-9528-1BB0C7D7EBE3}"/>
              </a:ext>
            </a:extLst>
          </p:cNvPr>
          <p:cNvSpPr/>
          <p:nvPr/>
        </p:nvSpPr>
        <p:spPr>
          <a:xfrm>
            <a:off x="5173183" y="1406863"/>
            <a:ext cx="449161" cy="5451136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9EEA1CE6-78BB-B6A4-8B81-1FB41915818C}"/>
              </a:ext>
            </a:extLst>
          </p:cNvPr>
          <p:cNvSpPr/>
          <p:nvPr/>
        </p:nvSpPr>
        <p:spPr>
          <a:xfrm>
            <a:off x="4305516" y="1380736"/>
            <a:ext cx="449161" cy="5482928"/>
          </a:xfrm>
          <a:prstGeom prst="rect">
            <a:avLst/>
          </a:prstGeom>
          <a:solidFill>
            <a:srgbClr val="C7CED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C69BEC37-A5F0-E3BB-BF01-B22F1E636F87}"/>
              </a:ext>
            </a:extLst>
          </p:cNvPr>
          <p:cNvSpPr/>
          <p:nvPr/>
        </p:nvSpPr>
        <p:spPr>
          <a:xfrm>
            <a:off x="13098947" y="1241650"/>
            <a:ext cx="449161" cy="5648144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>
            <a:extLst>
              <a:ext uri="{FF2B5EF4-FFF2-40B4-BE49-F238E27FC236}">
                <a16:creationId xmlns:a16="http://schemas.microsoft.com/office/drawing/2014/main" id="{70287A02-6F5D-E513-5CAB-0ACC69F06FBB}"/>
              </a:ext>
            </a:extLst>
          </p:cNvPr>
          <p:cNvSpPr/>
          <p:nvPr/>
        </p:nvSpPr>
        <p:spPr>
          <a:xfrm rot="17567138">
            <a:off x="6812953" y="167742"/>
            <a:ext cx="252930" cy="288194"/>
          </a:xfrm>
          <a:prstGeom prst="ellipse">
            <a:avLst/>
          </a:prstGeom>
          <a:solidFill>
            <a:srgbClr val="C7CED8">
              <a:alpha val="51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Круг: прозрачная заливка 24">
            <a:extLst>
              <a:ext uri="{FF2B5EF4-FFF2-40B4-BE49-F238E27FC236}">
                <a16:creationId xmlns:a16="http://schemas.microsoft.com/office/drawing/2014/main" id="{91471E4F-4910-F2CD-E1BD-39AF48FC33C6}"/>
              </a:ext>
            </a:extLst>
          </p:cNvPr>
          <p:cNvSpPr/>
          <p:nvPr/>
        </p:nvSpPr>
        <p:spPr>
          <a:xfrm rot="17567138">
            <a:off x="8139367" y="892370"/>
            <a:ext cx="264661" cy="260269"/>
          </a:xfrm>
          <a:prstGeom prst="donut">
            <a:avLst/>
          </a:prstGeom>
          <a:solidFill>
            <a:srgbClr val="C7CED8">
              <a:alpha val="51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13950E-C83A-02B0-6A56-8A0BFED8E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81619"/>
            <a:ext cx="12192000" cy="615927"/>
          </a:xfrm>
          <a:solidFill>
            <a:srgbClr val="FFFFFF">
              <a:alpha val="69804"/>
            </a:srgbClr>
          </a:solidFill>
        </p:spPr>
        <p:txBody>
          <a:bodyPr>
            <a:noAutofit/>
          </a:bodyPr>
          <a:lstStyle/>
          <a:p>
            <a:pPr algn="ctr"/>
            <a:r>
              <a:rPr lang="ru-RU" sz="3800" dirty="0">
                <a:solidFill>
                  <a:srgbClr val="506C92"/>
                </a:solidFill>
                <a:latin typeface="Franklin Gothic Heavy" panose="020B0903020102020204" pitchFamily="34" charset="0"/>
                <a:ea typeface="Segoe UI Black" panose="020B0A02040204020203" pitchFamily="34" charset="0"/>
              </a:rPr>
              <a:t>ОСНОВНЫЕ РЕЗУЛЬТАТЫ ПРОЕКТА</a:t>
            </a:r>
          </a:p>
        </p:txBody>
      </p:sp>
      <p:sp>
        <p:nvSpPr>
          <p:cNvPr id="19" name="Подзаголовок 2">
            <a:extLst>
              <a:ext uri="{FF2B5EF4-FFF2-40B4-BE49-F238E27FC236}">
                <a16:creationId xmlns:a16="http://schemas.microsoft.com/office/drawing/2014/main" id="{19B14C21-379D-538D-027F-58E04286B1E5}"/>
              </a:ext>
            </a:extLst>
          </p:cNvPr>
          <p:cNvSpPr txBox="1">
            <a:spLocks/>
          </p:cNvSpPr>
          <p:nvPr/>
        </p:nvSpPr>
        <p:spPr>
          <a:xfrm>
            <a:off x="0" y="1254466"/>
            <a:ext cx="12192000" cy="850609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ru-RU" sz="2800" b="1" dirty="0">
                <a:solidFill>
                  <a:srgbClr val="506C92"/>
                </a:solidFill>
                <a:latin typeface="Century Gothic" panose="020B0502020202020204" pitchFamily="34" charset="0"/>
                <a:cs typeface="Segoe UI Light" panose="020B0502040204020203" pitchFamily="34" charset="0"/>
              </a:rPr>
              <a:t>1) 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cs typeface="Segoe UI Light" panose="020B0502040204020203" pitchFamily="34" charset="0"/>
              </a:rPr>
              <a:t>Установлена</a:t>
            </a: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cs typeface="Segoe UI Light" panose="020B0502040204020203" pitchFamily="34" charset="0"/>
              </a:rPr>
              <a:t> </a:t>
            </a:r>
            <a:r>
              <a:rPr lang="ru-RU" sz="2800" b="1" dirty="0">
                <a:solidFill>
                  <a:srgbClr val="506C92"/>
                </a:solidFill>
                <a:latin typeface="Century Gothic" panose="020B0502020202020204" pitchFamily="34" charset="0"/>
                <a:cs typeface="Segoe UI Light" panose="020B0502040204020203" pitchFamily="34" charset="0"/>
              </a:rPr>
              <a:t>структура психологической безопасности студентов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cs typeface="Segoe UI Light" panose="020B0502040204020203" pitchFamily="34" charset="0"/>
              </a:rPr>
              <a:t>, проживающих на вновь принятых в состав РФ территориях. 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14CAC5CB-A38C-8237-5AA1-C409688384D2}"/>
              </a:ext>
            </a:extLst>
          </p:cNvPr>
          <p:cNvSpPr/>
          <p:nvPr/>
        </p:nvSpPr>
        <p:spPr>
          <a:xfrm>
            <a:off x="985957" y="3253696"/>
            <a:ext cx="10786984" cy="3439893"/>
          </a:xfrm>
          <a:prstGeom prst="rect">
            <a:avLst/>
          </a:prstGeom>
          <a:solidFill>
            <a:schemeClr val="bg1">
              <a:alpha val="49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Заголовок 1">
            <a:extLst>
              <a:ext uri="{FF2B5EF4-FFF2-40B4-BE49-F238E27FC236}">
                <a16:creationId xmlns:a16="http://schemas.microsoft.com/office/drawing/2014/main" id="{D43111F5-B3DA-B153-71A1-2C2919B67A0A}"/>
              </a:ext>
            </a:extLst>
          </p:cNvPr>
          <p:cNvSpPr txBox="1">
            <a:spLocks/>
          </p:cNvSpPr>
          <p:nvPr/>
        </p:nvSpPr>
        <p:spPr>
          <a:xfrm>
            <a:off x="754583" y="2355174"/>
            <a:ext cx="11018358" cy="530706"/>
          </a:xfrm>
          <a:prstGeom prst="rect">
            <a:avLst/>
          </a:prstGeom>
          <a:solidFill>
            <a:schemeClr val="bg1"/>
          </a:solidFill>
          <a:ln w="57150">
            <a:solidFill>
              <a:srgbClr val="4F4B68"/>
            </a:solidFill>
            <a:extLst>
              <a:ext uri="{C807C97D-BFC1-408E-A445-0C87EB9F89A2}">
                <ask:lineSketchStyleProps xmlns:ask="http://schemas.microsoft.com/office/drawing/2018/sketchyshapes" sd="3658101975">
                  <a:custGeom>
                    <a:avLst/>
                    <a:gdLst>
                      <a:gd name="connsiteX0" fmla="*/ 0 w 6953250"/>
                      <a:gd name="connsiteY0" fmla="*/ 250882 h 1505259"/>
                      <a:gd name="connsiteX1" fmla="*/ 250882 w 6953250"/>
                      <a:gd name="connsiteY1" fmla="*/ 0 h 1505259"/>
                      <a:gd name="connsiteX2" fmla="*/ 960545 w 6953250"/>
                      <a:gd name="connsiteY2" fmla="*/ 0 h 1505259"/>
                      <a:gd name="connsiteX3" fmla="*/ 1476664 w 6953250"/>
                      <a:gd name="connsiteY3" fmla="*/ 0 h 1505259"/>
                      <a:gd name="connsiteX4" fmla="*/ 2250843 w 6953250"/>
                      <a:gd name="connsiteY4" fmla="*/ 0 h 1505259"/>
                      <a:gd name="connsiteX5" fmla="*/ 3025021 w 6953250"/>
                      <a:gd name="connsiteY5" fmla="*/ 0 h 1505259"/>
                      <a:gd name="connsiteX6" fmla="*/ 3670170 w 6953250"/>
                      <a:gd name="connsiteY6" fmla="*/ 0 h 1505259"/>
                      <a:gd name="connsiteX7" fmla="*/ 4444348 w 6953250"/>
                      <a:gd name="connsiteY7" fmla="*/ 0 h 1505259"/>
                      <a:gd name="connsiteX8" fmla="*/ 4960467 w 6953250"/>
                      <a:gd name="connsiteY8" fmla="*/ 0 h 1505259"/>
                      <a:gd name="connsiteX9" fmla="*/ 5476586 w 6953250"/>
                      <a:gd name="connsiteY9" fmla="*/ 0 h 1505259"/>
                      <a:gd name="connsiteX10" fmla="*/ 5992705 w 6953250"/>
                      <a:gd name="connsiteY10" fmla="*/ 0 h 1505259"/>
                      <a:gd name="connsiteX11" fmla="*/ 6702368 w 6953250"/>
                      <a:gd name="connsiteY11" fmla="*/ 0 h 1505259"/>
                      <a:gd name="connsiteX12" fmla="*/ 6953250 w 6953250"/>
                      <a:gd name="connsiteY12" fmla="*/ 250882 h 1505259"/>
                      <a:gd name="connsiteX13" fmla="*/ 6953250 w 6953250"/>
                      <a:gd name="connsiteY13" fmla="*/ 752630 h 1505259"/>
                      <a:gd name="connsiteX14" fmla="*/ 6953250 w 6953250"/>
                      <a:gd name="connsiteY14" fmla="*/ 1254377 h 1505259"/>
                      <a:gd name="connsiteX15" fmla="*/ 6702368 w 6953250"/>
                      <a:gd name="connsiteY15" fmla="*/ 1505259 h 1505259"/>
                      <a:gd name="connsiteX16" fmla="*/ 6057219 w 6953250"/>
                      <a:gd name="connsiteY16" fmla="*/ 1505259 h 1505259"/>
                      <a:gd name="connsiteX17" fmla="*/ 5541101 w 6953250"/>
                      <a:gd name="connsiteY17" fmla="*/ 1505259 h 1505259"/>
                      <a:gd name="connsiteX18" fmla="*/ 5024982 w 6953250"/>
                      <a:gd name="connsiteY18" fmla="*/ 1505259 h 1505259"/>
                      <a:gd name="connsiteX19" fmla="*/ 4379833 w 6953250"/>
                      <a:gd name="connsiteY19" fmla="*/ 1505259 h 1505259"/>
                      <a:gd name="connsiteX20" fmla="*/ 3670170 w 6953250"/>
                      <a:gd name="connsiteY20" fmla="*/ 1505259 h 1505259"/>
                      <a:gd name="connsiteX21" fmla="*/ 3025021 w 6953250"/>
                      <a:gd name="connsiteY21" fmla="*/ 1505259 h 1505259"/>
                      <a:gd name="connsiteX22" fmla="*/ 2379872 w 6953250"/>
                      <a:gd name="connsiteY22" fmla="*/ 1505259 h 1505259"/>
                      <a:gd name="connsiteX23" fmla="*/ 1799239 w 6953250"/>
                      <a:gd name="connsiteY23" fmla="*/ 1505259 h 1505259"/>
                      <a:gd name="connsiteX24" fmla="*/ 1347635 w 6953250"/>
                      <a:gd name="connsiteY24" fmla="*/ 1505259 h 1505259"/>
                      <a:gd name="connsiteX25" fmla="*/ 250882 w 6953250"/>
                      <a:gd name="connsiteY25" fmla="*/ 1505259 h 1505259"/>
                      <a:gd name="connsiteX26" fmla="*/ 0 w 6953250"/>
                      <a:gd name="connsiteY26" fmla="*/ 1254377 h 1505259"/>
                      <a:gd name="connsiteX27" fmla="*/ 0 w 6953250"/>
                      <a:gd name="connsiteY27" fmla="*/ 752630 h 1505259"/>
                      <a:gd name="connsiteX28" fmla="*/ 0 w 6953250"/>
                      <a:gd name="connsiteY28" fmla="*/ 250882 h 1505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</a:cxnLst>
                    <a:rect l="l" t="t" r="r" b="b"/>
                    <a:pathLst>
                      <a:path w="6953250" h="1505259" fill="none" extrusionOk="0">
                        <a:moveTo>
                          <a:pt x="0" y="250882"/>
                        </a:moveTo>
                        <a:cubicBezTo>
                          <a:pt x="-4127" y="106240"/>
                          <a:pt x="109909" y="9831"/>
                          <a:pt x="250882" y="0"/>
                        </a:cubicBezTo>
                        <a:cubicBezTo>
                          <a:pt x="456373" y="30813"/>
                          <a:pt x="782416" y="26727"/>
                          <a:pt x="960545" y="0"/>
                        </a:cubicBezTo>
                        <a:cubicBezTo>
                          <a:pt x="1138674" y="-26727"/>
                          <a:pt x="1321940" y="-22191"/>
                          <a:pt x="1476664" y="0"/>
                        </a:cubicBezTo>
                        <a:cubicBezTo>
                          <a:pt x="1631388" y="22191"/>
                          <a:pt x="2070598" y="-6318"/>
                          <a:pt x="2250843" y="0"/>
                        </a:cubicBezTo>
                        <a:cubicBezTo>
                          <a:pt x="2431088" y="6318"/>
                          <a:pt x="2792138" y="-38367"/>
                          <a:pt x="3025021" y="0"/>
                        </a:cubicBezTo>
                        <a:cubicBezTo>
                          <a:pt x="3257904" y="38367"/>
                          <a:pt x="3488212" y="9372"/>
                          <a:pt x="3670170" y="0"/>
                        </a:cubicBezTo>
                        <a:cubicBezTo>
                          <a:pt x="3852128" y="-9372"/>
                          <a:pt x="4058851" y="4366"/>
                          <a:pt x="4444348" y="0"/>
                        </a:cubicBezTo>
                        <a:cubicBezTo>
                          <a:pt x="4829845" y="-4366"/>
                          <a:pt x="4716597" y="-9112"/>
                          <a:pt x="4960467" y="0"/>
                        </a:cubicBezTo>
                        <a:cubicBezTo>
                          <a:pt x="5204337" y="9112"/>
                          <a:pt x="5335102" y="440"/>
                          <a:pt x="5476586" y="0"/>
                        </a:cubicBezTo>
                        <a:cubicBezTo>
                          <a:pt x="5618070" y="-440"/>
                          <a:pt x="5754475" y="-20563"/>
                          <a:pt x="5992705" y="0"/>
                        </a:cubicBezTo>
                        <a:cubicBezTo>
                          <a:pt x="6230935" y="20563"/>
                          <a:pt x="6510034" y="-18436"/>
                          <a:pt x="6702368" y="0"/>
                        </a:cubicBezTo>
                        <a:cubicBezTo>
                          <a:pt x="6828443" y="15543"/>
                          <a:pt x="6950258" y="103662"/>
                          <a:pt x="6953250" y="250882"/>
                        </a:cubicBezTo>
                        <a:cubicBezTo>
                          <a:pt x="6928401" y="391563"/>
                          <a:pt x="6947074" y="504769"/>
                          <a:pt x="6953250" y="752630"/>
                        </a:cubicBezTo>
                        <a:cubicBezTo>
                          <a:pt x="6959426" y="1000491"/>
                          <a:pt x="6951621" y="1025193"/>
                          <a:pt x="6953250" y="1254377"/>
                        </a:cubicBezTo>
                        <a:cubicBezTo>
                          <a:pt x="6950186" y="1398478"/>
                          <a:pt x="6839775" y="1512919"/>
                          <a:pt x="6702368" y="1505259"/>
                        </a:cubicBezTo>
                        <a:cubicBezTo>
                          <a:pt x="6489546" y="1520339"/>
                          <a:pt x="6377559" y="1500320"/>
                          <a:pt x="6057219" y="1505259"/>
                        </a:cubicBezTo>
                        <a:cubicBezTo>
                          <a:pt x="5736879" y="1510198"/>
                          <a:pt x="5787987" y="1523468"/>
                          <a:pt x="5541101" y="1505259"/>
                        </a:cubicBezTo>
                        <a:cubicBezTo>
                          <a:pt x="5294215" y="1487050"/>
                          <a:pt x="5183292" y="1524023"/>
                          <a:pt x="5024982" y="1505259"/>
                        </a:cubicBezTo>
                        <a:cubicBezTo>
                          <a:pt x="4866672" y="1486495"/>
                          <a:pt x="4527120" y="1518217"/>
                          <a:pt x="4379833" y="1505259"/>
                        </a:cubicBezTo>
                        <a:cubicBezTo>
                          <a:pt x="4232546" y="1492301"/>
                          <a:pt x="3821355" y="1491906"/>
                          <a:pt x="3670170" y="1505259"/>
                        </a:cubicBezTo>
                        <a:cubicBezTo>
                          <a:pt x="3518985" y="1518612"/>
                          <a:pt x="3162187" y="1514305"/>
                          <a:pt x="3025021" y="1505259"/>
                        </a:cubicBezTo>
                        <a:cubicBezTo>
                          <a:pt x="2887855" y="1496213"/>
                          <a:pt x="2510040" y="1535843"/>
                          <a:pt x="2379872" y="1505259"/>
                        </a:cubicBezTo>
                        <a:cubicBezTo>
                          <a:pt x="2249704" y="1474675"/>
                          <a:pt x="1947209" y="1483638"/>
                          <a:pt x="1799239" y="1505259"/>
                        </a:cubicBezTo>
                        <a:cubicBezTo>
                          <a:pt x="1651269" y="1526880"/>
                          <a:pt x="1481492" y="1486803"/>
                          <a:pt x="1347635" y="1505259"/>
                        </a:cubicBezTo>
                        <a:cubicBezTo>
                          <a:pt x="1213778" y="1523715"/>
                          <a:pt x="693931" y="1462785"/>
                          <a:pt x="250882" y="1505259"/>
                        </a:cubicBezTo>
                        <a:cubicBezTo>
                          <a:pt x="108092" y="1504861"/>
                          <a:pt x="-18833" y="1393979"/>
                          <a:pt x="0" y="1254377"/>
                        </a:cubicBezTo>
                        <a:cubicBezTo>
                          <a:pt x="13260" y="1130411"/>
                          <a:pt x="-12103" y="882684"/>
                          <a:pt x="0" y="752630"/>
                        </a:cubicBezTo>
                        <a:cubicBezTo>
                          <a:pt x="12103" y="622576"/>
                          <a:pt x="12703" y="385508"/>
                          <a:pt x="0" y="250882"/>
                        </a:cubicBezTo>
                        <a:close/>
                      </a:path>
                      <a:path w="6953250" h="1505259" stroke="0" extrusionOk="0">
                        <a:moveTo>
                          <a:pt x="0" y="250882"/>
                        </a:moveTo>
                        <a:cubicBezTo>
                          <a:pt x="-6119" y="138759"/>
                          <a:pt x="112125" y="-15782"/>
                          <a:pt x="250882" y="0"/>
                        </a:cubicBezTo>
                        <a:cubicBezTo>
                          <a:pt x="348291" y="1736"/>
                          <a:pt x="570071" y="919"/>
                          <a:pt x="702486" y="0"/>
                        </a:cubicBezTo>
                        <a:cubicBezTo>
                          <a:pt x="834901" y="-919"/>
                          <a:pt x="1122592" y="24992"/>
                          <a:pt x="1283120" y="0"/>
                        </a:cubicBezTo>
                        <a:cubicBezTo>
                          <a:pt x="1443648" y="-24992"/>
                          <a:pt x="1636845" y="-4611"/>
                          <a:pt x="1734724" y="0"/>
                        </a:cubicBezTo>
                        <a:cubicBezTo>
                          <a:pt x="1832603" y="4611"/>
                          <a:pt x="2132446" y="3072"/>
                          <a:pt x="2379872" y="0"/>
                        </a:cubicBezTo>
                        <a:cubicBezTo>
                          <a:pt x="2627298" y="-3072"/>
                          <a:pt x="2634563" y="2412"/>
                          <a:pt x="2831476" y="0"/>
                        </a:cubicBezTo>
                        <a:cubicBezTo>
                          <a:pt x="3028389" y="-2412"/>
                          <a:pt x="3197508" y="-27437"/>
                          <a:pt x="3412110" y="0"/>
                        </a:cubicBezTo>
                        <a:cubicBezTo>
                          <a:pt x="3626712" y="27437"/>
                          <a:pt x="3901129" y="-19478"/>
                          <a:pt x="4057259" y="0"/>
                        </a:cubicBezTo>
                        <a:cubicBezTo>
                          <a:pt x="4213389" y="19478"/>
                          <a:pt x="4420904" y="5709"/>
                          <a:pt x="4637892" y="0"/>
                        </a:cubicBezTo>
                        <a:cubicBezTo>
                          <a:pt x="4854880" y="-5709"/>
                          <a:pt x="4935972" y="7057"/>
                          <a:pt x="5154011" y="0"/>
                        </a:cubicBezTo>
                        <a:cubicBezTo>
                          <a:pt x="5372050" y="-7057"/>
                          <a:pt x="5639756" y="-27277"/>
                          <a:pt x="5799160" y="0"/>
                        </a:cubicBezTo>
                        <a:cubicBezTo>
                          <a:pt x="5958564" y="27277"/>
                          <a:pt x="6283906" y="4812"/>
                          <a:pt x="6702368" y="0"/>
                        </a:cubicBezTo>
                        <a:cubicBezTo>
                          <a:pt x="6837858" y="-3993"/>
                          <a:pt x="6973135" y="91480"/>
                          <a:pt x="6953250" y="250882"/>
                        </a:cubicBezTo>
                        <a:cubicBezTo>
                          <a:pt x="6931208" y="419799"/>
                          <a:pt x="6930475" y="592827"/>
                          <a:pt x="6953250" y="752630"/>
                        </a:cubicBezTo>
                        <a:cubicBezTo>
                          <a:pt x="6976025" y="912433"/>
                          <a:pt x="6950347" y="1009838"/>
                          <a:pt x="6953250" y="1254377"/>
                        </a:cubicBezTo>
                        <a:cubicBezTo>
                          <a:pt x="6960118" y="1408828"/>
                          <a:pt x="6833741" y="1503969"/>
                          <a:pt x="6702368" y="1505259"/>
                        </a:cubicBezTo>
                        <a:cubicBezTo>
                          <a:pt x="6530152" y="1509899"/>
                          <a:pt x="6297002" y="1496849"/>
                          <a:pt x="6186249" y="1505259"/>
                        </a:cubicBezTo>
                        <a:cubicBezTo>
                          <a:pt x="6075496" y="1513669"/>
                          <a:pt x="5700859" y="1471443"/>
                          <a:pt x="5412071" y="1505259"/>
                        </a:cubicBezTo>
                        <a:cubicBezTo>
                          <a:pt x="5123283" y="1539075"/>
                          <a:pt x="5094342" y="1485666"/>
                          <a:pt x="4895952" y="1505259"/>
                        </a:cubicBezTo>
                        <a:cubicBezTo>
                          <a:pt x="4697562" y="1524852"/>
                          <a:pt x="4566265" y="1500013"/>
                          <a:pt x="4250803" y="1505259"/>
                        </a:cubicBezTo>
                        <a:cubicBezTo>
                          <a:pt x="3935341" y="1510505"/>
                          <a:pt x="3928570" y="1498527"/>
                          <a:pt x="3799199" y="1505259"/>
                        </a:cubicBezTo>
                        <a:cubicBezTo>
                          <a:pt x="3669828" y="1511991"/>
                          <a:pt x="3492631" y="1508958"/>
                          <a:pt x="3347595" y="1505259"/>
                        </a:cubicBezTo>
                        <a:cubicBezTo>
                          <a:pt x="3202559" y="1501560"/>
                          <a:pt x="2805302" y="1521365"/>
                          <a:pt x="2637932" y="1505259"/>
                        </a:cubicBezTo>
                        <a:cubicBezTo>
                          <a:pt x="2470562" y="1489153"/>
                          <a:pt x="2132024" y="1483578"/>
                          <a:pt x="1992783" y="1505259"/>
                        </a:cubicBezTo>
                        <a:cubicBezTo>
                          <a:pt x="1853542" y="1526940"/>
                          <a:pt x="1599586" y="1504688"/>
                          <a:pt x="1283120" y="1505259"/>
                        </a:cubicBezTo>
                        <a:cubicBezTo>
                          <a:pt x="966654" y="1505830"/>
                          <a:pt x="929813" y="1517442"/>
                          <a:pt x="831516" y="1505259"/>
                        </a:cubicBezTo>
                        <a:cubicBezTo>
                          <a:pt x="733219" y="1493076"/>
                          <a:pt x="408665" y="1501222"/>
                          <a:pt x="250882" y="1505259"/>
                        </a:cubicBezTo>
                        <a:cubicBezTo>
                          <a:pt x="124990" y="1509032"/>
                          <a:pt x="5646" y="1394337"/>
                          <a:pt x="0" y="1254377"/>
                        </a:cubicBezTo>
                        <a:cubicBezTo>
                          <a:pt x="-7130" y="1055853"/>
                          <a:pt x="17271" y="917229"/>
                          <a:pt x="0" y="772699"/>
                        </a:cubicBezTo>
                        <a:cubicBezTo>
                          <a:pt x="-17271" y="628169"/>
                          <a:pt x="-9446" y="454678"/>
                          <a:pt x="0" y="250882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solidFill>
                  <a:srgbClr val="4F4B68"/>
                </a:solidFill>
                <a:latin typeface="Century Gothic" panose="020B0502020202020204" pitchFamily="34" charset="0"/>
              </a:rPr>
              <a:t>Психологическая безопасность студентов</a:t>
            </a:r>
          </a:p>
        </p:txBody>
      </p:sp>
      <p:sp>
        <p:nvSpPr>
          <p:cNvPr id="29" name="Объект 2">
            <a:extLst>
              <a:ext uri="{FF2B5EF4-FFF2-40B4-BE49-F238E27FC236}">
                <a16:creationId xmlns:a16="http://schemas.microsoft.com/office/drawing/2014/main" id="{BA0CDDB9-D3BA-9D1C-F49B-BCB8D8480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9123" y="3253696"/>
            <a:ext cx="8266113" cy="385876"/>
          </a:xfrm>
          <a:prstGeom prst="rect">
            <a:avLst/>
          </a:prstGeom>
          <a:solidFill>
            <a:schemeClr val="bg1"/>
          </a:solidFill>
          <a:ln w="28575">
            <a:solidFill>
              <a:srgbClr val="C2D1E5"/>
            </a:solidFill>
            <a:prstDash val="lgDash"/>
          </a:ln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400" i="1" dirty="0">
                <a:solidFill>
                  <a:srgbClr val="1F3F6A"/>
                </a:solidFill>
                <a:latin typeface="Century Gothic" panose="020B0502020202020204" pitchFamily="34" charset="0"/>
              </a:rPr>
              <a:t>Субъективное благополучие</a:t>
            </a:r>
          </a:p>
        </p:txBody>
      </p:sp>
      <p:sp>
        <p:nvSpPr>
          <p:cNvPr id="30" name="Объект 2">
            <a:extLst>
              <a:ext uri="{FF2B5EF4-FFF2-40B4-BE49-F238E27FC236}">
                <a16:creationId xmlns:a16="http://schemas.microsoft.com/office/drawing/2014/main" id="{A9369510-680D-06C5-1C4C-01E747D2B5E1}"/>
              </a:ext>
            </a:extLst>
          </p:cNvPr>
          <p:cNvSpPr txBox="1">
            <a:spLocks/>
          </p:cNvSpPr>
          <p:nvPr/>
        </p:nvSpPr>
        <p:spPr>
          <a:xfrm>
            <a:off x="977751" y="3891621"/>
            <a:ext cx="8266114" cy="406109"/>
          </a:xfrm>
          <a:prstGeom prst="rect">
            <a:avLst/>
          </a:prstGeom>
          <a:solidFill>
            <a:schemeClr val="bg1"/>
          </a:solidFill>
          <a:ln w="28575">
            <a:solidFill>
              <a:srgbClr val="CAC6E7"/>
            </a:solidFill>
            <a:prstDash val="lgDash"/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2400" i="1" dirty="0">
                <a:solidFill>
                  <a:srgbClr val="160D51"/>
                </a:solidFill>
                <a:latin typeface="Century Gothic" panose="020B0502020202020204" pitchFamily="34" charset="0"/>
              </a:rPr>
              <a:t>Возможность противостоять принятию идей</a:t>
            </a:r>
          </a:p>
        </p:txBody>
      </p:sp>
      <p:sp>
        <p:nvSpPr>
          <p:cNvPr id="31" name="Объект 2">
            <a:extLst>
              <a:ext uri="{FF2B5EF4-FFF2-40B4-BE49-F238E27FC236}">
                <a16:creationId xmlns:a16="http://schemas.microsoft.com/office/drawing/2014/main" id="{203DC915-A03C-D1B9-DCAF-F578C864E029}"/>
              </a:ext>
            </a:extLst>
          </p:cNvPr>
          <p:cNvSpPr txBox="1">
            <a:spLocks/>
          </p:cNvSpPr>
          <p:nvPr/>
        </p:nvSpPr>
        <p:spPr>
          <a:xfrm>
            <a:off x="999123" y="5102300"/>
            <a:ext cx="8266114" cy="406109"/>
          </a:xfrm>
          <a:prstGeom prst="rect">
            <a:avLst/>
          </a:prstGeom>
          <a:solidFill>
            <a:schemeClr val="bg1"/>
          </a:solidFill>
          <a:ln w="28575">
            <a:solidFill>
              <a:srgbClr val="CAC6E7"/>
            </a:solidFill>
            <a:prstDash val="lgDash"/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2400" i="1" dirty="0">
                <a:solidFill>
                  <a:srgbClr val="160D51"/>
                </a:solidFill>
                <a:latin typeface="Century Gothic" panose="020B0502020202020204" pitchFamily="34" charset="0"/>
              </a:rPr>
              <a:t>Непринятие как нормативного</a:t>
            </a:r>
          </a:p>
        </p:txBody>
      </p:sp>
      <p:sp>
        <p:nvSpPr>
          <p:cNvPr id="32" name="Объект 2">
            <a:extLst>
              <a:ext uri="{FF2B5EF4-FFF2-40B4-BE49-F238E27FC236}">
                <a16:creationId xmlns:a16="http://schemas.microsoft.com/office/drawing/2014/main" id="{487EA7C6-839E-A860-C608-F3C0837EB9FF}"/>
              </a:ext>
            </a:extLst>
          </p:cNvPr>
          <p:cNvSpPr txBox="1">
            <a:spLocks/>
          </p:cNvSpPr>
          <p:nvPr/>
        </p:nvSpPr>
        <p:spPr>
          <a:xfrm>
            <a:off x="961018" y="5688676"/>
            <a:ext cx="3388515" cy="366622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CAC6E7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1800" i="1" dirty="0" err="1">
                <a:solidFill>
                  <a:srgbClr val="160D51"/>
                </a:solidFill>
                <a:latin typeface="Century Gothic" panose="020B0502020202020204" pitchFamily="34" charset="0"/>
              </a:rPr>
              <a:t>аддиктивного</a:t>
            </a:r>
            <a:r>
              <a:rPr lang="ru-RU" sz="1800" i="1" dirty="0">
                <a:solidFill>
                  <a:srgbClr val="160D51"/>
                </a:solidFill>
                <a:latin typeface="Century Gothic" panose="020B0502020202020204" pitchFamily="34" charset="0"/>
              </a:rPr>
              <a:t> поведения,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3BF7FE1-1D8F-8AF7-0A0A-9A7935439E74}"/>
              </a:ext>
            </a:extLst>
          </p:cNvPr>
          <p:cNvSpPr txBox="1"/>
          <p:nvPr/>
        </p:nvSpPr>
        <p:spPr>
          <a:xfrm>
            <a:off x="999123" y="4469977"/>
            <a:ext cx="1995487" cy="408623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CAC6E7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800" i="1" dirty="0">
                <a:solidFill>
                  <a:srgbClr val="160D51"/>
                </a:solidFill>
                <a:latin typeface="Century Gothic" panose="020B0502020202020204" pitchFamily="34" charset="0"/>
              </a:rPr>
              <a:t>экстремизма, </a:t>
            </a:r>
            <a:endParaRPr lang="ru-RU" dirty="0">
              <a:solidFill>
                <a:srgbClr val="160D51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C3C22F5-62F4-90B6-FCFB-F0DE6D3A3961}"/>
              </a:ext>
            </a:extLst>
          </p:cNvPr>
          <p:cNvSpPr txBox="1"/>
          <p:nvPr/>
        </p:nvSpPr>
        <p:spPr>
          <a:xfrm>
            <a:off x="3251788" y="4472334"/>
            <a:ext cx="2062155" cy="408623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CAC6E7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800" i="1" dirty="0">
                <a:solidFill>
                  <a:srgbClr val="160D51"/>
                </a:solidFill>
                <a:latin typeface="Century Gothic" panose="020B0502020202020204" pitchFamily="34" charset="0"/>
              </a:rPr>
              <a:t>национализма, </a:t>
            </a:r>
            <a:endParaRPr lang="ru-RU" dirty="0">
              <a:solidFill>
                <a:srgbClr val="160D51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FBB89CA-B015-05D6-03F6-BA350A066F84}"/>
              </a:ext>
            </a:extLst>
          </p:cNvPr>
          <p:cNvSpPr txBox="1"/>
          <p:nvPr/>
        </p:nvSpPr>
        <p:spPr>
          <a:xfrm>
            <a:off x="5571121" y="4472333"/>
            <a:ext cx="1995487" cy="408623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CAC6E7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800" i="1" dirty="0">
                <a:solidFill>
                  <a:srgbClr val="160D51"/>
                </a:solidFill>
                <a:latin typeface="Century Gothic" panose="020B0502020202020204" pitchFamily="34" charset="0"/>
              </a:rPr>
              <a:t>ксенофобии, </a:t>
            </a:r>
            <a:endParaRPr lang="ru-RU" dirty="0">
              <a:solidFill>
                <a:srgbClr val="160D51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8A4F12B-10B7-79B8-DCB9-1D1E111B3E0E}"/>
              </a:ext>
            </a:extLst>
          </p:cNvPr>
          <p:cNvSpPr txBox="1"/>
          <p:nvPr/>
        </p:nvSpPr>
        <p:spPr>
          <a:xfrm>
            <a:off x="7823787" y="4463936"/>
            <a:ext cx="1811360" cy="408623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CAC6E7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800" i="1" dirty="0">
                <a:solidFill>
                  <a:srgbClr val="160D51"/>
                </a:solidFill>
                <a:latin typeface="Century Gothic" panose="020B0502020202020204" pitchFamily="34" charset="0"/>
              </a:rPr>
              <a:t>фашизма. </a:t>
            </a:r>
            <a:endParaRPr lang="ru-RU" dirty="0">
              <a:solidFill>
                <a:srgbClr val="160D51"/>
              </a:solidFill>
            </a:endParaRPr>
          </a:p>
        </p:txBody>
      </p:sp>
      <p:sp>
        <p:nvSpPr>
          <p:cNvPr id="37" name="Объект 2">
            <a:extLst>
              <a:ext uri="{FF2B5EF4-FFF2-40B4-BE49-F238E27FC236}">
                <a16:creationId xmlns:a16="http://schemas.microsoft.com/office/drawing/2014/main" id="{A986C71A-C084-3CB9-B2C0-F214C0F442EF}"/>
              </a:ext>
            </a:extLst>
          </p:cNvPr>
          <p:cNvSpPr txBox="1">
            <a:spLocks/>
          </p:cNvSpPr>
          <p:nvPr/>
        </p:nvSpPr>
        <p:spPr>
          <a:xfrm>
            <a:off x="4549193" y="5688676"/>
            <a:ext cx="3310684" cy="366622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CAC6E7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1800" i="1" dirty="0">
                <a:solidFill>
                  <a:srgbClr val="160D51"/>
                </a:solidFill>
                <a:latin typeface="Century Gothic" panose="020B0502020202020204" pitchFamily="34" charset="0"/>
              </a:rPr>
              <a:t>рискованного поведения,</a:t>
            </a:r>
          </a:p>
        </p:txBody>
      </p:sp>
      <p:sp>
        <p:nvSpPr>
          <p:cNvPr id="38" name="Объект 2">
            <a:extLst>
              <a:ext uri="{FF2B5EF4-FFF2-40B4-BE49-F238E27FC236}">
                <a16:creationId xmlns:a16="http://schemas.microsoft.com/office/drawing/2014/main" id="{D936CA09-726C-BBBB-29C1-7352424E1E02}"/>
              </a:ext>
            </a:extLst>
          </p:cNvPr>
          <p:cNvSpPr txBox="1">
            <a:spLocks/>
          </p:cNvSpPr>
          <p:nvPr/>
        </p:nvSpPr>
        <p:spPr>
          <a:xfrm>
            <a:off x="8041265" y="5695267"/>
            <a:ext cx="3525239" cy="366622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CAC6E7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1800" i="1" dirty="0" err="1">
                <a:solidFill>
                  <a:srgbClr val="160D51"/>
                </a:solidFill>
                <a:latin typeface="Century Gothic" panose="020B0502020202020204" pitchFamily="34" charset="0"/>
              </a:rPr>
              <a:t>делинквентного</a:t>
            </a:r>
            <a:r>
              <a:rPr lang="ru-RU" sz="1800" i="1" dirty="0">
                <a:solidFill>
                  <a:srgbClr val="160D51"/>
                </a:solidFill>
                <a:latin typeface="Century Gothic" panose="020B0502020202020204" pitchFamily="34" charset="0"/>
              </a:rPr>
              <a:t> поведения,</a:t>
            </a:r>
          </a:p>
        </p:txBody>
      </p:sp>
      <p:sp>
        <p:nvSpPr>
          <p:cNvPr id="39" name="Объект 2">
            <a:extLst>
              <a:ext uri="{FF2B5EF4-FFF2-40B4-BE49-F238E27FC236}">
                <a16:creationId xmlns:a16="http://schemas.microsoft.com/office/drawing/2014/main" id="{2845CDE7-6331-1533-C3EA-F59319605803}"/>
              </a:ext>
            </a:extLst>
          </p:cNvPr>
          <p:cNvSpPr txBox="1">
            <a:spLocks/>
          </p:cNvSpPr>
          <p:nvPr/>
        </p:nvSpPr>
        <p:spPr>
          <a:xfrm>
            <a:off x="4549194" y="6326967"/>
            <a:ext cx="4284242" cy="366622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CAC6E7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1800" i="1" dirty="0" err="1">
                <a:solidFill>
                  <a:srgbClr val="160D51"/>
                </a:solidFill>
                <a:latin typeface="Century Gothic" panose="020B0502020202020204" pitchFamily="34" charset="0"/>
              </a:rPr>
              <a:t>самоповреждающего</a:t>
            </a:r>
            <a:r>
              <a:rPr lang="ru-RU" sz="1800" i="1" dirty="0">
                <a:solidFill>
                  <a:srgbClr val="160D51"/>
                </a:solidFill>
                <a:latin typeface="Century Gothic" panose="020B0502020202020204" pitchFamily="34" charset="0"/>
              </a:rPr>
              <a:t> поведения.</a:t>
            </a:r>
          </a:p>
        </p:txBody>
      </p:sp>
      <p:sp>
        <p:nvSpPr>
          <p:cNvPr id="40" name="Объект 2">
            <a:extLst>
              <a:ext uri="{FF2B5EF4-FFF2-40B4-BE49-F238E27FC236}">
                <a16:creationId xmlns:a16="http://schemas.microsoft.com/office/drawing/2014/main" id="{80BC6F96-8903-989E-BC92-B65F5D046407}"/>
              </a:ext>
            </a:extLst>
          </p:cNvPr>
          <p:cNvSpPr txBox="1">
            <a:spLocks/>
          </p:cNvSpPr>
          <p:nvPr/>
        </p:nvSpPr>
        <p:spPr>
          <a:xfrm>
            <a:off x="961018" y="6312443"/>
            <a:ext cx="3388515" cy="366622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CAC6E7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1800" i="1" dirty="0">
                <a:solidFill>
                  <a:srgbClr val="160D51"/>
                </a:solidFill>
                <a:latin typeface="Century Gothic" panose="020B0502020202020204" pitchFamily="34" charset="0"/>
              </a:rPr>
              <a:t>агрессивного поведения,</a:t>
            </a:r>
          </a:p>
        </p:txBody>
      </p:sp>
      <p:cxnSp>
        <p:nvCxnSpPr>
          <p:cNvPr id="41" name="Соединитель: уступ 40">
            <a:extLst>
              <a:ext uri="{FF2B5EF4-FFF2-40B4-BE49-F238E27FC236}">
                <a16:creationId xmlns:a16="http://schemas.microsoft.com/office/drawing/2014/main" id="{46649A6B-E60C-1F34-DE7C-3FCE17F1A7ED}"/>
              </a:ext>
            </a:extLst>
          </p:cNvPr>
          <p:cNvCxnSpPr>
            <a:cxnSpLocks/>
          </p:cNvCxnSpPr>
          <p:nvPr/>
        </p:nvCxnSpPr>
        <p:spPr>
          <a:xfrm rot="10800000" flipH="1" flipV="1">
            <a:off x="754582" y="2620526"/>
            <a:ext cx="244540" cy="829047"/>
          </a:xfrm>
          <a:prstGeom prst="bentConnector3">
            <a:avLst>
              <a:gd name="adj1" fmla="val -93482"/>
            </a:avLst>
          </a:prstGeom>
          <a:ln w="38100">
            <a:solidFill>
              <a:srgbClr val="4F4B68"/>
            </a:solidFill>
            <a:prstDash val="lg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Соединитель: уступ 41">
            <a:extLst>
              <a:ext uri="{FF2B5EF4-FFF2-40B4-BE49-F238E27FC236}">
                <a16:creationId xmlns:a16="http://schemas.microsoft.com/office/drawing/2014/main" id="{2B330D17-8E8E-DF58-838F-16E181164B33}"/>
              </a:ext>
            </a:extLst>
          </p:cNvPr>
          <p:cNvCxnSpPr>
            <a:cxnSpLocks/>
            <a:endCxn id="31" idx="1"/>
          </p:cNvCxnSpPr>
          <p:nvPr/>
        </p:nvCxnSpPr>
        <p:spPr>
          <a:xfrm rot="10800000" flipH="1" flipV="1">
            <a:off x="754581" y="2620527"/>
            <a:ext cx="244541" cy="2684828"/>
          </a:xfrm>
          <a:prstGeom prst="bentConnector3">
            <a:avLst>
              <a:gd name="adj1" fmla="val -93481"/>
            </a:avLst>
          </a:prstGeom>
          <a:ln w="38100">
            <a:solidFill>
              <a:srgbClr val="4F4B68"/>
            </a:solidFill>
            <a:prstDash val="lg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Соединитель: уступ 42">
            <a:extLst>
              <a:ext uri="{FF2B5EF4-FFF2-40B4-BE49-F238E27FC236}">
                <a16:creationId xmlns:a16="http://schemas.microsoft.com/office/drawing/2014/main" id="{4D9ED908-89F2-BC1C-EB38-03D310445255}"/>
              </a:ext>
            </a:extLst>
          </p:cNvPr>
          <p:cNvCxnSpPr>
            <a:cxnSpLocks/>
            <a:endCxn id="30" idx="1"/>
          </p:cNvCxnSpPr>
          <p:nvPr/>
        </p:nvCxnSpPr>
        <p:spPr>
          <a:xfrm rot="10800000" flipH="1" flipV="1">
            <a:off x="754581" y="2620526"/>
            <a:ext cx="223169" cy="1474149"/>
          </a:xfrm>
          <a:prstGeom prst="bentConnector3">
            <a:avLst>
              <a:gd name="adj1" fmla="val -102434"/>
            </a:avLst>
          </a:prstGeom>
          <a:ln w="38100">
            <a:solidFill>
              <a:srgbClr val="4F4B68"/>
            </a:solidFill>
            <a:prstDash val="lg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8908546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0DBF36-FCF0-6E8F-D622-4452F7E5BC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4C8F8FB1-F3E8-BF5C-F0D8-03070A89A51B}"/>
              </a:ext>
            </a:extLst>
          </p:cNvPr>
          <p:cNvSpPr/>
          <p:nvPr/>
        </p:nvSpPr>
        <p:spPr>
          <a:xfrm>
            <a:off x="11350641" y="1429736"/>
            <a:ext cx="449161" cy="54265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Круг: прозрачная заливка 22">
            <a:extLst>
              <a:ext uri="{FF2B5EF4-FFF2-40B4-BE49-F238E27FC236}">
                <a16:creationId xmlns:a16="http://schemas.microsoft.com/office/drawing/2014/main" id="{96E92A0B-5A94-637A-575F-B65B90F74294}"/>
              </a:ext>
            </a:extLst>
          </p:cNvPr>
          <p:cNvSpPr/>
          <p:nvPr/>
        </p:nvSpPr>
        <p:spPr>
          <a:xfrm rot="17567138">
            <a:off x="10806929" y="31810"/>
            <a:ext cx="818098" cy="822202"/>
          </a:xfrm>
          <a:prstGeom prst="donut">
            <a:avLst/>
          </a:prstGeom>
          <a:solidFill>
            <a:srgbClr val="C7CED8">
              <a:alpha val="51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id="{213DAA22-1E29-0BA2-6837-CD5F27C0A5C0}"/>
              </a:ext>
            </a:extLst>
          </p:cNvPr>
          <p:cNvSpPr/>
          <p:nvPr/>
        </p:nvSpPr>
        <p:spPr>
          <a:xfrm rot="17567138">
            <a:off x="2857162" y="229318"/>
            <a:ext cx="561435" cy="609033"/>
          </a:xfrm>
          <a:prstGeom prst="ellipse">
            <a:avLst/>
          </a:prstGeom>
          <a:solidFill>
            <a:srgbClr val="C7CED8">
              <a:alpha val="51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Круг: прозрачная заливка 20">
            <a:extLst>
              <a:ext uri="{FF2B5EF4-FFF2-40B4-BE49-F238E27FC236}">
                <a16:creationId xmlns:a16="http://schemas.microsoft.com/office/drawing/2014/main" id="{672E9BDC-3EA1-2410-D3F1-42D395A489F1}"/>
              </a:ext>
            </a:extLst>
          </p:cNvPr>
          <p:cNvSpPr/>
          <p:nvPr/>
        </p:nvSpPr>
        <p:spPr>
          <a:xfrm rot="17567138">
            <a:off x="-619700" y="-975515"/>
            <a:ext cx="1808603" cy="1712556"/>
          </a:xfrm>
          <a:prstGeom prst="donut">
            <a:avLst/>
          </a:prstGeom>
          <a:solidFill>
            <a:srgbClr val="C7CED8">
              <a:alpha val="51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0BCEA128-0EC9-6E6D-70D2-9DC23BF0A157}"/>
              </a:ext>
            </a:extLst>
          </p:cNvPr>
          <p:cNvSpPr/>
          <p:nvPr/>
        </p:nvSpPr>
        <p:spPr>
          <a:xfrm>
            <a:off x="883118" y="1400988"/>
            <a:ext cx="449161" cy="54248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1DA66D7-4187-3887-51ED-9429A5B3655C}"/>
              </a:ext>
            </a:extLst>
          </p:cNvPr>
          <p:cNvSpPr/>
          <p:nvPr/>
        </p:nvSpPr>
        <p:spPr>
          <a:xfrm>
            <a:off x="0" y="1400988"/>
            <a:ext cx="449161" cy="5542701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3EB61436-68B4-8C28-A1EE-F9BD29F1E4E2}"/>
              </a:ext>
            </a:extLst>
          </p:cNvPr>
          <p:cNvSpPr/>
          <p:nvPr/>
        </p:nvSpPr>
        <p:spPr>
          <a:xfrm>
            <a:off x="10453961" y="1436002"/>
            <a:ext cx="449161" cy="5426549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E9DD59E-45A7-8E88-4DF6-787180E55FAB}"/>
              </a:ext>
            </a:extLst>
          </p:cNvPr>
          <p:cNvSpPr/>
          <p:nvPr/>
        </p:nvSpPr>
        <p:spPr>
          <a:xfrm>
            <a:off x="9570843" y="1429736"/>
            <a:ext cx="449161" cy="5432816"/>
          </a:xfrm>
          <a:prstGeom prst="rect">
            <a:avLst/>
          </a:prstGeom>
          <a:solidFill>
            <a:srgbClr val="C7CED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946BCB0D-A239-130E-F056-245F11582D30}"/>
              </a:ext>
            </a:extLst>
          </p:cNvPr>
          <p:cNvSpPr/>
          <p:nvPr/>
        </p:nvSpPr>
        <p:spPr>
          <a:xfrm>
            <a:off x="3406947" y="1367332"/>
            <a:ext cx="449161" cy="54829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98BBB7AE-65F0-A2D0-B371-C8DEEE0F0755}"/>
              </a:ext>
            </a:extLst>
          </p:cNvPr>
          <p:cNvSpPr/>
          <p:nvPr/>
        </p:nvSpPr>
        <p:spPr>
          <a:xfrm>
            <a:off x="2523829" y="1367332"/>
            <a:ext cx="449161" cy="5482927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41B09E3C-60CC-F3B2-4D3C-59CD05FC63C4}"/>
              </a:ext>
            </a:extLst>
          </p:cNvPr>
          <p:cNvSpPr/>
          <p:nvPr/>
        </p:nvSpPr>
        <p:spPr>
          <a:xfrm>
            <a:off x="1640711" y="1375071"/>
            <a:ext cx="449161" cy="5482928"/>
          </a:xfrm>
          <a:prstGeom prst="rect">
            <a:avLst/>
          </a:prstGeom>
          <a:solidFill>
            <a:srgbClr val="C7CED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280A636D-D092-EF94-3E6F-4ADCAC8307F9}"/>
              </a:ext>
            </a:extLst>
          </p:cNvPr>
          <p:cNvSpPr/>
          <p:nvPr/>
        </p:nvSpPr>
        <p:spPr>
          <a:xfrm>
            <a:off x="8705655" y="1429736"/>
            <a:ext cx="449161" cy="54600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5BF4EED2-142E-4552-2C4E-AC0B798EA908}"/>
              </a:ext>
            </a:extLst>
          </p:cNvPr>
          <p:cNvSpPr/>
          <p:nvPr/>
        </p:nvSpPr>
        <p:spPr>
          <a:xfrm>
            <a:off x="7822537" y="1429737"/>
            <a:ext cx="449161" cy="5436002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7B0A0084-F5BD-DB94-8642-C2172D27B137}"/>
              </a:ext>
            </a:extLst>
          </p:cNvPr>
          <p:cNvSpPr/>
          <p:nvPr/>
        </p:nvSpPr>
        <p:spPr>
          <a:xfrm>
            <a:off x="6939419" y="1436003"/>
            <a:ext cx="449161" cy="5429736"/>
          </a:xfrm>
          <a:prstGeom prst="rect">
            <a:avLst/>
          </a:prstGeom>
          <a:solidFill>
            <a:srgbClr val="C7CED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E2944C88-9E1C-4025-9784-1E0B0E503546}"/>
              </a:ext>
            </a:extLst>
          </p:cNvPr>
          <p:cNvSpPr/>
          <p:nvPr/>
        </p:nvSpPr>
        <p:spPr>
          <a:xfrm>
            <a:off x="6056301" y="1436003"/>
            <a:ext cx="449161" cy="54142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F4A110DE-A415-E1FB-9F63-2A4A5196695A}"/>
              </a:ext>
            </a:extLst>
          </p:cNvPr>
          <p:cNvSpPr/>
          <p:nvPr/>
        </p:nvSpPr>
        <p:spPr>
          <a:xfrm>
            <a:off x="5173183" y="1406863"/>
            <a:ext cx="449161" cy="5451136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B10FDF1E-5772-CA04-AD5C-CE28528E79D3}"/>
              </a:ext>
            </a:extLst>
          </p:cNvPr>
          <p:cNvSpPr/>
          <p:nvPr/>
        </p:nvSpPr>
        <p:spPr>
          <a:xfrm>
            <a:off x="4305516" y="1406863"/>
            <a:ext cx="449161" cy="5482928"/>
          </a:xfrm>
          <a:prstGeom prst="rect">
            <a:avLst/>
          </a:prstGeom>
          <a:solidFill>
            <a:srgbClr val="C7CED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F444FCB1-6DC4-92D0-1E02-E0294B405852}"/>
              </a:ext>
            </a:extLst>
          </p:cNvPr>
          <p:cNvSpPr/>
          <p:nvPr/>
        </p:nvSpPr>
        <p:spPr>
          <a:xfrm>
            <a:off x="13098947" y="1241650"/>
            <a:ext cx="449161" cy="5648144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>
            <a:extLst>
              <a:ext uri="{FF2B5EF4-FFF2-40B4-BE49-F238E27FC236}">
                <a16:creationId xmlns:a16="http://schemas.microsoft.com/office/drawing/2014/main" id="{2F62923A-5A39-6536-5E4E-7769F690F0AE}"/>
              </a:ext>
            </a:extLst>
          </p:cNvPr>
          <p:cNvSpPr/>
          <p:nvPr/>
        </p:nvSpPr>
        <p:spPr>
          <a:xfrm rot="17567138">
            <a:off x="6812953" y="167742"/>
            <a:ext cx="252930" cy="288194"/>
          </a:xfrm>
          <a:prstGeom prst="ellipse">
            <a:avLst/>
          </a:prstGeom>
          <a:solidFill>
            <a:srgbClr val="C7CED8">
              <a:alpha val="51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Круг: прозрачная заливка 24">
            <a:extLst>
              <a:ext uri="{FF2B5EF4-FFF2-40B4-BE49-F238E27FC236}">
                <a16:creationId xmlns:a16="http://schemas.microsoft.com/office/drawing/2014/main" id="{A4BD97C0-1591-E0B2-F7C0-7E8993F2D93E}"/>
              </a:ext>
            </a:extLst>
          </p:cNvPr>
          <p:cNvSpPr/>
          <p:nvPr/>
        </p:nvSpPr>
        <p:spPr>
          <a:xfrm rot="17567138">
            <a:off x="8139367" y="892370"/>
            <a:ext cx="264661" cy="260269"/>
          </a:xfrm>
          <a:prstGeom prst="donut">
            <a:avLst/>
          </a:prstGeom>
          <a:solidFill>
            <a:srgbClr val="C7CED8">
              <a:alpha val="51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E4735B-24EA-6EB3-E0C2-4410EA65C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4591" y="157090"/>
            <a:ext cx="12192000" cy="771786"/>
          </a:xfrm>
          <a:solidFill>
            <a:srgbClr val="FFFFFF">
              <a:alpha val="69804"/>
            </a:srgbClr>
          </a:solidFill>
        </p:spPr>
        <p:txBody>
          <a:bodyPr>
            <a:noAutofit/>
          </a:bodyPr>
          <a:lstStyle/>
          <a:p>
            <a:pPr algn="ctr"/>
            <a:r>
              <a:rPr lang="ru-RU" sz="3800" dirty="0">
                <a:solidFill>
                  <a:srgbClr val="506C92"/>
                </a:solidFill>
                <a:latin typeface="Franklin Gothic Heavy" panose="020B0903020102020204" pitchFamily="34" charset="0"/>
                <a:ea typeface="Segoe UI Black" panose="020B0A02040204020203" pitchFamily="34" charset="0"/>
              </a:rPr>
              <a:t>ОСНОВНЫЕ РЕЗУЛЬТАТЫ ПРОЕКТА</a:t>
            </a:r>
          </a:p>
        </p:txBody>
      </p:sp>
      <p:sp>
        <p:nvSpPr>
          <p:cNvPr id="26" name="Подзаголовок 2">
            <a:extLst>
              <a:ext uri="{FF2B5EF4-FFF2-40B4-BE49-F238E27FC236}">
                <a16:creationId xmlns:a16="http://schemas.microsoft.com/office/drawing/2014/main" id="{CDEC2F84-9DD5-D3D7-1B73-A52155B3D86E}"/>
              </a:ext>
            </a:extLst>
          </p:cNvPr>
          <p:cNvSpPr txBox="1">
            <a:spLocks/>
          </p:cNvSpPr>
          <p:nvPr/>
        </p:nvSpPr>
        <p:spPr>
          <a:xfrm>
            <a:off x="914610" y="1349037"/>
            <a:ext cx="6491900" cy="182928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ru-RU" sz="3200" b="1" dirty="0">
                <a:solidFill>
                  <a:srgbClr val="506C92"/>
                </a:solidFill>
                <a:latin typeface="Century Gothic" panose="020B0502020202020204" pitchFamily="34" charset="0"/>
                <a:cs typeface="Segoe UI Light" panose="020B0502040204020203" pitchFamily="34" charset="0"/>
              </a:rPr>
              <a:t>2) Личностными ресурсами</a:t>
            </a:r>
            <a:r>
              <a:rPr lang="ru-RU" sz="3200" dirty="0">
                <a:solidFill>
                  <a:srgbClr val="506C92"/>
                </a:solidFill>
                <a:latin typeface="Century Gothic" panose="020B0502020202020204" pitchFamily="34" charset="0"/>
                <a:cs typeface="Segoe UI Light" panose="020B0502040204020203" pitchFamily="34" charset="0"/>
              </a:rPr>
              <a:t> 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cs typeface="Segoe UI Light" panose="020B0502040204020203" pitchFamily="34" charset="0"/>
              </a:rPr>
              <a:t>студентов, проживающих на вновь принятых в состав РФ территориях, определены: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  <a:cs typeface="Segoe UI Light" panose="020B0502040204020203" pitchFamily="34" charset="0"/>
            </a:endParaRPr>
          </a:p>
        </p:txBody>
      </p:sp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id="{FFCA2644-4427-7B59-6E38-8C5C8ED971F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08473686"/>
              </p:ext>
            </p:extLst>
          </p:nvPr>
        </p:nvGraphicFramePr>
        <p:xfrm>
          <a:off x="3073895" y="484242"/>
          <a:ext cx="11883668" cy="66687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809144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FFDEBE-1074-7A00-E256-A1FF6171E6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79A62911-E604-F8DF-D977-ED40FB8AB0BB}"/>
              </a:ext>
            </a:extLst>
          </p:cNvPr>
          <p:cNvSpPr/>
          <p:nvPr/>
        </p:nvSpPr>
        <p:spPr>
          <a:xfrm>
            <a:off x="11350641" y="1530955"/>
            <a:ext cx="449161" cy="53253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Круг: прозрачная заливка 22">
            <a:extLst>
              <a:ext uri="{FF2B5EF4-FFF2-40B4-BE49-F238E27FC236}">
                <a16:creationId xmlns:a16="http://schemas.microsoft.com/office/drawing/2014/main" id="{B5B55ECE-A6E0-978D-11D6-135D2EF0825D}"/>
              </a:ext>
            </a:extLst>
          </p:cNvPr>
          <p:cNvSpPr/>
          <p:nvPr/>
        </p:nvSpPr>
        <p:spPr>
          <a:xfrm rot="17567138">
            <a:off x="10806929" y="31810"/>
            <a:ext cx="818098" cy="822202"/>
          </a:xfrm>
          <a:prstGeom prst="donut">
            <a:avLst/>
          </a:prstGeom>
          <a:solidFill>
            <a:srgbClr val="C7CED8">
              <a:alpha val="51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id="{7DCD6918-471D-C72C-91FE-256DBAE2010A}"/>
              </a:ext>
            </a:extLst>
          </p:cNvPr>
          <p:cNvSpPr/>
          <p:nvPr/>
        </p:nvSpPr>
        <p:spPr>
          <a:xfrm rot="17567138">
            <a:off x="2857162" y="229318"/>
            <a:ext cx="561435" cy="609033"/>
          </a:xfrm>
          <a:prstGeom prst="ellipse">
            <a:avLst/>
          </a:prstGeom>
          <a:solidFill>
            <a:srgbClr val="C7CED8">
              <a:alpha val="51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Круг: прозрачная заливка 20">
            <a:extLst>
              <a:ext uri="{FF2B5EF4-FFF2-40B4-BE49-F238E27FC236}">
                <a16:creationId xmlns:a16="http://schemas.microsoft.com/office/drawing/2014/main" id="{3B2F1556-6902-C68E-47B9-AB29EFA1D55B}"/>
              </a:ext>
            </a:extLst>
          </p:cNvPr>
          <p:cNvSpPr/>
          <p:nvPr/>
        </p:nvSpPr>
        <p:spPr>
          <a:xfrm rot="17567138">
            <a:off x="-619700" y="-975515"/>
            <a:ext cx="1808603" cy="1712556"/>
          </a:xfrm>
          <a:prstGeom prst="donut">
            <a:avLst/>
          </a:prstGeom>
          <a:solidFill>
            <a:srgbClr val="C7CED8">
              <a:alpha val="51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25A3DF4-7CC1-7183-66B1-DCAFC4573FB3}"/>
              </a:ext>
            </a:extLst>
          </p:cNvPr>
          <p:cNvSpPr/>
          <p:nvPr/>
        </p:nvSpPr>
        <p:spPr>
          <a:xfrm>
            <a:off x="883118" y="1350134"/>
            <a:ext cx="449161" cy="55105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C18736D-4974-E49C-2C97-970338227984}"/>
              </a:ext>
            </a:extLst>
          </p:cNvPr>
          <p:cNvSpPr/>
          <p:nvPr/>
        </p:nvSpPr>
        <p:spPr>
          <a:xfrm>
            <a:off x="0" y="1209041"/>
            <a:ext cx="449161" cy="5673685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1CE49B1-6F2E-842E-D33A-04A9D05C2AF2}"/>
              </a:ext>
            </a:extLst>
          </p:cNvPr>
          <p:cNvSpPr/>
          <p:nvPr/>
        </p:nvSpPr>
        <p:spPr>
          <a:xfrm>
            <a:off x="10453961" y="1436002"/>
            <a:ext cx="449161" cy="5426549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DE3C29E5-7436-9F5C-C59C-C298C49E0081}"/>
              </a:ext>
            </a:extLst>
          </p:cNvPr>
          <p:cNvSpPr/>
          <p:nvPr/>
        </p:nvSpPr>
        <p:spPr>
          <a:xfrm>
            <a:off x="9570843" y="1340092"/>
            <a:ext cx="449161" cy="5522460"/>
          </a:xfrm>
          <a:prstGeom prst="rect">
            <a:avLst/>
          </a:prstGeom>
          <a:solidFill>
            <a:srgbClr val="C7CED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A43E961C-999F-70E1-CBD5-3C4D94A6C658}"/>
              </a:ext>
            </a:extLst>
          </p:cNvPr>
          <p:cNvSpPr/>
          <p:nvPr/>
        </p:nvSpPr>
        <p:spPr>
          <a:xfrm>
            <a:off x="3406947" y="1367332"/>
            <a:ext cx="449161" cy="54829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A53A0E95-18EB-4488-860A-B8F20A2E4344}"/>
              </a:ext>
            </a:extLst>
          </p:cNvPr>
          <p:cNvSpPr/>
          <p:nvPr/>
        </p:nvSpPr>
        <p:spPr>
          <a:xfrm>
            <a:off x="2523829" y="1367332"/>
            <a:ext cx="449161" cy="5482927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47518BFE-C79C-3B57-EBA4-F672ABA6B109}"/>
              </a:ext>
            </a:extLst>
          </p:cNvPr>
          <p:cNvSpPr/>
          <p:nvPr/>
        </p:nvSpPr>
        <p:spPr>
          <a:xfrm>
            <a:off x="1640711" y="1332716"/>
            <a:ext cx="449161" cy="5542701"/>
          </a:xfrm>
          <a:prstGeom prst="rect">
            <a:avLst/>
          </a:prstGeom>
          <a:solidFill>
            <a:srgbClr val="C7CED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1905BDBE-2714-C884-18BB-1F41D4AAD896}"/>
              </a:ext>
            </a:extLst>
          </p:cNvPr>
          <p:cNvSpPr/>
          <p:nvPr/>
        </p:nvSpPr>
        <p:spPr>
          <a:xfrm>
            <a:off x="8705655" y="1358622"/>
            <a:ext cx="449161" cy="55224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46C9A6D5-7B89-E7A1-567C-35A424CDBC53}"/>
              </a:ext>
            </a:extLst>
          </p:cNvPr>
          <p:cNvSpPr/>
          <p:nvPr/>
        </p:nvSpPr>
        <p:spPr>
          <a:xfrm>
            <a:off x="7822537" y="1530955"/>
            <a:ext cx="449161" cy="5334783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334A0162-A451-65B0-25F8-A13F07597E2D}"/>
              </a:ext>
            </a:extLst>
          </p:cNvPr>
          <p:cNvSpPr/>
          <p:nvPr/>
        </p:nvSpPr>
        <p:spPr>
          <a:xfrm>
            <a:off x="6939419" y="1436003"/>
            <a:ext cx="449161" cy="5429736"/>
          </a:xfrm>
          <a:prstGeom prst="rect">
            <a:avLst/>
          </a:prstGeom>
          <a:solidFill>
            <a:srgbClr val="C7CED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48121A95-3B40-FF78-1E49-243BFBABA117}"/>
              </a:ext>
            </a:extLst>
          </p:cNvPr>
          <p:cNvSpPr/>
          <p:nvPr/>
        </p:nvSpPr>
        <p:spPr>
          <a:xfrm>
            <a:off x="6056301" y="1436003"/>
            <a:ext cx="449161" cy="54142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A2D936A4-F76A-BB64-4452-D0143CD404A1}"/>
              </a:ext>
            </a:extLst>
          </p:cNvPr>
          <p:cNvSpPr/>
          <p:nvPr/>
        </p:nvSpPr>
        <p:spPr>
          <a:xfrm>
            <a:off x="5173183" y="1406863"/>
            <a:ext cx="449161" cy="5451136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68AD287E-903B-54F6-EA5C-D84D6B04FD52}"/>
              </a:ext>
            </a:extLst>
          </p:cNvPr>
          <p:cNvSpPr/>
          <p:nvPr/>
        </p:nvSpPr>
        <p:spPr>
          <a:xfrm>
            <a:off x="4297664" y="1392958"/>
            <a:ext cx="449161" cy="5482928"/>
          </a:xfrm>
          <a:prstGeom prst="rect">
            <a:avLst/>
          </a:prstGeom>
          <a:solidFill>
            <a:srgbClr val="C7CED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E1F6E3B5-998A-F74E-C1DA-A9F23435C4C1}"/>
              </a:ext>
            </a:extLst>
          </p:cNvPr>
          <p:cNvSpPr/>
          <p:nvPr/>
        </p:nvSpPr>
        <p:spPr>
          <a:xfrm>
            <a:off x="13098947" y="1241650"/>
            <a:ext cx="449161" cy="5648144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>
            <a:extLst>
              <a:ext uri="{FF2B5EF4-FFF2-40B4-BE49-F238E27FC236}">
                <a16:creationId xmlns:a16="http://schemas.microsoft.com/office/drawing/2014/main" id="{DB6367DE-FCF0-6C69-BCAB-6C82CA9BDD4D}"/>
              </a:ext>
            </a:extLst>
          </p:cNvPr>
          <p:cNvSpPr/>
          <p:nvPr/>
        </p:nvSpPr>
        <p:spPr>
          <a:xfrm rot="17567138">
            <a:off x="6812953" y="167742"/>
            <a:ext cx="252930" cy="288194"/>
          </a:xfrm>
          <a:prstGeom prst="ellipse">
            <a:avLst/>
          </a:prstGeom>
          <a:solidFill>
            <a:srgbClr val="C7CED8">
              <a:alpha val="51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Круг: прозрачная заливка 24">
            <a:extLst>
              <a:ext uri="{FF2B5EF4-FFF2-40B4-BE49-F238E27FC236}">
                <a16:creationId xmlns:a16="http://schemas.microsoft.com/office/drawing/2014/main" id="{11927E84-4B61-A731-2815-9C358FB87E0B}"/>
              </a:ext>
            </a:extLst>
          </p:cNvPr>
          <p:cNvSpPr/>
          <p:nvPr/>
        </p:nvSpPr>
        <p:spPr>
          <a:xfrm rot="17567138">
            <a:off x="8139367" y="892370"/>
            <a:ext cx="264661" cy="260269"/>
          </a:xfrm>
          <a:prstGeom prst="donut">
            <a:avLst/>
          </a:prstGeom>
          <a:solidFill>
            <a:srgbClr val="C7CED8">
              <a:alpha val="51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730F27-CBD5-86E7-DAC7-970BB730A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81619"/>
            <a:ext cx="12192000" cy="615927"/>
          </a:xfrm>
          <a:solidFill>
            <a:srgbClr val="FFFFFF">
              <a:alpha val="69804"/>
            </a:srgbClr>
          </a:solidFill>
        </p:spPr>
        <p:txBody>
          <a:bodyPr>
            <a:noAutofit/>
          </a:bodyPr>
          <a:lstStyle/>
          <a:p>
            <a:pPr algn="ctr"/>
            <a:r>
              <a:rPr lang="ru-RU" sz="3800" dirty="0">
                <a:solidFill>
                  <a:srgbClr val="506C92"/>
                </a:solidFill>
                <a:latin typeface="Franklin Gothic Heavy" panose="020B0903020102020204" pitchFamily="34" charset="0"/>
                <a:ea typeface="Segoe UI Black" panose="020B0A02040204020203" pitchFamily="34" charset="0"/>
              </a:rPr>
              <a:t>ОСНОВНЫЕ РЕЗУЛЬТАТЫ ПРОЕКТА</a:t>
            </a:r>
          </a:p>
        </p:txBody>
      </p:sp>
      <p:sp>
        <p:nvSpPr>
          <p:cNvPr id="27" name="Подзаголовок 2">
            <a:extLst>
              <a:ext uri="{FF2B5EF4-FFF2-40B4-BE49-F238E27FC236}">
                <a16:creationId xmlns:a16="http://schemas.microsoft.com/office/drawing/2014/main" id="{99D9C68B-BD16-888F-774A-31D36CEDF9DA}"/>
              </a:ext>
            </a:extLst>
          </p:cNvPr>
          <p:cNvSpPr txBox="1">
            <a:spLocks/>
          </p:cNvSpPr>
          <p:nvPr/>
        </p:nvSpPr>
        <p:spPr>
          <a:xfrm>
            <a:off x="0" y="1266728"/>
            <a:ext cx="12192000" cy="1555246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ru-RU" b="1" dirty="0">
                <a:solidFill>
                  <a:srgbClr val="506C92"/>
                </a:solidFill>
                <a:latin typeface="Century Gothic" panose="020B0502020202020204" pitchFamily="34" charset="0"/>
                <a:cs typeface="Segoe UI Light" panose="020B0502040204020203" pitchFamily="34" charset="0"/>
              </a:rPr>
              <a:t>3)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cs typeface="Segoe UI Light" panose="020B0502040204020203" pitchFamily="34" charset="0"/>
              </a:rPr>
              <a:t>Доказано, что </a:t>
            </a:r>
            <a:r>
              <a:rPr lang="ru-RU" b="1" dirty="0">
                <a:solidFill>
                  <a:srgbClr val="506C92"/>
                </a:solidFill>
                <a:latin typeface="Century Gothic" panose="020B0502020202020204" pitchFamily="34" charset="0"/>
                <a:cs typeface="Segoe UI Light" panose="020B0502040204020203" pitchFamily="34" charset="0"/>
              </a:rPr>
              <a:t>ключевым внешним ресурсом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cs typeface="Segoe UI Light" panose="020B0502040204020203" pitchFamily="34" charset="0"/>
              </a:rPr>
              <a:t>психологической безопасности студентов в напряженной социокультурной среде выступает образовательная среда, куда включено и ресурсное состояние педагога, отражающееся в его состоянии психологической безопасности.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F6FC747-5512-13E7-352A-567AEFDA404A}"/>
              </a:ext>
            </a:extLst>
          </p:cNvPr>
          <p:cNvSpPr txBox="1"/>
          <p:nvPr/>
        </p:nvSpPr>
        <p:spPr>
          <a:xfrm>
            <a:off x="-5529" y="2991248"/>
            <a:ext cx="12006563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506C92"/>
                </a:solidFill>
                <a:latin typeface="Century Gothic" panose="020B0502020202020204" pitchFamily="34" charset="0"/>
                <a:cs typeface="Segoe UI Light" panose="020B0502040204020203" pitchFamily="34" charset="0"/>
              </a:rPr>
              <a:t>Структура психологической безопасности педагогов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cs typeface="Segoe UI Light" panose="020B0502040204020203" pitchFamily="34" charset="0"/>
              </a:rPr>
              <a:t>, работающих на новых территориях РФ </a:t>
            </a:r>
            <a:endParaRPr lang="ru-RU" sz="2400" dirty="0"/>
          </a:p>
        </p:txBody>
      </p:sp>
      <p:sp>
        <p:nvSpPr>
          <p:cNvPr id="30" name="Прямоугольник: скругленные углы 29">
            <a:extLst>
              <a:ext uri="{FF2B5EF4-FFF2-40B4-BE49-F238E27FC236}">
                <a16:creationId xmlns:a16="http://schemas.microsoft.com/office/drawing/2014/main" id="{33775C75-8CBA-39CF-649D-D85D1DB99839}"/>
              </a:ext>
            </a:extLst>
          </p:cNvPr>
          <p:cNvSpPr/>
          <p:nvPr/>
        </p:nvSpPr>
        <p:spPr>
          <a:xfrm>
            <a:off x="60112" y="4132431"/>
            <a:ext cx="3588779" cy="1945614"/>
          </a:xfrm>
          <a:prstGeom prst="roundRect">
            <a:avLst/>
          </a:prstGeom>
          <a:solidFill>
            <a:srgbClr val="DEE7E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  <a:latin typeface="Century Gothic" panose="020B0502020202020204" pitchFamily="34" charset="0"/>
              </a:rPr>
              <a:t>Субъективное благополучие</a:t>
            </a:r>
          </a:p>
        </p:txBody>
      </p:sp>
      <p:sp>
        <p:nvSpPr>
          <p:cNvPr id="31" name="Прямоугольник: скругленные углы 30">
            <a:extLst>
              <a:ext uri="{FF2B5EF4-FFF2-40B4-BE49-F238E27FC236}">
                <a16:creationId xmlns:a16="http://schemas.microsoft.com/office/drawing/2014/main" id="{15078A1D-04E5-D032-7A10-BE16FC999784}"/>
              </a:ext>
            </a:extLst>
          </p:cNvPr>
          <p:cNvSpPr/>
          <p:nvPr/>
        </p:nvSpPr>
        <p:spPr>
          <a:xfrm>
            <a:off x="3822843" y="4127523"/>
            <a:ext cx="3918141" cy="1945614"/>
          </a:xfrm>
          <a:prstGeom prst="roundRect">
            <a:avLst/>
          </a:prstGeom>
          <a:solidFill>
            <a:srgbClr val="BDD2E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  <a:latin typeface="Century Gothic" panose="020B0502020202020204" pitchFamily="34" charset="0"/>
              </a:rPr>
              <a:t>Референтность образовательной среды</a:t>
            </a:r>
          </a:p>
        </p:txBody>
      </p:sp>
      <p:sp>
        <p:nvSpPr>
          <p:cNvPr id="32" name="Прямоугольник: скругленные углы 31">
            <a:extLst>
              <a:ext uri="{FF2B5EF4-FFF2-40B4-BE49-F238E27FC236}">
                <a16:creationId xmlns:a16="http://schemas.microsoft.com/office/drawing/2014/main" id="{5E40C88A-32B0-5279-6D8A-4414D6AC7FEF}"/>
              </a:ext>
            </a:extLst>
          </p:cNvPr>
          <p:cNvSpPr/>
          <p:nvPr/>
        </p:nvSpPr>
        <p:spPr>
          <a:xfrm>
            <a:off x="7942217" y="4127523"/>
            <a:ext cx="4159674" cy="1945614"/>
          </a:xfrm>
          <a:prstGeom prst="roundRect">
            <a:avLst/>
          </a:prstGeom>
          <a:solidFill>
            <a:srgbClr val="C7CED8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  <a:latin typeface="Century Gothic" panose="020B0502020202020204" pitchFamily="34" charset="0"/>
              </a:rPr>
              <a:t>Профессиональное выгорание</a:t>
            </a:r>
          </a:p>
        </p:txBody>
      </p:sp>
    </p:spTree>
    <p:extLst>
      <p:ext uri="{BB962C8B-B14F-4D97-AF65-F5344CB8AC3E}">
        <p14:creationId xmlns:p14="http://schemas.microsoft.com/office/powerpoint/2010/main" val="2084578953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1611</TotalTime>
  <Words>1466</Words>
  <Application>Microsoft Office PowerPoint</Application>
  <PresentationFormat>Широкоэкранный</PresentationFormat>
  <Paragraphs>175</Paragraphs>
  <Slides>16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28" baseType="lpstr">
      <vt:lpstr>Aptos</vt:lpstr>
      <vt:lpstr>Aptos Display</vt:lpstr>
      <vt:lpstr>Arial</vt:lpstr>
      <vt:lpstr>Bookman Old Style</vt:lpstr>
      <vt:lpstr>Calibri</vt:lpstr>
      <vt:lpstr>Century Gothic</vt:lpstr>
      <vt:lpstr>Courier New</vt:lpstr>
      <vt:lpstr>Franklin Gothic Heavy</vt:lpstr>
      <vt:lpstr>Segoe UI Black</vt:lpstr>
      <vt:lpstr>Segoe UI Light</vt:lpstr>
      <vt:lpstr>1_Тема Office</vt:lpstr>
      <vt:lpstr>Office Theme</vt:lpstr>
      <vt:lpstr>Ресурсы психологической безопасности студентов, обучающихся на недавно принятых в состав РФ территориях</vt:lpstr>
      <vt:lpstr>СОСТАВ ИСПОЛНИТЕЛЕЙ ПРОЕКТА:  1. Лактионова Е.Б., профессор, доктор психологических наук; 2. Кондакова И.В., доцент, кандидат психологических наук; 3. Пежемская Ю.С., доцент, кандидат психологических наук;  4. Соколова М.-Е.-Л.С., ассистент; 5. Степанова Ю.С., ассистент; 6. Витрюк-Млантау Р.И., ассистент; 7. Вострикова В.И., ассистент; 8. Голубчикова Ю.А., лаборант.</vt:lpstr>
      <vt:lpstr>ИДЕЯ ПРОЕКТА</vt:lpstr>
      <vt:lpstr>ЦЕЛЬ ПРОЕКТА</vt:lpstr>
      <vt:lpstr>ЗАДАЧИ ПРОЕКТА</vt:lpstr>
      <vt:lpstr>Презентация PowerPoint</vt:lpstr>
      <vt:lpstr>ОСНОВНЫЕ РЕЗУЛЬТАТЫ ПРОЕКТА</vt:lpstr>
      <vt:lpstr>ОСНОВНЫЕ РЕЗУЛЬТАТЫ ПРОЕКТА</vt:lpstr>
      <vt:lpstr>ОСНОВНЫЕ РЕЗУЛЬТАТЫ ПРОЕКТА</vt:lpstr>
      <vt:lpstr>Презентация PowerPoint</vt:lpstr>
      <vt:lpstr>Презентация PowerPoint</vt:lpstr>
      <vt:lpstr>РАЗРАБОТАННЫЕ ПРОДУКТЫ</vt:lpstr>
      <vt:lpstr>РАЗРАБОТАННЫЕ ПРОДУКТЫ</vt:lpstr>
      <vt:lpstr>ПАРТНЕРЫ ПО АПРОБАЦИИ РЕЗУЛЬТАТОВ</vt:lpstr>
      <vt:lpstr>КЛЮЧЕВЫЕ ПУБЛИКАЦИИ О РЕЗУЛЬТАТАХ НИР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РЕСУРСЫ ПСИХОЛОГИЧЕСКОЙ БЕЗОПАСНОСТИ СТУДЕНТОВ В НАПРЯЖЕННОЙ СОЦИОКУЛЬТУРНОЙ СРЕДЕ</dc:title>
  <dc:creator>Юлия Савенко</dc:creator>
  <cp:lastModifiedBy>Irina</cp:lastModifiedBy>
  <cp:revision>26</cp:revision>
  <dcterms:created xsi:type="dcterms:W3CDTF">2024-05-20T20:35:09Z</dcterms:created>
  <dcterms:modified xsi:type="dcterms:W3CDTF">2025-02-11T14:04:56Z</dcterms:modified>
</cp:coreProperties>
</file>