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0" r:id="rId9"/>
    <p:sldId id="266" r:id="rId10"/>
    <p:sldId id="269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Значение индекса Хирша у преподавателей университета </a:t>
            </a:r>
          </a:p>
          <a:p>
            <a:pPr>
              <a:defRPr/>
            </a:pPr>
            <a:r>
              <a:rPr lang="ru-RU" b="1" dirty="0"/>
              <a:t>(доля от общего числа ППС, 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h-индекс=1</c:v>
                </c:pt>
                <c:pt idx="1">
                  <c:v>h-индекс от 2 до 4</c:v>
                </c:pt>
                <c:pt idx="2">
                  <c:v>h-индекс от 5 до 6</c:v>
                </c:pt>
                <c:pt idx="3">
                  <c:v>h-индекс от 7 до 10 </c:v>
                </c:pt>
                <c:pt idx="4">
                  <c:v>h-индекс от 11 до 20 </c:v>
                </c:pt>
                <c:pt idx="5">
                  <c:v>h-индекс более 21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10</c:v>
                </c:pt>
                <c:pt idx="1">
                  <c:v>29</c:v>
                </c:pt>
                <c:pt idx="2">
                  <c:v>12</c:v>
                </c:pt>
                <c:pt idx="3">
                  <c:v>18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D-4AC7-A4CC-2E3DC2A25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427520"/>
        <c:axId val="1252436640"/>
      </c:barChart>
      <c:catAx>
        <c:axId val="125242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36640"/>
        <c:crosses val="autoZero"/>
        <c:auto val="1"/>
        <c:lblAlgn val="ctr"/>
        <c:lblOffset val="100"/>
        <c:noMultiLvlLbl val="0"/>
      </c:catAx>
      <c:valAx>
        <c:axId val="12524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2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Индекс Хирша в среднем:</a:t>
            </a:r>
            <a:r>
              <a:rPr lang="ru-RU" b="1" baseline="0" dirty="0"/>
              <a:t> профессора 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241241331172539E-2"/>
          <c:y val="9.7458153612850054E-2"/>
          <c:w val="0.91062253152222361"/>
          <c:h val="0.8390083210925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ИИТиТО</c:v>
                </c:pt>
                <c:pt idx="1">
                  <c:v>ИФКиС</c:v>
                </c:pt>
                <c:pt idx="2">
                  <c:v>ИПед</c:v>
                </c:pt>
                <c:pt idx="3">
                  <c:v>ИПсихол</c:v>
                </c:pt>
                <c:pt idx="4">
                  <c:v>ЮрФак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24.6</c:v>
                </c:pt>
                <c:pt idx="1">
                  <c:v>18.61</c:v>
                </c:pt>
                <c:pt idx="2">
                  <c:v>17.07</c:v>
                </c:pt>
                <c:pt idx="3">
                  <c:v>16.690000000000001</c:v>
                </c:pt>
                <c:pt idx="4">
                  <c:v>16.09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3-418D-B30F-5200CB850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456320"/>
        <c:axId val="1252464960"/>
      </c:barChart>
      <c:catAx>
        <c:axId val="12524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64960"/>
        <c:crosses val="autoZero"/>
        <c:auto val="1"/>
        <c:lblAlgn val="ctr"/>
        <c:lblOffset val="100"/>
        <c:noMultiLvlLbl val="0"/>
      </c:catAx>
      <c:valAx>
        <c:axId val="125246496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Индекс Хирша в среднем: доценты</a:t>
            </a:r>
          </a:p>
          <a:p>
            <a:pPr algn="ctr">
              <a:defRPr/>
            </a:pPr>
            <a:endParaRPr lang="ru-RU" dirty="0"/>
          </a:p>
        </c:rich>
      </c:tx>
      <c:layout>
        <c:manualLayout>
          <c:xMode val="edge"/>
          <c:yMode val="edge"/>
          <c:x val="0.14836429482254368"/>
          <c:y val="1.8208848634676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885061873198642E-2"/>
          <c:y val="0.13227171976970917"/>
          <c:w val="0.90520802049191817"/>
          <c:h val="0.78870238601650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ИПед</c:v>
                </c:pt>
                <c:pt idx="1">
                  <c:v>Идетства</c:v>
                </c:pt>
                <c:pt idx="2">
                  <c:v>Ипсихол</c:v>
                </c:pt>
                <c:pt idx="3">
                  <c:v>ХимФак</c:v>
                </c:pt>
                <c:pt idx="4">
                  <c:v>ЮрФак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7.9</c:v>
                </c:pt>
                <c:pt idx="2">
                  <c:v>7.81</c:v>
                </c:pt>
                <c:pt idx="3">
                  <c:v>7.27</c:v>
                </c:pt>
                <c:pt idx="4">
                  <c:v>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9-463A-8E2F-9216B1147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421760"/>
        <c:axId val="1252442880"/>
      </c:barChart>
      <c:catAx>
        <c:axId val="12524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42880"/>
        <c:crosses val="autoZero"/>
        <c:auto val="1"/>
        <c:lblAlgn val="ctr"/>
        <c:lblOffset val="100"/>
        <c:noMultiLvlLbl val="0"/>
      </c:catAx>
      <c:valAx>
        <c:axId val="125244288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Индекс Хирша по РИНЦ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ИФКиС</c:v>
                </c:pt>
                <c:pt idx="1">
                  <c:v>ЮрФак</c:v>
                </c:pt>
                <c:pt idx="2">
                  <c:v>Ипсихол</c:v>
                </c:pt>
                <c:pt idx="3">
                  <c:v>Идетства</c:v>
                </c:pt>
                <c:pt idx="4">
                  <c:v>ИПед</c:v>
                </c:pt>
                <c:pt idx="5">
                  <c:v>ИЭиУ</c:v>
                </c:pt>
                <c:pt idx="6">
                  <c:v>ГеоФак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</c:v>
                </c:pt>
                <c:pt idx="1">
                  <c:v>36</c:v>
                </c:pt>
                <c:pt idx="2">
                  <c:v>34</c:v>
                </c:pt>
                <c:pt idx="3">
                  <c:v>32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2-40FE-9F2E-691C646A4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583632"/>
        <c:axId val="1260595632"/>
      </c:barChart>
      <c:catAx>
        <c:axId val="12605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595632"/>
        <c:crosses val="autoZero"/>
        <c:auto val="1"/>
        <c:lblAlgn val="ctr"/>
        <c:lblOffset val="100"/>
        <c:noMultiLvlLbl val="0"/>
      </c:catAx>
      <c:valAx>
        <c:axId val="126059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58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Индекс Хирша по ЯДРУ РИНЦ</a:t>
            </a:r>
          </a:p>
          <a:p>
            <a:pPr>
              <a:defRPr/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ИИТиТО</c:v>
                </c:pt>
                <c:pt idx="1">
                  <c:v>ГеоФак</c:v>
                </c:pt>
                <c:pt idx="2">
                  <c:v>ИПсихол</c:v>
                </c:pt>
                <c:pt idx="3">
                  <c:v>ИФКиС</c:v>
                </c:pt>
                <c:pt idx="4">
                  <c:v>Идетства</c:v>
                </c:pt>
                <c:pt idx="5">
                  <c:v>БиоФак</c:v>
                </c:pt>
                <c:pt idx="6">
                  <c:v>ИЭиУ</c:v>
                </c:pt>
                <c:pt idx="7">
                  <c:v>ИИЯ</c:v>
                </c:pt>
                <c:pt idx="8">
                  <c:v>ХимФак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</c:v>
                </c:pt>
                <c:pt idx="1">
                  <c:v>25</c:v>
                </c:pt>
                <c:pt idx="2">
                  <c:v>23</c:v>
                </c:pt>
                <c:pt idx="3">
                  <c:v>23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17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4-4AB4-9B0E-CB0436CD4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465440"/>
        <c:axId val="1252472640"/>
      </c:barChart>
      <c:catAx>
        <c:axId val="12524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72640"/>
        <c:crosses val="autoZero"/>
        <c:auto val="1"/>
        <c:lblAlgn val="ctr"/>
        <c:lblOffset val="100"/>
        <c:noMultiLvlLbl val="0"/>
      </c:catAx>
      <c:valAx>
        <c:axId val="12524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24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BF88E-79D6-4180-AD10-45DC463A6C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A9603-B50A-4883-9FD0-4DACF4B3B89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подготовки научных публикаций, 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монографий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A9B6D-F417-49BC-A159-8ABF1588A779}" type="parTrans" cxnId="{309192D4-6A82-47D6-8D15-E9FFCBDCC817}">
      <dgm:prSet/>
      <dgm:spPr/>
      <dgm:t>
        <a:bodyPr/>
        <a:lstStyle/>
        <a:p>
          <a:endParaRPr lang="ru-RU"/>
        </a:p>
      </dgm:t>
    </dgm:pt>
    <dgm:pt modelId="{4EED3843-4D98-4642-881B-7EE44134B4E3}" type="sibTrans" cxnId="{309192D4-6A82-47D6-8D15-E9FFCBDCC817}">
      <dgm:prSet/>
      <dgm:spPr/>
      <dgm:t>
        <a:bodyPr/>
        <a:lstStyle/>
        <a:p>
          <a:endParaRPr lang="ru-RU"/>
        </a:p>
      </dgm:t>
    </dgm:pt>
    <dgm:pt modelId="{0C34E031-D92D-4D0B-A9E8-7F325CFF1705}">
      <dgm:prSet phldrT="[Текст]"/>
      <dgm:spPr/>
      <dgm:t>
        <a:bodyPr/>
        <a:lstStyle/>
        <a:p>
          <a:r>
            <a:rPr lang="ru-RU" b="1" dirty="0" smtClean="0"/>
            <a:t>Выбор подходящего научного журнала</a:t>
          </a:r>
          <a:endParaRPr lang="ru-RU" b="1" dirty="0"/>
        </a:p>
      </dgm:t>
    </dgm:pt>
    <dgm:pt modelId="{91661749-6243-4C52-A25E-D9D61BBDC3FF}" type="parTrans" cxnId="{052F10C6-FC89-4A49-BD82-5CDC861E26D1}">
      <dgm:prSet/>
      <dgm:spPr/>
      <dgm:t>
        <a:bodyPr/>
        <a:lstStyle/>
        <a:p>
          <a:endParaRPr lang="ru-RU"/>
        </a:p>
      </dgm:t>
    </dgm:pt>
    <dgm:pt modelId="{A2F21551-A338-451B-8977-AAD9E03259EF}" type="sibTrans" cxnId="{052F10C6-FC89-4A49-BD82-5CDC861E26D1}">
      <dgm:prSet/>
      <dgm:spPr/>
      <dgm:t>
        <a:bodyPr/>
        <a:lstStyle/>
        <a:p>
          <a:endParaRPr lang="ru-RU"/>
        </a:p>
      </dgm:t>
    </dgm:pt>
    <dgm:pt modelId="{B4312E84-6856-422E-B61D-16CCFD676E24}">
      <dgm:prSet phldrT="[Текст]"/>
      <dgm:spPr/>
      <dgm:t>
        <a:bodyPr/>
        <a:lstStyle/>
        <a:p>
          <a:r>
            <a:rPr lang="ru-RU" b="1" dirty="0" err="1" smtClean="0"/>
            <a:t>Невовлеченность</a:t>
          </a:r>
          <a:r>
            <a:rPr lang="ru-RU" b="1" dirty="0" smtClean="0"/>
            <a:t> в НИР кафедры</a:t>
          </a:r>
          <a:endParaRPr lang="ru-RU" b="1" dirty="0"/>
        </a:p>
      </dgm:t>
    </dgm:pt>
    <dgm:pt modelId="{6409FB72-668C-43F8-AE69-B86BC3D3C660}" type="parTrans" cxnId="{B3A452EE-4C20-4398-A19E-F045E96D66A3}">
      <dgm:prSet/>
      <dgm:spPr/>
      <dgm:t>
        <a:bodyPr/>
        <a:lstStyle/>
        <a:p>
          <a:endParaRPr lang="ru-RU"/>
        </a:p>
      </dgm:t>
    </dgm:pt>
    <dgm:pt modelId="{B5613E6B-2EF6-4C44-8E77-882A7A0AF51A}" type="sibTrans" cxnId="{B3A452EE-4C20-4398-A19E-F045E96D66A3}">
      <dgm:prSet/>
      <dgm:spPr/>
      <dgm:t>
        <a:bodyPr/>
        <a:lstStyle/>
        <a:p>
          <a:endParaRPr lang="ru-RU"/>
        </a:p>
      </dgm:t>
    </dgm:pt>
    <dgm:pt modelId="{E79477F4-A4B3-49BB-9312-2689590006F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подготовки у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чебных, учебно-методических публикаций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B763F9-B384-46BD-B90B-6993EE10376B}" type="parTrans" cxnId="{FFF931AD-63DB-408C-8F1A-A19C5DC3CCB3}">
      <dgm:prSet/>
      <dgm:spPr/>
      <dgm:t>
        <a:bodyPr/>
        <a:lstStyle/>
        <a:p>
          <a:endParaRPr lang="ru-RU"/>
        </a:p>
      </dgm:t>
    </dgm:pt>
    <dgm:pt modelId="{87ECB47E-9BD5-4477-8D79-9FB2B9061F00}" type="sibTrans" cxnId="{FFF931AD-63DB-408C-8F1A-A19C5DC3CCB3}">
      <dgm:prSet/>
      <dgm:spPr/>
      <dgm:t>
        <a:bodyPr/>
        <a:lstStyle/>
        <a:p>
          <a:endParaRPr lang="ru-RU"/>
        </a:p>
      </dgm:t>
    </dgm:pt>
    <dgm:pt modelId="{53BEE86F-090A-4062-BFB3-F15AFFA8B402}">
      <dgm:prSet phldrT="[Текст]"/>
      <dgm:spPr/>
      <dgm:t>
        <a:bodyPr/>
        <a:lstStyle/>
        <a:p>
          <a:r>
            <a:rPr lang="ru-RU" b="1" dirty="0" smtClean="0"/>
            <a:t>Недостаточное владение методологией оформления библиографических ссылок</a:t>
          </a:r>
          <a:endParaRPr lang="ru-RU" b="1" dirty="0"/>
        </a:p>
      </dgm:t>
    </dgm:pt>
    <dgm:pt modelId="{088B5737-6A13-4F60-BA7A-ACD8193F173E}" type="parTrans" cxnId="{8BD952A1-E86B-4233-95C2-B6A3F5381A08}">
      <dgm:prSet/>
      <dgm:spPr/>
      <dgm:t>
        <a:bodyPr/>
        <a:lstStyle/>
        <a:p>
          <a:endParaRPr lang="ru-RU"/>
        </a:p>
      </dgm:t>
    </dgm:pt>
    <dgm:pt modelId="{4FDD1916-86BB-46DE-A7F0-D391C058DE73}" type="sibTrans" cxnId="{8BD952A1-E86B-4233-95C2-B6A3F5381A08}">
      <dgm:prSet/>
      <dgm:spPr/>
      <dgm:t>
        <a:bodyPr/>
        <a:lstStyle/>
        <a:p>
          <a:endParaRPr lang="ru-RU"/>
        </a:p>
      </dgm:t>
    </dgm:pt>
    <dgm:pt modelId="{C80459AA-B8A9-443F-BFFF-EA249A7DF74B}">
      <dgm:prSet phldrT="[Текст]"/>
      <dgm:spPr/>
      <dgm:t>
        <a:bodyPr/>
        <a:lstStyle/>
        <a:p>
          <a:r>
            <a:rPr lang="ru-RU" b="1" dirty="0" smtClean="0"/>
            <a:t>Стремление получить быструю публикацию </a:t>
          </a:r>
          <a:endParaRPr lang="ru-RU" b="1" dirty="0"/>
        </a:p>
      </dgm:t>
    </dgm:pt>
    <dgm:pt modelId="{AB16FB79-35E4-4A13-A615-8382E152E437}" type="parTrans" cxnId="{452EF3BB-B510-46B9-BF24-312148ADE10D}">
      <dgm:prSet/>
      <dgm:spPr/>
      <dgm:t>
        <a:bodyPr/>
        <a:lstStyle/>
        <a:p>
          <a:endParaRPr lang="ru-RU"/>
        </a:p>
      </dgm:t>
    </dgm:pt>
    <dgm:pt modelId="{9292F379-08D0-4D0F-BEDC-501AC6440594}" type="sibTrans" cxnId="{452EF3BB-B510-46B9-BF24-312148ADE10D}">
      <dgm:prSet/>
      <dgm:spPr/>
      <dgm:t>
        <a:bodyPr/>
        <a:lstStyle/>
        <a:p>
          <a:endParaRPr lang="ru-RU"/>
        </a:p>
      </dgm:t>
    </dgm:pt>
    <dgm:pt modelId="{DDE09670-991B-4B5C-94AF-B7D623FC88B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планирования публикаций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FA710-AA4F-48BF-A2A9-D0925BA65213}" type="parTrans" cxnId="{8EF2424A-6D86-48E1-8621-46CC187674D8}">
      <dgm:prSet/>
      <dgm:spPr/>
      <dgm:t>
        <a:bodyPr/>
        <a:lstStyle/>
        <a:p>
          <a:endParaRPr lang="ru-RU"/>
        </a:p>
      </dgm:t>
    </dgm:pt>
    <dgm:pt modelId="{70AC0438-2FC5-423E-9D73-DF49726202FE}" type="sibTrans" cxnId="{8EF2424A-6D86-48E1-8621-46CC187674D8}">
      <dgm:prSet/>
      <dgm:spPr/>
      <dgm:t>
        <a:bodyPr/>
        <a:lstStyle/>
        <a:p>
          <a:endParaRPr lang="ru-RU"/>
        </a:p>
      </dgm:t>
    </dgm:pt>
    <dgm:pt modelId="{CA055A0B-334C-40F7-B58A-5E135C5F3DC7}">
      <dgm:prSet phldrT="[Текст]"/>
      <dgm:spPr/>
      <dgm:t>
        <a:bodyPr/>
        <a:lstStyle/>
        <a:p>
          <a:r>
            <a:rPr lang="ru-RU" b="1" dirty="0" smtClean="0"/>
            <a:t>Нехватка времени на подготовку публикаций </a:t>
          </a:r>
          <a:endParaRPr lang="ru-RU" b="1" dirty="0"/>
        </a:p>
      </dgm:t>
    </dgm:pt>
    <dgm:pt modelId="{67D4F911-9059-42FF-9D5F-ADBD21BC90B9}" type="parTrans" cxnId="{37F0CCF0-8A14-47F3-ADDE-8CE6AD2C887F}">
      <dgm:prSet/>
      <dgm:spPr/>
      <dgm:t>
        <a:bodyPr/>
        <a:lstStyle/>
        <a:p>
          <a:endParaRPr lang="ru-RU"/>
        </a:p>
      </dgm:t>
    </dgm:pt>
    <dgm:pt modelId="{07B3304E-3EE6-4661-8ACF-D2EF9BADFEF9}" type="sibTrans" cxnId="{37F0CCF0-8A14-47F3-ADDE-8CE6AD2C887F}">
      <dgm:prSet/>
      <dgm:spPr/>
      <dgm:t>
        <a:bodyPr/>
        <a:lstStyle/>
        <a:p>
          <a:endParaRPr lang="ru-RU"/>
        </a:p>
      </dgm:t>
    </dgm:pt>
    <dgm:pt modelId="{A726FEF0-B50A-471B-86E3-9F7089A05DB5}">
      <dgm:prSet phldrT="[Текст]"/>
      <dgm:spPr/>
      <dgm:t>
        <a:bodyPr/>
        <a:lstStyle/>
        <a:p>
          <a:r>
            <a:rPr lang="ru-RU" b="1" dirty="0" smtClean="0"/>
            <a:t>Перегрузка другими видами деятельности</a:t>
          </a:r>
          <a:endParaRPr lang="ru-RU" b="1" dirty="0"/>
        </a:p>
      </dgm:t>
    </dgm:pt>
    <dgm:pt modelId="{D6A7C498-5F38-4F33-89EE-08CE59456051}" type="parTrans" cxnId="{DB8A1EEA-1BC4-4DFA-9B2C-64CB623E7EC3}">
      <dgm:prSet/>
      <dgm:spPr/>
      <dgm:t>
        <a:bodyPr/>
        <a:lstStyle/>
        <a:p>
          <a:endParaRPr lang="ru-RU"/>
        </a:p>
      </dgm:t>
    </dgm:pt>
    <dgm:pt modelId="{1BC08C4B-585D-44DC-9667-FEE1E071B87A}" type="sibTrans" cxnId="{DB8A1EEA-1BC4-4DFA-9B2C-64CB623E7EC3}">
      <dgm:prSet/>
      <dgm:spPr/>
      <dgm:t>
        <a:bodyPr/>
        <a:lstStyle/>
        <a:p>
          <a:endParaRPr lang="ru-RU"/>
        </a:p>
      </dgm:t>
    </dgm:pt>
    <dgm:pt modelId="{970BECDC-12CC-4441-9B14-2CDDE33706CC}" type="pres">
      <dgm:prSet presAssocID="{DE7BF88E-79D6-4180-AD10-45DC463A6C81}" presName="Name0" presStyleCnt="0">
        <dgm:presLayoutVars>
          <dgm:dir/>
          <dgm:animLvl val="lvl"/>
          <dgm:resizeHandles val="exact"/>
        </dgm:presLayoutVars>
      </dgm:prSet>
      <dgm:spPr/>
    </dgm:pt>
    <dgm:pt modelId="{8FD3A835-FDF5-4383-B139-D7B95BE45580}" type="pres">
      <dgm:prSet presAssocID="{2C6A9603-B50A-4883-9FD0-4DACF4B3B893}" presName="linNode" presStyleCnt="0"/>
      <dgm:spPr/>
    </dgm:pt>
    <dgm:pt modelId="{5ED8A258-EC5B-454E-A1C5-84FF50BAC7C0}" type="pres">
      <dgm:prSet presAssocID="{2C6A9603-B50A-4883-9FD0-4DACF4B3B8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B59B-702E-4922-BCF3-26EC048ADB64}" type="pres">
      <dgm:prSet presAssocID="{2C6A9603-B50A-4883-9FD0-4DACF4B3B8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3D62E-AA16-412C-946D-B42502E15EA6}" type="pres">
      <dgm:prSet presAssocID="{4EED3843-4D98-4642-881B-7EE44134B4E3}" presName="sp" presStyleCnt="0"/>
      <dgm:spPr/>
    </dgm:pt>
    <dgm:pt modelId="{A37F73ED-7B35-4EB3-AC67-E78A551E8C8A}" type="pres">
      <dgm:prSet presAssocID="{E79477F4-A4B3-49BB-9312-2689590006FD}" presName="linNode" presStyleCnt="0"/>
      <dgm:spPr/>
    </dgm:pt>
    <dgm:pt modelId="{0E382A41-62AD-4962-8056-BF675820FB38}" type="pres">
      <dgm:prSet presAssocID="{E79477F4-A4B3-49BB-9312-2689590006F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CFC06-F9DC-4888-AF33-59B2EE4737F9}" type="pres">
      <dgm:prSet presAssocID="{E79477F4-A4B3-49BB-9312-2689590006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5DF7F-22DB-4DCA-BCAC-7F59F9720C86}" type="pres">
      <dgm:prSet presAssocID="{87ECB47E-9BD5-4477-8D79-9FB2B9061F00}" presName="sp" presStyleCnt="0"/>
      <dgm:spPr/>
    </dgm:pt>
    <dgm:pt modelId="{BC0E6055-254E-4173-8973-C62924AD0558}" type="pres">
      <dgm:prSet presAssocID="{DDE09670-991B-4B5C-94AF-B7D623FC88BB}" presName="linNode" presStyleCnt="0"/>
      <dgm:spPr/>
    </dgm:pt>
    <dgm:pt modelId="{520612F5-668E-40E4-964C-B1B24610067E}" type="pres">
      <dgm:prSet presAssocID="{DDE09670-991B-4B5C-94AF-B7D623FC88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9AAF-5FA2-4FDC-9B49-87688E9DFE95}" type="pres">
      <dgm:prSet presAssocID="{DDE09670-991B-4B5C-94AF-B7D623FC88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0C6D1-07A6-41AC-9EA8-6CEB22C1027F}" type="presOf" srcId="{0C34E031-D92D-4D0B-A9E8-7F325CFF1705}" destId="{E926B59B-702E-4922-BCF3-26EC048ADB64}" srcOrd="0" destOrd="0" presId="urn:microsoft.com/office/officeart/2005/8/layout/vList5"/>
    <dgm:cxn modelId="{DB8A1EEA-1BC4-4DFA-9B2C-64CB623E7EC3}" srcId="{DDE09670-991B-4B5C-94AF-B7D623FC88BB}" destId="{A726FEF0-B50A-471B-86E3-9F7089A05DB5}" srcOrd="1" destOrd="0" parTransId="{D6A7C498-5F38-4F33-89EE-08CE59456051}" sibTransId="{1BC08C4B-585D-44DC-9667-FEE1E071B87A}"/>
    <dgm:cxn modelId="{37F0CCF0-8A14-47F3-ADDE-8CE6AD2C887F}" srcId="{DDE09670-991B-4B5C-94AF-B7D623FC88BB}" destId="{CA055A0B-334C-40F7-B58A-5E135C5F3DC7}" srcOrd="0" destOrd="0" parTransId="{67D4F911-9059-42FF-9D5F-ADBD21BC90B9}" sibTransId="{07B3304E-3EE6-4661-8ACF-D2EF9BADFEF9}"/>
    <dgm:cxn modelId="{C94E891E-C793-4965-8EDD-339CC2A914F2}" type="presOf" srcId="{CA055A0B-334C-40F7-B58A-5E135C5F3DC7}" destId="{6AE59AAF-5FA2-4FDC-9B49-87688E9DFE95}" srcOrd="0" destOrd="0" presId="urn:microsoft.com/office/officeart/2005/8/layout/vList5"/>
    <dgm:cxn modelId="{0D23C00E-1578-4DBE-851D-3E4960A2701A}" type="presOf" srcId="{E79477F4-A4B3-49BB-9312-2689590006FD}" destId="{0E382A41-62AD-4962-8056-BF675820FB38}" srcOrd="0" destOrd="0" presId="urn:microsoft.com/office/officeart/2005/8/layout/vList5"/>
    <dgm:cxn modelId="{ED21D32E-5E08-4A3E-962E-88E9F59AE9C6}" type="presOf" srcId="{DDE09670-991B-4B5C-94AF-B7D623FC88BB}" destId="{520612F5-668E-40E4-964C-B1B24610067E}" srcOrd="0" destOrd="0" presId="urn:microsoft.com/office/officeart/2005/8/layout/vList5"/>
    <dgm:cxn modelId="{8BD952A1-E86B-4233-95C2-B6A3F5381A08}" srcId="{E79477F4-A4B3-49BB-9312-2689590006FD}" destId="{53BEE86F-090A-4062-BFB3-F15AFFA8B402}" srcOrd="0" destOrd="0" parTransId="{088B5737-6A13-4F60-BA7A-ACD8193F173E}" sibTransId="{4FDD1916-86BB-46DE-A7F0-D391C058DE73}"/>
    <dgm:cxn modelId="{052F10C6-FC89-4A49-BD82-5CDC861E26D1}" srcId="{2C6A9603-B50A-4883-9FD0-4DACF4B3B893}" destId="{0C34E031-D92D-4D0B-A9E8-7F325CFF1705}" srcOrd="0" destOrd="0" parTransId="{91661749-6243-4C52-A25E-D9D61BBDC3FF}" sibTransId="{A2F21551-A338-451B-8977-AAD9E03259EF}"/>
    <dgm:cxn modelId="{EFFD0CA3-BF32-4D6D-8AFE-5E0C6449969E}" type="presOf" srcId="{A726FEF0-B50A-471B-86E3-9F7089A05DB5}" destId="{6AE59AAF-5FA2-4FDC-9B49-87688E9DFE95}" srcOrd="0" destOrd="1" presId="urn:microsoft.com/office/officeart/2005/8/layout/vList5"/>
    <dgm:cxn modelId="{FFF931AD-63DB-408C-8F1A-A19C5DC3CCB3}" srcId="{DE7BF88E-79D6-4180-AD10-45DC463A6C81}" destId="{E79477F4-A4B3-49BB-9312-2689590006FD}" srcOrd="1" destOrd="0" parTransId="{1CB763F9-B384-46BD-B90B-6993EE10376B}" sibTransId="{87ECB47E-9BD5-4477-8D79-9FB2B9061F00}"/>
    <dgm:cxn modelId="{452EF3BB-B510-46B9-BF24-312148ADE10D}" srcId="{E79477F4-A4B3-49BB-9312-2689590006FD}" destId="{C80459AA-B8A9-443F-BFFF-EA249A7DF74B}" srcOrd="1" destOrd="0" parTransId="{AB16FB79-35E4-4A13-A615-8382E152E437}" sibTransId="{9292F379-08D0-4D0F-BEDC-501AC6440594}"/>
    <dgm:cxn modelId="{5FB8ACB1-F704-4899-A385-4CE8662638A5}" type="presOf" srcId="{B4312E84-6856-422E-B61D-16CCFD676E24}" destId="{E926B59B-702E-4922-BCF3-26EC048ADB64}" srcOrd="0" destOrd="1" presId="urn:microsoft.com/office/officeart/2005/8/layout/vList5"/>
    <dgm:cxn modelId="{E9460575-9CBE-499E-84F1-547FAB52E82A}" type="presOf" srcId="{2C6A9603-B50A-4883-9FD0-4DACF4B3B893}" destId="{5ED8A258-EC5B-454E-A1C5-84FF50BAC7C0}" srcOrd="0" destOrd="0" presId="urn:microsoft.com/office/officeart/2005/8/layout/vList5"/>
    <dgm:cxn modelId="{B3A452EE-4C20-4398-A19E-F045E96D66A3}" srcId="{2C6A9603-B50A-4883-9FD0-4DACF4B3B893}" destId="{B4312E84-6856-422E-B61D-16CCFD676E24}" srcOrd="1" destOrd="0" parTransId="{6409FB72-668C-43F8-AE69-B86BC3D3C660}" sibTransId="{B5613E6B-2EF6-4C44-8E77-882A7A0AF51A}"/>
    <dgm:cxn modelId="{1B87B772-9DC8-49A8-AED8-C6F9068757DE}" type="presOf" srcId="{DE7BF88E-79D6-4180-AD10-45DC463A6C81}" destId="{970BECDC-12CC-4441-9B14-2CDDE33706CC}" srcOrd="0" destOrd="0" presId="urn:microsoft.com/office/officeart/2005/8/layout/vList5"/>
    <dgm:cxn modelId="{309192D4-6A82-47D6-8D15-E9FFCBDCC817}" srcId="{DE7BF88E-79D6-4180-AD10-45DC463A6C81}" destId="{2C6A9603-B50A-4883-9FD0-4DACF4B3B893}" srcOrd="0" destOrd="0" parTransId="{42DA9B6D-F417-49BC-A159-8ABF1588A779}" sibTransId="{4EED3843-4D98-4642-881B-7EE44134B4E3}"/>
    <dgm:cxn modelId="{8EF2424A-6D86-48E1-8621-46CC187674D8}" srcId="{DE7BF88E-79D6-4180-AD10-45DC463A6C81}" destId="{DDE09670-991B-4B5C-94AF-B7D623FC88BB}" srcOrd="2" destOrd="0" parTransId="{A1BFA710-AA4F-48BF-A2A9-D0925BA65213}" sibTransId="{70AC0438-2FC5-423E-9D73-DF49726202FE}"/>
    <dgm:cxn modelId="{60C4E2D2-BD5E-4D4B-A35A-0AD8A72B6876}" type="presOf" srcId="{C80459AA-B8A9-443F-BFFF-EA249A7DF74B}" destId="{4C6CFC06-F9DC-4888-AF33-59B2EE4737F9}" srcOrd="0" destOrd="1" presId="urn:microsoft.com/office/officeart/2005/8/layout/vList5"/>
    <dgm:cxn modelId="{9339CD8F-AE54-4C93-86E8-4E1C4756617F}" type="presOf" srcId="{53BEE86F-090A-4062-BFB3-F15AFFA8B402}" destId="{4C6CFC06-F9DC-4888-AF33-59B2EE4737F9}" srcOrd="0" destOrd="0" presId="urn:microsoft.com/office/officeart/2005/8/layout/vList5"/>
    <dgm:cxn modelId="{D14A9FA2-B2C9-4659-8593-B9B963D8B6B4}" type="presParOf" srcId="{970BECDC-12CC-4441-9B14-2CDDE33706CC}" destId="{8FD3A835-FDF5-4383-B139-D7B95BE45580}" srcOrd="0" destOrd="0" presId="urn:microsoft.com/office/officeart/2005/8/layout/vList5"/>
    <dgm:cxn modelId="{0A3E582B-D233-4CA2-88FF-9AC9B3B38662}" type="presParOf" srcId="{8FD3A835-FDF5-4383-B139-D7B95BE45580}" destId="{5ED8A258-EC5B-454E-A1C5-84FF50BAC7C0}" srcOrd="0" destOrd="0" presId="urn:microsoft.com/office/officeart/2005/8/layout/vList5"/>
    <dgm:cxn modelId="{04F04350-C049-473A-822F-38D8B5AF1246}" type="presParOf" srcId="{8FD3A835-FDF5-4383-B139-D7B95BE45580}" destId="{E926B59B-702E-4922-BCF3-26EC048ADB64}" srcOrd="1" destOrd="0" presId="urn:microsoft.com/office/officeart/2005/8/layout/vList5"/>
    <dgm:cxn modelId="{C4A9B793-C95C-4467-B8B4-2348CE53D945}" type="presParOf" srcId="{970BECDC-12CC-4441-9B14-2CDDE33706CC}" destId="{4D43D62E-AA16-412C-946D-B42502E15EA6}" srcOrd="1" destOrd="0" presId="urn:microsoft.com/office/officeart/2005/8/layout/vList5"/>
    <dgm:cxn modelId="{9E6A0EF7-358A-453F-BB75-D5691D07DD4B}" type="presParOf" srcId="{970BECDC-12CC-4441-9B14-2CDDE33706CC}" destId="{A37F73ED-7B35-4EB3-AC67-E78A551E8C8A}" srcOrd="2" destOrd="0" presId="urn:microsoft.com/office/officeart/2005/8/layout/vList5"/>
    <dgm:cxn modelId="{894BEEFC-1191-4B39-AC32-01829CCBEF86}" type="presParOf" srcId="{A37F73ED-7B35-4EB3-AC67-E78A551E8C8A}" destId="{0E382A41-62AD-4962-8056-BF675820FB38}" srcOrd="0" destOrd="0" presId="urn:microsoft.com/office/officeart/2005/8/layout/vList5"/>
    <dgm:cxn modelId="{9DFAEDB1-19D9-4246-9C46-EF5B36B869EB}" type="presParOf" srcId="{A37F73ED-7B35-4EB3-AC67-E78A551E8C8A}" destId="{4C6CFC06-F9DC-4888-AF33-59B2EE4737F9}" srcOrd="1" destOrd="0" presId="urn:microsoft.com/office/officeart/2005/8/layout/vList5"/>
    <dgm:cxn modelId="{67F469F4-00EA-4F79-9A97-E5319E56A4BF}" type="presParOf" srcId="{970BECDC-12CC-4441-9B14-2CDDE33706CC}" destId="{4AB5DF7F-22DB-4DCA-BCAC-7F59F9720C86}" srcOrd="3" destOrd="0" presId="urn:microsoft.com/office/officeart/2005/8/layout/vList5"/>
    <dgm:cxn modelId="{5AE58780-F1D4-4D9D-B462-550269F6EC0C}" type="presParOf" srcId="{970BECDC-12CC-4441-9B14-2CDDE33706CC}" destId="{BC0E6055-254E-4173-8973-C62924AD0558}" srcOrd="4" destOrd="0" presId="urn:microsoft.com/office/officeart/2005/8/layout/vList5"/>
    <dgm:cxn modelId="{1A91AE27-A303-4A32-B2E5-9427A44151B4}" type="presParOf" srcId="{BC0E6055-254E-4173-8973-C62924AD0558}" destId="{520612F5-668E-40E4-964C-B1B24610067E}" srcOrd="0" destOrd="0" presId="urn:microsoft.com/office/officeart/2005/8/layout/vList5"/>
    <dgm:cxn modelId="{891E8401-72C1-4F2C-AC16-B7CC125A43FD}" type="presParOf" srcId="{BC0E6055-254E-4173-8973-C62924AD0558}" destId="{6AE59AAF-5FA2-4FDC-9B49-87688E9DFE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2D691-316D-475B-B619-8200AA4A15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03D75-54C3-4C6C-9516-067A11C1F11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гранты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13D81-713A-43F0-9B72-134ADCFF60C7}" type="parTrans" cxnId="{68C4C128-D115-4835-B9C6-D58C09CB4037}">
      <dgm:prSet/>
      <dgm:spPr/>
      <dgm:t>
        <a:bodyPr/>
        <a:lstStyle/>
        <a:p>
          <a:endParaRPr lang="ru-RU"/>
        </a:p>
      </dgm:t>
    </dgm:pt>
    <dgm:pt modelId="{C0DB5EB4-2683-4D4B-B9E2-667DA360842E}" type="sibTrans" cxnId="{68C4C128-D115-4835-B9C6-D58C09CB4037}">
      <dgm:prSet/>
      <dgm:spPr/>
      <dgm:t>
        <a:bodyPr/>
        <a:lstStyle/>
        <a:p>
          <a:endParaRPr lang="ru-RU"/>
        </a:p>
      </dgm:t>
    </dgm:pt>
    <dgm:pt modelId="{0FECD223-CB89-4DE0-957F-9FF4E6DB57E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публикации результатов в журналах, издаваемых университетом, в издательстве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38954A-C3B1-4CBB-AE2F-2BF0BCEBE40D}" type="parTrans" cxnId="{D4740538-3EDC-4345-985E-6E4CB8C50343}">
      <dgm:prSet/>
      <dgm:spPr/>
      <dgm:t>
        <a:bodyPr/>
        <a:lstStyle/>
        <a:p>
          <a:endParaRPr lang="ru-RU"/>
        </a:p>
      </dgm:t>
    </dgm:pt>
    <dgm:pt modelId="{08385DD7-167A-429A-BFF3-4F562F04B963}" type="sibTrans" cxnId="{D4740538-3EDC-4345-985E-6E4CB8C50343}">
      <dgm:prSet/>
      <dgm:spPr/>
      <dgm:t>
        <a:bodyPr/>
        <a:lstStyle/>
        <a:p>
          <a:endParaRPr lang="ru-RU"/>
        </a:p>
      </dgm:t>
    </dgm:pt>
    <dgm:pt modelId="{4F78D093-ACED-45D4-88AF-FBED3E129CF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Открытый доступ к публикациям и научным отчетам 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Репозитории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университета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1E09-A556-4FFB-989E-4F303A47C5DB}" type="parTrans" cxnId="{31005D82-96F4-4AAE-A761-FBE34496F2D4}">
      <dgm:prSet/>
      <dgm:spPr/>
      <dgm:t>
        <a:bodyPr/>
        <a:lstStyle/>
        <a:p>
          <a:endParaRPr lang="ru-RU"/>
        </a:p>
      </dgm:t>
    </dgm:pt>
    <dgm:pt modelId="{9D2797B8-4E16-4297-B061-F6FA9EC33E55}" type="sibTrans" cxnId="{31005D82-96F4-4AAE-A761-FBE34496F2D4}">
      <dgm:prSet/>
      <dgm:spPr/>
      <dgm:t>
        <a:bodyPr/>
        <a:lstStyle/>
        <a:p>
          <a:endParaRPr lang="ru-RU"/>
        </a:p>
      </dgm:t>
    </dgm:pt>
    <dgm:pt modelId="{4CF63B9F-5E5C-473F-A0EF-9477ADBA43E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Перечень основных научных направлений исследований университета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6952B-C128-4959-8B56-B1EFB2B8E3D4}" type="parTrans" cxnId="{BB04E749-45F8-4BF4-B85A-0BEFBD964BB0}">
      <dgm:prSet/>
      <dgm:spPr/>
      <dgm:t>
        <a:bodyPr/>
        <a:lstStyle/>
        <a:p>
          <a:endParaRPr lang="ru-RU"/>
        </a:p>
      </dgm:t>
    </dgm:pt>
    <dgm:pt modelId="{795C604E-FDC7-4696-BFF7-8F70C586458B}" type="sibTrans" cxnId="{BB04E749-45F8-4BF4-B85A-0BEFBD964BB0}">
      <dgm:prSet/>
      <dgm:spPr/>
      <dgm:t>
        <a:bodyPr/>
        <a:lstStyle/>
        <a:p>
          <a:endParaRPr lang="ru-RU"/>
        </a:p>
      </dgm:t>
    </dgm:pt>
    <dgm:pt modelId="{4F1D9858-C106-4AE0-8350-328C54B7A6F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диссертационного исследования в университете на безвозмездной основе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9B5E0-51A0-4C42-B6E8-6043DCE08791}" type="parTrans" cxnId="{839A44C8-66BE-4CB0-ABE5-B69D8D569413}">
      <dgm:prSet/>
      <dgm:spPr/>
      <dgm:t>
        <a:bodyPr/>
        <a:lstStyle/>
        <a:p>
          <a:endParaRPr lang="ru-RU"/>
        </a:p>
      </dgm:t>
    </dgm:pt>
    <dgm:pt modelId="{856BFBA5-AAB7-4989-A979-42DE89D2C58E}" type="sibTrans" cxnId="{839A44C8-66BE-4CB0-ABE5-B69D8D569413}">
      <dgm:prSet/>
      <dgm:spPr/>
      <dgm:t>
        <a:bodyPr/>
        <a:lstStyle/>
        <a:p>
          <a:endParaRPr lang="ru-RU"/>
        </a:p>
      </dgm:t>
    </dgm:pt>
    <dgm:pt modelId="{798D67F6-F34B-452A-98F2-0E6E789FE7D3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Научным руководителям соискателей степени кандидата наук (прикрепленные к кафедрам), научным консультантам докторантов в учебную нагрузку внесено по 50 ч. на руководство диссертацией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CDD890-67B0-4152-8D7D-67FAC950FBAB}" type="parTrans" cxnId="{4A12D83B-F7DE-4306-9932-416E2C2881EE}">
      <dgm:prSet/>
      <dgm:spPr/>
      <dgm:t>
        <a:bodyPr/>
        <a:lstStyle/>
        <a:p>
          <a:endParaRPr lang="ru-RU"/>
        </a:p>
      </dgm:t>
    </dgm:pt>
    <dgm:pt modelId="{0B7A2068-4DA3-4095-A955-153F2ED78CA6}" type="sibTrans" cxnId="{4A12D83B-F7DE-4306-9932-416E2C2881EE}">
      <dgm:prSet/>
      <dgm:spPr/>
      <dgm:t>
        <a:bodyPr/>
        <a:lstStyle/>
        <a:p>
          <a:endParaRPr lang="ru-RU"/>
        </a:p>
      </dgm:t>
    </dgm:pt>
    <dgm:pt modelId="{4DB3381C-A4E2-4606-AC77-1DED3EACA80E}" type="pres">
      <dgm:prSet presAssocID="{7C62D691-316D-475B-B619-8200AA4A15D6}" presName="diagram" presStyleCnt="0">
        <dgm:presLayoutVars>
          <dgm:dir/>
          <dgm:resizeHandles val="exact"/>
        </dgm:presLayoutVars>
      </dgm:prSet>
      <dgm:spPr/>
    </dgm:pt>
    <dgm:pt modelId="{483E8C22-9BCA-4DFA-96B2-AB5FD5029917}" type="pres">
      <dgm:prSet presAssocID="{4CF63B9F-5E5C-473F-A0EF-9477ADBA43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A52C3-5385-4E0D-9B01-FA6C20FFFAD9}" type="pres">
      <dgm:prSet presAssocID="{795C604E-FDC7-4696-BFF7-8F70C586458B}" presName="sibTrans" presStyleCnt="0"/>
      <dgm:spPr/>
    </dgm:pt>
    <dgm:pt modelId="{F75012AD-EC3B-475E-A24A-55369F1FC095}" type="pres">
      <dgm:prSet presAssocID="{71403D75-54C3-4C6C-9516-067A11C1F1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D5F24-4996-4D12-9C79-AC5BAF32F99D}" type="pres">
      <dgm:prSet presAssocID="{C0DB5EB4-2683-4D4B-B9E2-667DA360842E}" presName="sibTrans" presStyleCnt="0"/>
      <dgm:spPr/>
    </dgm:pt>
    <dgm:pt modelId="{0C9E5E8A-1263-4766-A133-82E5EA1AC77A}" type="pres">
      <dgm:prSet presAssocID="{4F1D9858-C106-4AE0-8350-328C54B7A6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5EB25-1E4E-42C1-95AC-B29A7BEAA78A}" type="pres">
      <dgm:prSet presAssocID="{856BFBA5-AAB7-4989-A979-42DE89D2C58E}" presName="sibTrans" presStyleCnt="0"/>
      <dgm:spPr/>
    </dgm:pt>
    <dgm:pt modelId="{843F40CC-159F-4CEE-AF85-8596FF7E9437}" type="pres">
      <dgm:prSet presAssocID="{0FECD223-CB89-4DE0-957F-9FF4E6DB57E8}" presName="node" presStyleLbl="node1" presStyleIdx="3" presStyleCnt="6" custScaleY="86312" custLinFactX="-9729" custLinFactY="1126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BD22B-11DC-4F29-B4D9-80A49BF33D09}" type="pres">
      <dgm:prSet presAssocID="{08385DD7-167A-429A-BFF3-4F562F04B963}" presName="sibTrans" presStyleCnt="0"/>
      <dgm:spPr/>
    </dgm:pt>
    <dgm:pt modelId="{6E6DED33-A52C-436C-9F7D-6CC6F6E531AB}" type="pres">
      <dgm:prSet presAssocID="{4F78D093-ACED-45D4-88AF-FBED3E129CFE}" presName="node" presStyleLbl="node1" presStyleIdx="4" presStyleCnt="6" custScaleY="88222" custLinFactX="10496" custLinFactNeighborX="100000" custLinFactNeighborY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40C1A-64B8-4F51-87C7-A69517E84D55}" type="pres">
      <dgm:prSet presAssocID="{9D2797B8-4E16-4297-B061-F6FA9EC33E55}" presName="sibTrans" presStyleCnt="0"/>
      <dgm:spPr/>
    </dgm:pt>
    <dgm:pt modelId="{8DFEABAB-B8A3-40F7-814D-9CEA6CE6337A}" type="pres">
      <dgm:prSet presAssocID="{798D67F6-F34B-452A-98F2-0E6E789FE7D3}" presName="node" presStyleLbl="node1" presStyleIdx="5" presStyleCnt="6" custLinFactY="-16285" custLinFactNeighborX="-1534" custLinFactNeighborY="-100000">
        <dgm:presLayoutVars>
          <dgm:bulletEnabled val="1"/>
        </dgm:presLayoutVars>
      </dgm:prSet>
      <dgm:spPr/>
    </dgm:pt>
  </dgm:ptLst>
  <dgm:cxnLst>
    <dgm:cxn modelId="{4A12D83B-F7DE-4306-9932-416E2C2881EE}" srcId="{7C62D691-316D-475B-B619-8200AA4A15D6}" destId="{798D67F6-F34B-452A-98F2-0E6E789FE7D3}" srcOrd="5" destOrd="0" parTransId="{11CDD890-67B0-4152-8D7D-67FAC950FBAB}" sibTransId="{0B7A2068-4DA3-4095-A955-153F2ED78CA6}"/>
    <dgm:cxn modelId="{20C44E1B-33CD-425F-97C0-B4AF102201F0}" type="presOf" srcId="{4F1D9858-C106-4AE0-8350-328C54B7A6F5}" destId="{0C9E5E8A-1263-4766-A133-82E5EA1AC77A}" srcOrd="0" destOrd="0" presId="urn:microsoft.com/office/officeart/2005/8/layout/default"/>
    <dgm:cxn modelId="{ABA3CB11-783B-4296-99BE-8A4E4311B280}" type="presOf" srcId="{71403D75-54C3-4C6C-9516-067A11C1F114}" destId="{F75012AD-EC3B-475E-A24A-55369F1FC095}" srcOrd="0" destOrd="0" presId="urn:microsoft.com/office/officeart/2005/8/layout/default"/>
    <dgm:cxn modelId="{2EC6711E-AC22-4B60-9810-FAE0193E9505}" type="presOf" srcId="{798D67F6-F34B-452A-98F2-0E6E789FE7D3}" destId="{8DFEABAB-B8A3-40F7-814D-9CEA6CE6337A}" srcOrd="0" destOrd="0" presId="urn:microsoft.com/office/officeart/2005/8/layout/default"/>
    <dgm:cxn modelId="{D4740538-3EDC-4345-985E-6E4CB8C50343}" srcId="{7C62D691-316D-475B-B619-8200AA4A15D6}" destId="{0FECD223-CB89-4DE0-957F-9FF4E6DB57E8}" srcOrd="3" destOrd="0" parTransId="{0F38954A-C3B1-4CBB-AE2F-2BF0BCEBE40D}" sibTransId="{08385DD7-167A-429A-BFF3-4F562F04B963}"/>
    <dgm:cxn modelId="{839A44C8-66BE-4CB0-ABE5-B69D8D569413}" srcId="{7C62D691-316D-475B-B619-8200AA4A15D6}" destId="{4F1D9858-C106-4AE0-8350-328C54B7A6F5}" srcOrd="2" destOrd="0" parTransId="{76F9B5E0-51A0-4C42-B6E8-6043DCE08791}" sibTransId="{856BFBA5-AAB7-4989-A979-42DE89D2C58E}"/>
    <dgm:cxn modelId="{572AC0A1-E169-43DB-B088-1CDEE3F48E85}" type="presOf" srcId="{4F78D093-ACED-45D4-88AF-FBED3E129CFE}" destId="{6E6DED33-A52C-436C-9F7D-6CC6F6E531AB}" srcOrd="0" destOrd="0" presId="urn:microsoft.com/office/officeart/2005/8/layout/default"/>
    <dgm:cxn modelId="{BB04E749-45F8-4BF4-B85A-0BEFBD964BB0}" srcId="{7C62D691-316D-475B-B619-8200AA4A15D6}" destId="{4CF63B9F-5E5C-473F-A0EF-9477ADBA43EC}" srcOrd="0" destOrd="0" parTransId="{3CE6952B-C128-4959-8B56-B1EFB2B8E3D4}" sibTransId="{795C604E-FDC7-4696-BFF7-8F70C586458B}"/>
    <dgm:cxn modelId="{31005D82-96F4-4AAE-A761-FBE34496F2D4}" srcId="{7C62D691-316D-475B-B619-8200AA4A15D6}" destId="{4F78D093-ACED-45D4-88AF-FBED3E129CFE}" srcOrd="4" destOrd="0" parTransId="{83661E09-A556-4FFB-989E-4F303A47C5DB}" sibTransId="{9D2797B8-4E16-4297-B061-F6FA9EC33E55}"/>
    <dgm:cxn modelId="{72A0FCF6-9A06-4D76-BC98-535A8A0EC5CF}" type="presOf" srcId="{4CF63B9F-5E5C-473F-A0EF-9477ADBA43EC}" destId="{483E8C22-9BCA-4DFA-96B2-AB5FD5029917}" srcOrd="0" destOrd="0" presId="urn:microsoft.com/office/officeart/2005/8/layout/default"/>
    <dgm:cxn modelId="{F2C69057-B306-4B72-B5C8-5B0F2D8C82D2}" type="presOf" srcId="{7C62D691-316D-475B-B619-8200AA4A15D6}" destId="{4DB3381C-A4E2-4606-AC77-1DED3EACA80E}" srcOrd="0" destOrd="0" presId="urn:microsoft.com/office/officeart/2005/8/layout/default"/>
    <dgm:cxn modelId="{68C4C128-D115-4835-B9C6-D58C09CB4037}" srcId="{7C62D691-316D-475B-B619-8200AA4A15D6}" destId="{71403D75-54C3-4C6C-9516-067A11C1F114}" srcOrd="1" destOrd="0" parTransId="{CA513D81-713A-43F0-9B72-134ADCFF60C7}" sibTransId="{C0DB5EB4-2683-4D4B-B9E2-667DA360842E}"/>
    <dgm:cxn modelId="{77A1249F-4269-404E-ADD5-765981FE1516}" type="presOf" srcId="{0FECD223-CB89-4DE0-957F-9FF4E6DB57E8}" destId="{843F40CC-159F-4CEE-AF85-8596FF7E9437}" srcOrd="0" destOrd="0" presId="urn:microsoft.com/office/officeart/2005/8/layout/default"/>
    <dgm:cxn modelId="{0D307ABC-B02E-424E-BA13-E0CE3707C9CA}" type="presParOf" srcId="{4DB3381C-A4E2-4606-AC77-1DED3EACA80E}" destId="{483E8C22-9BCA-4DFA-96B2-AB5FD5029917}" srcOrd="0" destOrd="0" presId="urn:microsoft.com/office/officeart/2005/8/layout/default"/>
    <dgm:cxn modelId="{8468BB91-C4C7-4183-BA0C-911075F08FF6}" type="presParOf" srcId="{4DB3381C-A4E2-4606-AC77-1DED3EACA80E}" destId="{9FBA52C3-5385-4E0D-9B01-FA6C20FFFAD9}" srcOrd="1" destOrd="0" presId="urn:microsoft.com/office/officeart/2005/8/layout/default"/>
    <dgm:cxn modelId="{CD1AAF3C-926A-4B8B-9C83-5CF2F67196AE}" type="presParOf" srcId="{4DB3381C-A4E2-4606-AC77-1DED3EACA80E}" destId="{F75012AD-EC3B-475E-A24A-55369F1FC095}" srcOrd="2" destOrd="0" presId="urn:microsoft.com/office/officeart/2005/8/layout/default"/>
    <dgm:cxn modelId="{074A6B5B-2F76-4E68-B099-300A560BCA51}" type="presParOf" srcId="{4DB3381C-A4E2-4606-AC77-1DED3EACA80E}" destId="{E40D5F24-4996-4D12-9C79-AC5BAF32F99D}" srcOrd="3" destOrd="0" presId="urn:microsoft.com/office/officeart/2005/8/layout/default"/>
    <dgm:cxn modelId="{54ED9B88-3E68-4578-AA0F-1465B1BDA088}" type="presParOf" srcId="{4DB3381C-A4E2-4606-AC77-1DED3EACA80E}" destId="{0C9E5E8A-1263-4766-A133-82E5EA1AC77A}" srcOrd="4" destOrd="0" presId="urn:microsoft.com/office/officeart/2005/8/layout/default"/>
    <dgm:cxn modelId="{8B1280CD-B193-4FFF-BAE7-7CD69A40CCD0}" type="presParOf" srcId="{4DB3381C-A4E2-4606-AC77-1DED3EACA80E}" destId="{7295EB25-1E4E-42C1-95AC-B29A7BEAA78A}" srcOrd="5" destOrd="0" presId="urn:microsoft.com/office/officeart/2005/8/layout/default"/>
    <dgm:cxn modelId="{A2259E8C-4767-4CE9-897E-5FAB024F1CFD}" type="presParOf" srcId="{4DB3381C-A4E2-4606-AC77-1DED3EACA80E}" destId="{843F40CC-159F-4CEE-AF85-8596FF7E9437}" srcOrd="6" destOrd="0" presId="urn:microsoft.com/office/officeart/2005/8/layout/default"/>
    <dgm:cxn modelId="{2B058A15-C53B-4B85-94A9-01D0844D99F3}" type="presParOf" srcId="{4DB3381C-A4E2-4606-AC77-1DED3EACA80E}" destId="{79FBD22B-11DC-4F29-B4D9-80A49BF33D09}" srcOrd="7" destOrd="0" presId="urn:microsoft.com/office/officeart/2005/8/layout/default"/>
    <dgm:cxn modelId="{FB601AF0-AD2F-4BD1-AE66-ECEC48BD1B33}" type="presParOf" srcId="{4DB3381C-A4E2-4606-AC77-1DED3EACA80E}" destId="{6E6DED33-A52C-436C-9F7D-6CC6F6E531AB}" srcOrd="8" destOrd="0" presId="urn:microsoft.com/office/officeart/2005/8/layout/default"/>
    <dgm:cxn modelId="{3AFDB86F-F886-41F8-895A-DC6E845F1663}" type="presParOf" srcId="{4DB3381C-A4E2-4606-AC77-1DED3EACA80E}" destId="{C8040C1A-64B8-4F51-87C7-A69517E84D55}" srcOrd="9" destOrd="0" presId="urn:microsoft.com/office/officeart/2005/8/layout/default"/>
    <dgm:cxn modelId="{89191529-B898-47EA-B064-D0986A665B6E}" type="presParOf" srcId="{4DB3381C-A4E2-4606-AC77-1DED3EACA80E}" destId="{8DFEABAB-B8A3-40F7-814D-9CEA6CE633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74175-255C-408B-9836-88D78FF2A8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C934C-8F52-4DA6-AB5B-695DE1EA5F6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Научно-исследовательская работа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30BA1F-A576-4804-BFBE-D0F2D1C1A1F6}" type="parTrans" cxnId="{53734258-0C75-4ADC-8F2A-A65AE9138861}">
      <dgm:prSet/>
      <dgm:spPr/>
      <dgm:t>
        <a:bodyPr/>
        <a:lstStyle/>
        <a:p>
          <a:endParaRPr lang="ru-RU"/>
        </a:p>
      </dgm:t>
    </dgm:pt>
    <dgm:pt modelId="{2DC32D1C-A43E-463F-9D19-4795FD617A52}" type="sibTrans" cxnId="{53734258-0C75-4ADC-8F2A-A65AE9138861}">
      <dgm:prSet/>
      <dgm:spPr/>
      <dgm:t>
        <a:bodyPr/>
        <a:lstStyle/>
        <a:p>
          <a:endParaRPr lang="ru-RU"/>
        </a:p>
      </dgm:t>
    </dgm:pt>
    <dgm:pt modelId="{FA7E8D85-BC50-40F6-9FF6-6FBA64FABE9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Апробация результатов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EEA41-A9AC-4B87-B220-B542849016AB}" type="parTrans" cxnId="{F319C67B-E73F-4C07-A849-F4E52852E7FC}">
      <dgm:prSet/>
      <dgm:spPr/>
      <dgm:t>
        <a:bodyPr/>
        <a:lstStyle/>
        <a:p>
          <a:endParaRPr lang="ru-RU"/>
        </a:p>
      </dgm:t>
    </dgm:pt>
    <dgm:pt modelId="{EDF22B9B-AD07-49DA-AB00-0BAFFB3F24AB}" type="sibTrans" cxnId="{F319C67B-E73F-4C07-A849-F4E52852E7FC}">
      <dgm:prSet/>
      <dgm:spPr/>
      <dgm:t>
        <a:bodyPr/>
        <a:lstStyle/>
        <a:p>
          <a:endParaRPr lang="ru-RU"/>
        </a:p>
      </dgm:t>
    </dgm:pt>
    <dgm:pt modelId="{426DD94E-FBAB-494E-9CAA-A6AD571B879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Руководство научно-исследовательской работой студентов, аспирантов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E9BC7-9188-49AD-A537-A36E06137044}" type="parTrans" cxnId="{F5548D91-8317-40BC-94B2-446ABBF46083}">
      <dgm:prSet/>
      <dgm:spPr/>
      <dgm:t>
        <a:bodyPr/>
        <a:lstStyle/>
        <a:p>
          <a:endParaRPr lang="ru-RU"/>
        </a:p>
      </dgm:t>
    </dgm:pt>
    <dgm:pt modelId="{AC43FE14-F3D7-4F36-943D-A3384072C916}" type="sibTrans" cxnId="{F5548D91-8317-40BC-94B2-446ABBF46083}">
      <dgm:prSet/>
      <dgm:spPr/>
      <dgm:t>
        <a:bodyPr/>
        <a:lstStyle/>
        <a:p>
          <a:endParaRPr lang="ru-RU"/>
        </a:p>
      </dgm:t>
    </dgm:pt>
    <dgm:pt modelId="{B7ED8FDC-BC0C-4590-B095-506DCFF8E84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Взаимодействие с учёными по профилю кафедры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65D55-3AE9-45B3-AF3A-77EFACAD3B2A}" type="parTrans" cxnId="{947A3762-F883-4664-B3B2-CE949A4A88D4}">
      <dgm:prSet/>
      <dgm:spPr/>
      <dgm:t>
        <a:bodyPr/>
        <a:lstStyle/>
        <a:p>
          <a:endParaRPr lang="ru-RU"/>
        </a:p>
      </dgm:t>
    </dgm:pt>
    <dgm:pt modelId="{29828AEC-F673-41A1-927C-B1F97E79BC0D}" type="sibTrans" cxnId="{947A3762-F883-4664-B3B2-CE949A4A88D4}">
      <dgm:prSet/>
      <dgm:spPr/>
      <dgm:t>
        <a:bodyPr/>
        <a:lstStyle/>
        <a:p>
          <a:endParaRPr lang="ru-RU"/>
        </a:p>
      </dgm:t>
    </dgm:pt>
    <dgm:pt modelId="{0CBA9E0D-C153-47AE-926E-3BA9B6D2388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образовательных программ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58589-4A91-493F-BD89-81BC4D62CC91}" type="parTrans" cxnId="{13C6D607-0741-49E6-BF2C-D8329177E8C0}">
      <dgm:prSet/>
      <dgm:spPr/>
      <dgm:t>
        <a:bodyPr/>
        <a:lstStyle/>
        <a:p>
          <a:endParaRPr lang="ru-RU"/>
        </a:p>
      </dgm:t>
    </dgm:pt>
    <dgm:pt modelId="{30D0B2CA-66F0-4B8E-9879-6C309FF2BF2B}" type="sibTrans" cxnId="{13C6D607-0741-49E6-BF2C-D8329177E8C0}">
      <dgm:prSet/>
      <dgm:spPr/>
      <dgm:t>
        <a:bodyPr/>
        <a:lstStyle/>
        <a:p>
          <a:endParaRPr lang="ru-RU"/>
        </a:p>
      </dgm:t>
    </dgm:pt>
    <dgm:pt modelId="{535DBA86-D3CA-4F0C-BD7E-7FF9CA81F0E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Сообщество единомышленников,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референтная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среда 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69F44-3C85-40BB-BBE1-7F5960D30ADE}" type="parTrans" cxnId="{4F591F56-8B8C-4339-8443-E2D977284FC4}">
      <dgm:prSet/>
      <dgm:spPr/>
      <dgm:t>
        <a:bodyPr/>
        <a:lstStyle/>
        <a:p>
          <a:endParaRPr lang="ru-RU"/>
        </a:p>
      </dgm:t>
    </dgm:pt>
    <dgm:pt modelId="{B6C60E3A-FDC7-41F0-BED5-D03DC9577566}" type="sibTrans" cxnId="{4F591F56-8B8C-4339-8443-E2D977284FC4}">
      <dgm:prSet/>
      <dgm:spPr/>
      <dgm:t>
        <a:bodyPr/>
        <a:lstStyle/>
        <a:p>
          <a:endParaRPr lang="ru-RU"/>
        </a:p>
      </dgm:t>
    </dgm:pt>
    <dgm:pt modelId="{E5E85037-533B-404F-B2FA-D313E5A30609}" type="pres">
      <dgm:prSet presAssocID="{B3574175-255C-408B-9836-88D78FF2A83D}" presName="diagram" presStyleCnt="0">
        <dgm:presLayoutVars>
          <dgm:dir/>
          <dgm:resizeHandles val="exact"/>
        </dgm:presLayoutVars>
      </dgm:prSet>
      <dgm:spPr/>
    </dgm:pt>
    <dgm:pt modelId="{E532001F-B758-4622-9030-C852F6D3565B}" type="pres">
      <dgm:prSet presAssocID="{C7EC934C-8F52-4DA6-AB5B-695DE1EA5F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ABEB2-D8AD-4775-8430-758F532EA105}" type="pres">
      <dgm:prSet presAssocID="{2DC32D1C-A43E-463F-9D19-4795FD617A52}" presName="sibTrans" presStyleCnt="0"/>
      <dgm:spPr/>
    </dgm:pt>
    <dgm:pt modelId="{AA172CC5-E02B-4D82-9FCA-CD0EEC0BE2AF}" type="pres">
      <dgm:prSet presAssocID="{FA7E8D85-BC50-40F6-9FF6-6FBA64FABE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59306-CA80-402D-B8B8-4CDFA2994704}" type="pres">
      <dgm:prSet presAssocID="{EDF22B9B-AD07-49DA-AB00-0BAFFB3F24AB}" presName="sibTrans" presStyleCnt="0"/>
      <dgm:spPr/>
    </dgm:pt>
    <dgm:pt modelId="{1F45E979-BC9A-4DBA-973B-C707728A4220}" type="pres">
      <dgm:prSet presAssocID="{426DD94E-FBAB-494E-9CAA-A6AD571B879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6B910-27DC-4E69-AC08-94744800DA46}" type="pres">
      <dgm:prSet presAssocID="{AC43FE14-F3D7-4F36-943D-A3384072C916}" presName="sibTrans" presStyleCnt="0"/>
      <dgm:spPr/>
    </dgm:pt>
    <dgm:pt modelId="{437FF200-E245-472E-ADF6-7EF62E9B5678}" type="pres">
      <dgm:prSet presAssocID="{B7ED8FDC-BC0C-4590-B095-506DCFF8E8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9C6A8-7519-4AD3-83C2-24B18C2B212F}" type="pres">
      <dgm:prSet presAssocID="{29828AEC-F673-41A1-927C-B1F97E79BC0D}" presName="sibTrans" presStyleCnt="0"/>
      <dgm:spPr/>
    </dgm:pt>
    <dgm:pt modelId="{CEC55E29-EE35-44C5-AE8E-621BF9736EDB}" type="pres">
      <dgm:prSet presAssocID="{0CBA9E0D-C153-47AE-926E-3BA9B6D238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2F9D7-3809-4ED2-99A6-5ECADDDBCAAA}" type="pres">
      <dgm:prSet presAssocID="{30D0B2CA-66F0-4B8E-9879-6C309FF2BF2B}" presName="sibTrans" presStyleCnt="0"/>
      <dgm:spPr/>
    </dgm:pt>
    <dgm:pt modelId="{6AFD67AA-7A81-45B2-8BF1-976B194044E2}" type="pres">
      <dgm:prSet presAssocID="{535DBA86-D3CA-4F0C-BD7E-7FF9CA81F0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48D91-8317-40BC-94B2-446ABBF46083}" srcId="{B3574175-255C-408B-9836-88D78FF2A83D}" destId="{426DD94E-FBAB-494E-9CAA-A6AD571B8794}" srcOrd="2" destOrd="0" parTransId="{A94E9BC7-9188-49AD-A537-A36E06137044}" sibTransId="{AC43FE14-F3D7-4F36-943D-A3384072C916}"/>
    <dgm:cxn modelId="{13C6D607-0741-49E6-BF2C-D8329177E8C0}" srcId="{B3574175-255C-408B-9836-88D78FF2A83D}" destId="{0CBA9E0D-C153-47AE-926E-3BA9B6D23889}" srcOrd="4" destOrd="0" parTransId="{ADA58589-4A91-493F-BD89-81BC4D62CC91}" sibTransId="{30D0B2CA-66F0-4B8E-9879-6C309FF2BF2B}"/>
    <dgm:cxn modelId="{4F591F56-8B8C-4339-8443-E2D977284FC4}" srcId="{B3574175-255C-408B-9836-88D78FF2A83D}" destId="{535DBA86-D3CA-4F0C-BD7E-7FF9CA81F0EF}" srcOrd="5" destOrd="0" parTransId="{02569F44-3C85-40BB-BBE1-7F5960D30ADE}" sibTransId="{B6C60E3A-FDC7-41F0-BED5-D03DC9577566}"/>
    <dgm:cxn modelId="{53734258-0C75-4ADC-8F2A-A65AE9138861}" srcId="{B3574175-255C-408B-9836-88D78FF2A83D}" destId="{C7EC934C-8F52-4DA6-AB5B-695DE1EA5F6B}" srcOrd="0" destOrd="0" parTransId="{5830BA1F-A576-4804-BFBE-D0F2D1C1A1F6}" sibTransId="{2DC32D1C-A43E-463F-9D19-4795FD617A52}"/>
    <dgm:cxn modelId="{6A702DA1-0737-44D2-B049-9213BFE0C4F9}" type="presOf" srcId="{C7EC934C-8F52-4DA6-AB5B-695DE1EA5F6B}" destId="{E532001F-B758-4622-9030-C852F6D3565B}" srcOrd="0" destOrd="0" presId="urn:microsoft.com/office/officeart/2005/8/layout/default"/>
    <dgm:cxn modelId="{968C3677-75DC-421C-A605-3387D52AD7AD}" type="presOf" srcId="{426DD94E-FBAB-494E-9CAA-A6AD571B8794}" destId="{1F45E979-BC9A-4DBA-973B-C707728A4220}" srcOrd="0" destOrd="0" presId="urn:microsoft.com/office/officeart/2005/8/layout/default"/>
    <dgm:cxn modelId="{AFAC98AE-569A-4BBA-8307-0A18AB53D955}" type="presOf" srcId="{FA7E8D85-BC50-40F6-9FF6-6FBA64FABE9D}" destId="{AA172CC5-E02B-4D82-9FCA-CD0EEC0BE2AF}" srcOrd="0" destOrd="0" presId="urn:microsoft.com/office/officeart/2005/8/layout/default"/>
    <dgm:cxn modelId="{986873E7-5411-47F4-ADBC-A08FB9EADD52}" type="presOf" srcId="{B7ED8FDC-BC0C-4590-B095-506DCFF8E84D}" destId="{437FF200-E245-472E-ADF6-7EF62E9B5678}" srcOrd="0" destOrd="0" presId="urn:microsoft.com/office/officeart/2005/8/layout/default"/>
    <dgm:cxn modelId="{947A3762-F883-4664-B3B2-CE949A4A88D4}" srcId="{B3574175-255C-408B-9836-88D78FF2A83D}" destId="{B7ED8FDC-BC0C-4590-B095-506DCFF8E84D}" srcOrd="3" destOrd="0" parTransId="{B1265D55-3AE9-45B3-AF3A-77EFACAD3B2A}" sibTransId="{29828AEC-F673-41A1-927C-B1F97E79BC0D}"/>
    <dgm:cxn modelId="{C3780AB6-585D-48F2-B9B5-B968F51FB522}" type="presOf" srcId="{B3574175-255C-408B-9836-88D78FF2A83D}" destId="{E5E85037-533B-404F-B2FA-D313E5A30609}" srcOrd="0" destOrd="0" presId="urn:microsoft.com/office/officeart/2005/8/layout/default"/>
    <dgm:cxn modelId="{F319C67B-E73F-4C07-A849-F4E52852E7FC}" srcId="{B3574175-255C-408B-9836-88D78FF2A83D}" destId="{FA7E8D85-BC50-40F6-9FF6-6FBA64FABE9D}" srcOrd="1" destOrd="0" parTransId="{56CEEA41-A9AC-4B87-B220-B542849016AB}" sibTransId="{EDF22B9B-AD07-49DA-AB00-0BAFFB3F24AB}"/>
    <dgm:cxn modelId="{B3FA83B0-8323-4378-BC3B-DE6412792110}" type="presOf" srcId="{0CBA9E0D-C153-47AE-926E-3BA9B6D23889}" destId="{CEC55E29-EE35-44C5-AE8E-621BF9736EDB}" srcOrd="0" destOrd="0" presId="urn:microsoft.com/office/officeart/2005/8/layout/default"/>
    <dgm:cxn modelId="{D4372250-6AF1-424E-B21D-817144C628B8}" type="presOf" srcId="{535DBA86-D3CA-4F0C-BD7E-7FF9CA81F0EF}" destId="{6AFD67AA-7A81-45B2-8BF1-976B194044E2}" srcOrd="0" destOrd="0" presId="urn:microsoft.com/office/officeart/2005/8/layout/default"/>
    <dgm:cxn modelId="{365C9B88-3679-48E9-B1A6-A95881E8A10B}" type="presParOf" srcId="{E5E85037-533B-404F-B2FA-D313E5A30609}" destId="{E532001F-B758-4622-9030-C852F6D3565B}" srcOrd="0" destOrd="0" presId="urn:microsoft.com/office/officeart/2005/8/layout/default"/>
    <dgm:cxn modelId="{D8C64ED7-0D0D-42B7-9191-8D7F751994AA}" type="presParOf" srcId="{E5E85037-533B-404F-B2FA-D313E5A30609}" destId="{012ABEB2-D8AD-4775-8430-758F532EA105}" srcOrd="1" destOrd="0" presId="urn:microsoft.com/office/officeart/2005/8/layout/default"/>
    <dgm:cxn modelId="{50ED2195-F7E7-45DF-BA0D-AD5184518562}" type="presParOf" srcId="{E5E85037-533B-404F-B2FA-D313E5A30609}" destId="{AA172CC5-E02B-4D82-9FCA-CD0EEC0BE2AF}" srcOrd="2" destOrd="0" presId="urn:microsoft.com/office/officeart/2005/8/layout/default"/>
    <dgm:cxn modelId="{738052AE-1DE6-4D34-B2ED-537EB45667C7}" type="presParOf" srcId="{E5E85037-533B-404F-B2FA-D313E5A30609}" destId="{A4E59306-CA80-402D-B8B8-4CDFA2994704}" srcOrd="3" destOrd="0" presId="urn:microsoft.com/office/officeart/2005/8/layout/default"/>
    <dgm:cxn modelId="{1AD16391-B91C-42B7-8A40-B17E81C20355}" type="presParOf" srcId="{E5E85037-533B-404F-B2FA-D313E5A30609}" destId="{1F45E979-BC9A-4DBA-973B-C707728A4220}" srcOrd="4" destOrd="0" presId="urn:microsoft.com/office/officeart/2005/8/layout/default"/>
    <dgm:cxn modelId="{12A42910-AAC7-4A86-87B0-1AC179CF580D}" type="presParOf" srcId="{E5E85037-533B-404F-B2FA-D313E5A30609}" destId="{6A46B910-27DC-4E69-AC08-94744800DA46}" srcOrd="5" destOrd="0" presId="urn:microsoft.com/office/officeart/2005/8/layout/default"/>
    <dgm:cxn modelId="{67311E8A-3BD8-4CDB-BFA6-51575CFA07AC}" type="presParOf" srcId="{E5E85037-533B-404F-B2FA-D313E5A30609}" destId="{437FF200-E245-472E-ADF6-7EF62E9B5678}" srcOrd="6" destOrd="0" presId="urn:microsoft.com/office/officeart/2005/8/layout/default"/>
    <dgm:cxn modelId="{59B04351-337F-40D7-B81F-E2C954651B9D}" type="presParOf" srcId="{E5E85037-533B-404F-B2FA-D313E5A30609}" destId="{F709C6A8-7519-4AD3-83C2-24B18C2B212F}" srcOrd="7" destOrd="0" presId="urn:microsoft.com/office/officeart/2005/8/layout/default"/>
    <dgm:cxn modelId="{22F90223-BCA0-49FB-9D31-D0E223CC84C0}" type="presParOf" srcId="{E5E85037-533B-404F-B2FA-D313E5A30609}" destId="{CEC55E29-EE35-44C5-AE8E-621BF9736EDB}" srcOrd="8" destOrd="0" presId="urn:microsoft.com/office/officeart/2005/8/layout/default"/>
    <dgm:cxn modelId="{6FC547EC-CBA8-405C-8D89-C7B389A9FD36}" type="presParOf" srcId="{E5E85037-533B-404F-B2FA-D313E5A30609}" destId="{E472F9D7-3809-4ED2-99A6-5ECADDDBCAAA}" srcOrd="9" destOrd="0" presId="urn:microsoft.com/office/officeart/2005/8/layout/default"/>
    <dgm:cxn modelId="{9693B24A-6E44-4195-A1D2-9C785351EBF8}" type="presParOf" srcId="{E5E85037-533B-404F-B2FA-D313E5A30609}" destId="{6AFD67AA-7A81-45B2-8BF1-976B194044E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6B59B-702E-4922-BCF3-26EC048ADB64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Выбор подходящего научного журнала</a:t>
          </a:r>
          <a:endParaRPr lang="ru-RU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err="1" smtClean="0"/>
            <a:t>Невовлеченность</a:t>
          </a:r>
          <a:r>
            <a:rPr lang="ru-RU" sz="2100" b="1" kern="1200" dirty="0" smtClean="0"/>
            <a:t> в НИР кафедры</a:t>
          </a:r>
          <a:endParaRPr lang="ru-RU" sz="2100" b="1" kern="1200" dirty="0"/>
        </a:p>
      </dsp:txBody>
      <dsp:txXfrm rot="-5400000">
        <a:off x="3785616" y="197117"/>
        <a:ext cx="6675221" cy="1012303"/>
      </dsp:txXfrm>
    </dsp:sp>
    <dsp:sp modelId="{5ED8A258-EC5B-454E-A1C5-84FF50BAC7C0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подготовки научных публикаций, в </a:t>
          </a: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т.ч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монографий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54" y="70578"/>
        <a:ext cx="3648708" cy="1265378"/>
      </dsp:txXfrm>
    </dsp:sp>
    <dsp:sp modelId="{4C6CFC06-F9DC-4888-AF33-59B2EE4737F9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Недостаточное владение методологией оформления библиографических ссылок</a:t>
          </a:r>
          <a:endParaRPr lang="ru-RU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Стремление получить быструю публикацию </a:t>
          </a:r>
          <a:endParaRPr lang="ru-RU" sz="2100" b="1" kern="1200" dirty="0"/>
        </a:p>
      </dsp:txBody>
      <dsp:txXfrm rot="-5400000">
        <a:off x="3785616" y="1669517"/>
        <a:ext cx="6675221" cy="1012303"/>
      </dsp:txXfrm>
    </dsp:sp>
    <dsp:sp modelId="{0E382A41-62AD-4962-8056-BF675820FB38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подготовки у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чебных, учебно-методических публикаций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54" y="1542979"/>
        <a:ext cx="3648708" cy="1265378"/>
      </dsp:txXfrm>
    </dsp:sp>
    <dsp:sp modelId="{6AE59AAF-5FA2-4FDC-9B49-87688E9DFE95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Нехватка времени на подготовку публикаций </a:t>
          </a:r>
          <a:endParaRPr lang="ru-RU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Перегрузка другими видами деятельности</a:t>
          </a:r>
          <a:endParaRPr lang="ru-RU" sz="2100" b="1" kern="1200" dirty="0"/>
        </a:p>
      </dsp:txBody>
      <dsp:txXfrm rot="-5400000">
        <a:off x="3785616" y="3141918"/>
        <a:ext cx="6675221" cy="1012303"/>
      </dsp:txXfrm>
    </dsp:sp>
    <dsp:sp modelId="{520612F5-668E-40E4-964C-B1B24610067E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планирования публикаций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E8C22-9BCA-4DFA-96B2-AB5FD5029917}">
      <dsp:nvSpPr>
        <dsp:cNvPr id="0" name=""/>
        <dsp:cNvSpPr/>
      </dsp:nvSpPr>
      <dsp:spPr>
        <a:xfrm>
          <a:off x="272984" y="189"/>
          <a:ext cx="2459369" cy="147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Перечень основных научных направлений исследований университета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984" y="189"/>
        <a:ext cx="2459369" cy="1475621"/>
      </dsp:txXfrm>
    </dsp:sp>
    <dsp:sp modelId="{F75012AD-EC3B-475E-A24A-55369F1FC095}">
      <dsp:nvSpPr>
        <dsp:cNvPr id="0" name=""/>
        <dsp:cNvSpPr/>
      </dsp:nvSpPr>
      <dsp:spPr>
        <a:xfrm>
          <a:off x="2978290" y="189"/>
          <a:ext cx="2459369" cy="147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гранты 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8290" y="189"/>
        <a:ext cx="2459369" cy="1475621"/>
      </dsp:txXfrm>
    </dsp:sp>
    <dsp:sp modelId="{0C9E5E8A-1263-4766-A133-82E5EA1AC77A}">
      <dsp:nvSpPr>
        <dsp:cNvPr id="0" name=""/>
        <dsp:cNvSpPr/>
      </dsp:nvSpPr>
      <dsp:spPr>
        <a:xfrm>
          <a:off x="272984" y="1721748"/>
          <a:ext cx="2459369" cy="147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диссертационного исследования в университете на безвозмездной основе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984" y="1721748"/>
        <a:ext cx="2459369" cy="1475621"/>
      </dsp:txXfrm>
    </dsp:sp>
    <dsp:sp modelId="{843F40CC-159F-4CEE-AF85-8596FF7E9437}">
      <dsp:nvSpPr>
        <dsp:cNvPr id="0" name=""/>
        <dsp:cNvSpPr/>
      </dsp:nvSpPr>
      <dsp:spPr>
        <a:xfrm>
          <a:off x="279649" y="3464560"/>
          <a:ext cx="2459369" cy="127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публикации результатов в журналах, издаваемых университетом, в издательстве 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649" y="3464560"/>
        <a:ext cx="2459369" cy="1273638"/>
      </dsp:txXfrm>
    </dsp:sp>
    <dsp:sp modelId="{6E6DED33-A52C-436C-9F7D-6CC6F6E531AB}">
      <dsp:nvSpPr>
        <dsp:cNvPr id="0" name=""/>
        <dsp:cNvSpPr/>
      </dsp:nvSpPr>
      <dsp:spPr>
        <a:xfrm>
          <a:off x="2990489" y="3407537"/>
          <a:ext cx="2459369" cy="1301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Открытый доступ к публикациям и научным отчетам в </a:t>
          </a:r>
          <a:r>
            <a:rPr lang="ru-RU" sz="1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Репозитории</a:t>
          </a: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университета 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0489" y="3407537"/>
        <a:ext cx="2459369" cy="1301823"/>
      </dsp:txXfrm>
    </dsp:sp>
    <dsp:sp modelId="{8DFEABAB-B8A3-40F7-814D-9CEA6CE6337A}">
      <dsp:nvSpPr>
        <dsp:cNvPr id="0" name=""/>
        <dsp:cNvSpPr/>
      </dsp:nvSpPr>
      <dsp:spPr>
        <a:xfrm>
          <a:off x="2940564" y="1727380"/>
          <a:ext cx="2459369" cy="147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Научным руководителям соискателей степени кандидата наук (прикрепленные к кафедрам), научным консультантам докторантов в учебную нагрузку внесено по 50 ч. на руководство диссертацией 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564" y="1727380"/>
        <a:ext cx="2459369" cy="1475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001F-B758-4622-9030-C852F6D3565B}">
      <dsp:nvSpPr>
        <dsp:cNvPr id="0" name=""/>
        <dsp:cNvSpPr/>
      </dsp:nvSpPr>
      <dsp:spPr>
        <a:xfrm>
          <a:off x="8215" y="351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Научно-исследовательская работа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15" y="351"/>
        <a:ext cx="3280990" cy="1968594"/>
      </dsp:txXfrm>
    </dsp:sp>
    <dsp:sp modelId="{AA172CC5-E02B-4D82-9FCA-CD0EEC0BE2AF}">
      <dsp:nvSpPr>
        <dsp:cNvPr id="0" name=""/>
        <dsp:cNvSpPr/>
      </dsp:nvSpPr>
      <dsp:spPr>
        <a:xfrm>
          <a:off x="3617304" y="351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Апробация результатов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7304" y="351"/>
        <a:ext cx="3280990" cy="1968594"/>
      </dsp:txXfrm>
    </dsp:sp>
    <dsp:sp modelId="{1F45E979-BC9A-4DBA-973B-C707728A4220}">
      <dsp:nvSpPr>
        <dsp:cNvPr id="0" name=""/>
        <dsp:cNvSpPr/>
      </dsp:nvSpPr>
      <dsp:spPr>
        <a:xfrm>
          <a:off x="7226394" y="351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Руководство научно-исследовательской работой студентов, аспирантов</a:t>
          </a:r>
          <a:r>
            <a:rPr lang="ru-RU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26394" y="351"/>
        <a:ext cx="3280990" cy="1968594"/>
      </dsp:txXfrm>
    </dsp:sp>
    <dsp:sp modelId="{437FF200-E245-472E-ADF6-7EF62E9B5678}">
      <dsp:nvSpPr>
        <dsp:cNvPr id="0" name=""/>
        <dsp:cNvSpPr/>
      </dsp:nvSpPr>
      <dsp:spPr>
        <a:xfrm>
          <a:off x="8215" y="2297044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Взаимодействие с учёными по профилю кафедры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15" y="2297044"/>
        <a:ext cx="3280990" cy="1968594"/>
      </dsp:txXfrm>
    </dsp:sp>
    <dsp:sp modelId="{CEC55E29-EE35-44C5-AE8E-621BF9736EDB}">
      <dsp:nvSpPr>
        <dsp:cNvPr id="0" name=""/>
        <dsp:cNvSpPr/>
      </dsp:nvSpPr>
      <dsp:spPr>
        <a:xfrm>
          <a:off x="3617304" y="2297044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образовательных программ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7304" y="2297044"/>
        <a:ext cx="3280990" cy="1968594"/>
      </dsp:txXfrm>
    </dsp:sp>
    <dsp:sp modelId="{6AFD67AA-7A81-45B2-8BF1-976B194044E2}">
      <dsp:nvSpPr>
        <dsp:cNvPr id="0" name=""/>
        <dsp:cNvSpPr/>
      </dsp:nvSpPr>
      <dsp:spPr>
        <a:xfrm>
          <a:off x="7226394" y="2297044"/>
          <a:ext cx="3280990" cy="1968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Сообщество единомышленников, </a:t>
          </a:r>
          <a:r>
            <a:rPr lang="ru-RU" sz="2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референтная</a:t>
          </a: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среда  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26394" y="2297044"/>
        <a:ext cx="3280990" cy="1968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088D-6FEE-44BB-886E-2E5628643B5E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2A2B5-082D-4C9C-AF90-247A50AB0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1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240E-48F2-49F9-8382-0F999CD202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8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3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1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70A8-AF65-46AA-A1E3-4FDE6E621A9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3F2D-05F8-4D0C-8644-B4995BE3E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9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herzen.spb.ru/m/catalog" TargetMode="External"/><Relationship Id="rId2" Type="http://schemas.openxmlformats.org/officeDocument/2006/relationships/hyperlink" Target="https://lib.herzen.spb.ru/sciencemetric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op.herzen.spb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835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Публикационная деятельность преподавателей вуза: проблемы и задачи деятельности кафедр университета 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33071"/>
            <a:ext cx="9144000" cy="1655762"/>
          </a:xfrm>
        </p:spPr>
        <p:txBody>
          <a:bodyPr/>
          <a:lstStyle/>
          <a:p>
            <a:r>
              <a:rPr lang="ru-RU" b="1" dirty="0" smtClean="0"/>
              <a:t>Семинар для деканов факультетов, директоров институтов заведующих кафедрами </a:t>
            </a:r>
          </a:p>
          <a:p>
            <a:r>
              <a:rPr lang="ru-RU" b="1" dirty="0" smtClean="0"/>
              <a:t>22 мая 2025 года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048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27029BC-62ED-CE28-4FB4-D3A85E15D8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6910" y="470079"/>
          <a:ext cx="5787980" cy="573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F618098-BC8D-A794-24A7-B065DE02F2A3}"/>
              </a:ext>
            </a:extLst>
          </p:cNvPr>
          <p:cNvGraphicFramePr/>
          <p:nvPr>
            <p:extLst/>
          </p:nvPr>
        </p:nvGraphicFramePr>
        <p:xfrm>
          <a:off x="6437085" y="470079"/>
          <a:ext cx="5457371" cy="573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7BB3C6-8316-362F-7B3C-C8737C80D831}"/>
              </a:ext>
            </a:extLst>
          </p:cNvPr>
          <p:cNvCxnSpPr/>
          <p:nvPr/>
        </p:nvCxnSpPr>
        <p:spPr>
          <a:xfrm>
            <a:off x="875763" y="3490175"/>
            <a:ext cx="522023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F77A11-0534-7425-C033-58D57734D513}"/>
              </a:ext>
            </a:extLst>
          </p:cNvPr>
          <p:cNvSpPr txBox="1"/>
          <p:nvPr/>
        </p:nvSpPr>
        <p:spPr>
          <a:xfrm>
            <a:off x="1336182" y="3683359"/>
            <a:ext cx="429939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Среднее значение по университету 12,06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0425E15-23FA-2730-1B4F-1FA26E168F19}"/>
              </a:ext>
            </a:extLst>
          </p:cNvPr>
          <p:cNvCxnSpPr/>
          <p:nvPr/>
        </p:nvCxnSpPr>
        <p:spPr>
          <a:xfrm>
            <a:off x="6697014" y="4803820"/>
            <a:ext cx="504207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6C8E4A-E1A2-616E-D1CD-CDA59B025E19}"/>
              </a:ext>
            </a:extLst>
          </p:cNvPr>
          <p:cNvSpPr txBox="1"/>
          <p:nvPr/>
        </p:nvSpPr>
        <p:spPr>
          <a:xfrm>
            <a:off x="7068354" y="4952106"/>
            <a:ext cx="429939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Среднее значение по университету 5,31</a:t>
            </a:r>
          </a:p>
        </p:txBody>
      </p:sp>
    </p:spTree>
    <p:extLst>
      <p:ext uri="{BB962C8B-B14F-4D97-AF65-F5344CB8AC3E}">
        <p14:creationId xmlns:p14="http://schemas.microsoft.com/office/powerpoint/2010/main" val="421876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4F603F2-7C4F-AAB6-8F89-F8B59D890AD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8973" y="470080"/>
          <a:ext cx="10700656" cy="584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3DD7624-9450-3802-BC5E-DA57AF9D23D8}"/>
              </a:ext>
            </a:extLst>
          </p:cNvPr>
          <p:cNvCxnSpPr/>
          <p:nvPr/>
        </p:nvCxnSpPr>
        <p:spPr>
          <a:xfrm>
            <a:off x="881743" y="3603171"/>
            <a:ext cx="1011282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76CADA-3A00-938A-3805-8DFC824AED81}"/>
              </a:ext>
            </a:extLst>
          </p:cNvPr>
          <p:cNvSpPr txBox="1"/>
          <p:nvPr/>
        </p:nvSpPr>
        <p:spPr>
          <a:xfrm>
            <a:off x="3788458" y="3770445"/>
            <a:ext cx="429939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Среднее значение по университету 24,2</a:t>
            </a:r>
          </a:p>
        </p:txBody>
      </p:sp>
    </p:spTree>
    <p:extLst>
      <p:ext uri="{BB962C8B-B14F-4D97-AF65-F5344CB8AC3E}">
        <p14:creationId xmlns:p14="http://schemas.microsoft.com/office/powerpoint/2010/main" val="49475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F47038B-4975-4A6D-CFD9-B1F3E303A46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64029"/>
          <a:ext cx="10515600" cy="551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916325C-7CD8-C185-0A79-E2101D40D03E}"/>
              </a:ext>
            </a:extLst>
          </p:cNvPr>
          <p:cNvCxnSpPr/>
          <p:nvPr/>
        </p:nvCxnSpPr>
        <p:spPr>
          <a:xfrm>
            <a:off x="1338943" y="3918858"/>
            <a:ext cx="993865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94BEF6-6AE5-7202-BCF4-6CB019A1229C}"/>
              </a:ext>
            </a:extLst>
          </p:cNvPr>
          <p:cNvSpPr txBox="1"/>
          <p:nvPr/>
        </p:nvSpPr>
        <p:spPr>
          <a:xfrm>
            <a:off x="4158572" y="4162330"/>
            <a:ext cx="429939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Среднее значение по университету 13,4</a:t>
            </a:r>
          </a:p>
        </p:txBody>
      </p:sp>
    </p:spTree>
    <p:extLst>
      <p:ext uri="{BB962C8B-B14F-4D97-AF65-F5344CB8AC3E}">
        <p14:creationId xmlns:p14="http://schemas.microsoft.com/office/powerpoint/2010/main" val="304126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2846625"/>
              </p:ext>
            </p:extLst>
          </p:nvPr>
        </p:nvGraphicFramePr>
        <p:xfrm>
          <a:off x="838200" y="1872343"/>
          <a:ext cx="105156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Роль кафедры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57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Единого квалификационного справочника </a:t>
            </a:r>
            <a:br>
              <a:rPr lang="ru-RU" b="1" dirty="0" smtClean="0"/>
            </a:br>
            <a:r>
              <a:rPr lang="ru-RU" sz="2700" b="1" dirty="0" smtClean="0"/>
              <a:t>(</a:t>
            </a:r>
            <a:r>
              <a:rPr lang="ru-RU" sz="2700" b="1" i="1" dirty="0" smtClean="0"/>
              <a:t>Приказ Министерства здравоохранения и социального развития РФ </a:t>
            </a:r>
            <a:br>
              <a:rPr lang="ru-RU" sz="2700" b="1" i="1" dirty="0" smtClean="0"/>
            </a:br>
            <a:r>
              <a:rPr lang="ru-RU" sz="2700" b="1" i="1" dirty="0" smtClean="0"/>
              <a:t>от 11 января 2011 г. N 1н)</a:t>
            </a:r>
            <a:endParaRPr lang="ru-RU" sz="27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82082"/>
              </p:ext>
            </p:extLst>
          </p:nvPr>
        </p:nvGraphicFramePr>
        <p:xfrm>
          <a:off x="838200" y="1825625"/>
          <a:ext cx="1083999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81">
                  <a:extLst>
                    <a:ext uri="{9D8B030D-6E8A-4147-A177-3AD203B41FA5}">
                      <a16:colId xmlns:a16="http://schemas.microsoft.com/office/drawing/2014/main" val="4257247872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1784041237"/>
                    </a:ext>
                  </a:extLst>
                </a:gridCol>
                <a:gridCol w="8562024">
                  <a:extLst>
                    <a:ext uri="{9D8B030D-6E8A-4147-A177-3AD203B41FA5}">
                      <a16:colId xmlns:a16="http://schemas.microsoft.com/office/drawing/2014/main" val="367486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0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Ассистент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Участвует в научно-исследовательской работе кафедры, принимает участие в разработке методических пособий, участвует в организуемых в рамках тематики направлений исследований кафедры семинарах, совещаниях и конференциях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9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Старший преподаватель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Участвует в научно-исследовательской работе кафедры, комплектует и разрабатывает методическое обеспечение преподаваемых дисциплин или отдельных видов учебных занятий и учебной работы, принимает участие в подготовке учебников, учебных и учебно-методических пособий, разработке, рабочих программ и других видов учебно-методической работы кафедры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0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Организует, руководит и ведет научно-исследовательскую работу по профилю кафедры, разрабатывает методическое обеспечение курируемых дисциплин, разрабатывает учебники и учебно-методические пособия и описания лабораторных работ и практических занятий по преподаваемым дисциплинам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2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Профессор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Руководит научно-исследовательской работой по научному направлению работы кафедры, осуществляет руководство подготовкой учебников, учебных и учебно-методических пособий, конспектов лекций и иного методического материала по курируемым дисциплинам, непосредственно участвует в их разработке, в подготовке их к изданию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3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Проблемы публикационной деятельности преподавателей 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600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6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Условия, созданные в университете: научные исследования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341621"/>
              </p:ext>
            </p:extLst>
          </p:nvPr>
        </p:nvGraphicFramePr>
        <p:xfrm>
          <a:off x="71847" y="1838734"/>
          <a:ext cx="5710645" cy="491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2318361"/>
            <a:ext cx="5897400" cy="35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80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Условия, созданные в университете: учебно-методическая деятельность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4" y="1690688"/>
            <a:ext cx="8151248" cy="500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2549" y="3535680"/>
            <a:ext cx="1776548" cy="1567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91451" y="1889760"/>
            <a:ext cx="2908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каждом факультете и в каждом институте о</a:t>
            </a:r>
            <a:r>
              <a:rPr lang="ru-RU" b="1" dirty="0" smtClean="0"/>
              <a:t>пределены </a:t>
            </a:r>
            <a:r>
              <a:rPr lang="ru-RU" b="1" dirty="0" smtClean="0">
                <a:solidFill>
                  <a:srgbClr val="FF0000"/>
                </a:solidFill>
              </a:rPr>
              <a:t>ответственные </a:t>
            </a:r>
            <a:r>
              <a:rPr lang="ru-RU" b="1" dirty="0" smtClean="0">
                <a:solidFill>
                  <a:srgbClr val="FF0000"/>
                </a:solidFill>
              </a:rPr>
              <a:t>за взаимодействие с издательством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0010" y="4761254"/>
            <a:ext cx="3091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Основная задача – оперативная </a:t>
            </a:r>
            <a:r>
              <a:rPr lang="ru-RU" b="1" dirty="0" smtClean="0">
                <a:solidFill>
                  <a:srgbClr val="FF0000"/>
                </a:solidFill>
              </a:rPr>
              <a:t>взаимосвязь </a:t>
            </a:r>
            <a:r>
              <a:rPr lang="ru-RU" b="1" dirty="0" smtClean="0"/>
              <a:t>издательства с авторами, </a:t>
            </a:r>
            <a:r>
              <a:rPr lang="ru-RU" b="1" dirty="0" smtClean="0">
                <a:solidFill>
                  <a:srgbClr val="FF0000"/>
                </a:solidFill>
              </a:rPr>
              <a:t>запуск и отслеживание заявки </a:t>
            </a:r>
            <a:r>
              <a:rPr lang="ru-RU" b="1" dirty="0" smtClean="0"/>
              <a:t>в 1С 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0189029" y="3677753"/>
            <a:ext cx="505097" cy="1049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3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700" b="1" dirty="0"/>
              <a:t>В университете проводится мониторинг публикационной деятельности преподавателей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/>
              <a:t>Модуль «Наукометрия» </a:t>
            </a:r>
            <a:r>
              <a:rPr lang="ru-RU" sz="2000" i="1" dirty="0"/>
              <a:t>(разработка фундаментальной библиотеки) </a:t>
            </a:r>
            <a:r>
              <a:rPr lang="ru-RU" sz="2000" u="sng" dirty="0">
                <a:hlinkClick r:id="rId2"/>
              </a:rPr>
              <a:t>https://lib.herzen.spb.ru/sciencemetrics.php</a:t>
            </a:r>
            <a:endParaRPr lang="ru-RU" sz="2000" dirty="0"/>
          </a:p>
          <a:p>
            <a:pPr lvl="0">
              <a:spcBef>
                <a:spcPts val="0"/>
              </a:spcBef>
            </a:pPr>
            <a:r>
              <a:rPr lang="ru-RU" sz="2000" b="1" dirty="0"/>
              <a:t>Библиографическая база данных «Публикации РГПУ» </a:t>
            </a:r>
            <a:r>
              <a:rPr lang="ru-RU" sz="2000" u="sng" dirty="0">
                <a:hlinkClick r:id="rId3"/>
              </a:rPr>
              <a:t>https://lib.herzen.spb.ru/m/catalog</a:t>
            </a:r>
            <a:r>
              <a:rPr lang="ru-RU" sz="2000" dirty="0"/>
              <a:t>.</a:t>
            </a:r>
          </a:p>
          <a:p>
            <a:pPr lvl="0">
              <a:spcBef>
                <a:spcPts val="0"/>
              </a:spcBef>
            </a:pPr>
            <a:r>
              <a:rPr lang="ru-RU" sz="2000" b="1" dirty="0"/>
              <a:t>Профили ППС и НПР в Электронном Атласе универ</a:t>
            </a:r>
            <a:r>
              <a:rPr lang="ru-RU" sz="2000" dirty="0"/>
              <a:t>ситета https://atlas.herzen.spb.ru/prof.php  и в модуле «Электронная документация ОПОП»  </a:t>
            </a:r>
            <a:r>
              <a:rPr lang="ru-RU" sz="2000" u="sng" dirty="0">
                <a:hlinkClick r:id="rId4"/>
              </a:rPr>
              <a:t>https://opop.herzen.spb.ru/</a:t>
            </a:r>
            <a:endParaRPr lang="ru-RU" sz="2000" dirty="0"/>
          </a:p>
          <a:p>
            <a:pPr lvl="0">
              <a:spcBef>
                <a:spcPts val="0"/>
              </a:spcBef>
            </a:pPr>
            <a:r>
              <a:rPr lang="ru-RU" sz="2000" b="1" dirty="0"/>
              <a:t>Загрузка новых публикаций сотрудников университета </a:t>
            </a:r>
            <a:r>
              <a:rPr lang="ru-RU" sz="2000" dirty="0"/>
              <a:t>(ежемесячно) из </a:t>
            </a:r>
            <a:r>
              <a:rPr lang="en-US" sz="2000" dirty="0" err="1"/>
              <a:t>eLIBRARY</a:t>
            </a:r>
            <a:r>
              <a:rPr lang="ru-RU" sz="2000" dirty="0"/>
              <a:t>.</a:t>
            </a:r>
            <a:r>
              <a:rPr lang="en-US" sz="2000" dirty="0"/>
              <a:t>RU </a:t>
            </a:r>
            <a:r>
              <a:rPr lang="ru-RU" sz="2000" dirty="0"/>
              <a:t>(РИНЦ) по </a:t>
            </a:r>
            <a:r>
              <a:rPr lang="en-US" sz="2000" dirty="0" err="1"/>
              <a:t>api</a:t>
            </a:r>
            <a:r>
              <a:rPr lang="ru-RU" sz="2000" dirty="0"/>
              <a:t>-каналу с помощью специального скрипта запроса и обработки данных </a:t>
            </a:r>
            <a:r>
              <a:rPr lang="ru-RU" sz="2000" i="1" dirty="0"/>
              <a:t>(разработка фундаментальной библиотеки)</a:t>
            </a:r>
            <a:r>
              <a:rPr lang="ru-RU" sz="2000" dirty="0"/>
              <a:t>. 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Модуль «Сообщить о публикации»</a:t>
            </a:r>
            <a:r>
              <a:rPr lang="ru-RU" sz="2000" dirty="0"/>
              <a:t>: открытая форма для авторов https://lib.herzen.spb.ru/m/rgpu-pubs и служебный модуль </a:t>
            </a:r>
            <a:r>
              <a:rPr lang="ru-RU" sz="2000" i="1" dirty="0"/>
              <a:t>(разработка фундаментальной библиотеки).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b="1" dirty="0"/>
              <a:t>Систематизация сведений о публикациях, соответствующих требованиям эффективных контрактов</a:t>
            </a:r>
            <a:r>
              <a:rPr lang="ru-RU" sz="2000" dirty="0"/>
              <a:t> (раз в 2-3 месяца</a:t>
            </a:r>
            <a:r>
              <a:rPr lang="ru-RU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Размещение</a:t>
            </a:r>
            <a:r>
              <a:rPr lang="ru-RU" sz="2000" dirty="0" smtClean="0"/>
              <a:t> полнотекстовых </a:t>
            </a:r>
            <a:r>
              <a:rPr lang="ru-RU" sz="2000" b="1" dirty="0" smtClean="0"/>
              <a:t>публикаций </a:t>
            </a:r>
            <a:r>
              <a:rPr lang="ru-RU" sz="2000" dirty="0" smtClean="0"/>
              <a:t>в РИНЦ, ЭБС.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652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A80E1B-2182-5F4E-DA73-860E229D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04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Рост публикационной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активности ППС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4B7F900-6C52-FF96-C45F-F1A6B2077D55}"/>
              </a:ext>
            </a:extLst>
          </p:cNvPr>
          <p:cNvGraphicFramePr>
            <a:graphicFrameLocks noGrp="1"/>
          </p:cNvGraphicFramePr>
          <p:nvPr/>
        </p:nvGraphicFramePr>
        <p:xfrm>
          <a:off x="421344" y="1919532"/>
          <a:ext cx="6086903" cy="45198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8024">
                  <a:extLst>
                    <a:ext uri="{9D8B030D-6E8A-4147-A177-3AD203B41FA5}">
                      <a16:colId xmlns:a16="http://schemas.microsoft.com/office/drawing/2014/main" val="3130803064"/>
                    </a:ext>
                  </a:extLst>
                </a:gridCol>
                <a:gridCol w="1526623">
                  <a:extLst>
                    <a:ext uri="{9D8B030D-6E8A-4147-A177-3AD203B41FA5}">
                      <a16:colId xmlns:a16="http://schemas.microsoft.com/office/drawing/2014/main" val="290989293"/>
                    </a:ext>
                  </a:extLst>
                </a:gridCol>
                <a:gridCol w="1791190">
                  <a:extLst>
                    <a:ext uri="{9D8B030D-6E8A-4147-A177-3AD203B41FA5}">
                      <a16:colId xmlns:a16="http://schemas.microsoft.com/office/drawing/2014/main" val="2619518713"/>
                    </a:ext>
                  </a:extLst>
                </a:gridCol>
                <a:gridCol w="1481066">
                  <a:extLst>
                    <a:ext uri="{9D8B030D-6E8A-4147-A177-3AD203B41FA5}">
                      <a16:colId xmlns:a16="http://schemas.microsoft.com/office/drawing/2014/main" val="2655717077"/>
                    </a:ext>
                  </a:extLst>
                </a:gridCol>
              </a:tblGrid>
              <a:tr h="176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Перечни, БД, критерии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авторов, у которых за 2024 год увеличилось количество публикаций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авторов, у которых за 2024 год  увеличилось количество публикаций, от общего количества авторов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подразделений, в которых за 2024 год увеличилось количество публикаций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43352"/>
                  </a:ext>
                </a:extLst>
              </a:tr>
              <a:tr h="31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ВАК (всего)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440260"/>
                  </a:ext>
                </a:extLst>
              </a:tr>
              <a:tr h="375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ВАК К1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550884"/>
                  </a:ext>
                </a:extLst>
              </a:tr>
              <a:tr h="30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ВАК К2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10199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ВАК К3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334654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Ядро РИНЦ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965265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523577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of Science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639137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RSCI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8661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127D73-B96E-BC3A-465D-35C68E178E74}"/>
              </a:ext>
            </a:extLst>
          </p:cNvPr>
          <p:cNvGraphicFramePr>
            <a:graphicFrameLocks noGrp="1"/>
          </p:cNvGraphicFramePr>
          <p:nvPr/>
        </p:nvGraphicFramePr>
        <p:xfrm>
          <a:off x="6764743" y="2374294"/>
          <a:ext cx="4849501" cy="40534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0938">
                  <a:extLst>
                    <a:ext uri="{9D8B030D-6E8A-4147-A177-3AD203B41FA5}">
                      <a16:colId xmlns:a16="http://schemas.microsoft.com/office/drawing/2014/main" val="282226291"/>
                    </a:ext>
                  </a:extLst>
                </a:gridCol>
                <a:gridCol w="811249">
                  <a:extLst>
                    <a:ext uri="{9D8B030D-6E8A-4147-A177-3AD203B41FA5}">
                      <a16:colId xmlns:a16="http://schemas.microsoft.com/office/drawing/2014/main" val="3907208165"/>
                    </a:ext>
                  </a:extLst>
                </a:gridCol>
                <a:gridCol w="710809">
                  <a:extLst>
                    <a:ext uri="{9D8B030D-6E8A-4147-A177-3AD203B41FA5}">
                      <a16:colId xmlns:a16="http://schemas.microsoft.com/office/drawing/2014/main" val="1729151724"/>
                    </a:ext>
                  </a:extLst>
                </a:gridCol>
                <a:gridCol w="606505">
                  <a:extLst>
                    <a:ext uri="{9D8B030D-6E8A-4147-A177-3AD203B41FA5}">
                      <a16:colId xmlns:a16="http://schemas.microsoft.com/office/drawing/2014/main" val="1354103402"/>
                    </a:ext>
                  </a:extLst>
                </a:gridCol>
              </a:tblGrid>
              <a:tr h="752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Публикации, входящие в Ядро РИНЦ, ВАК К1, ВАК К2 (К2 – с 09.2024)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Рост (%)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3261292269"/>
                  </a:ext>
                </a:extLst>
              </a:tr>
              <a:tr h="236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публикаций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438346397"/>
                  </a:ext>
                </a:extLst>
              </a:tr>
              <a:tr h="362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Авторов публикаций (всего)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4004972092"/>
                  </a:ext>
                </a:extLst>
              </a:tr>
              <a:tr h="503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Авторов публикаций (уникальных)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2985048235"/>
                  </a:ext>
                </a:extLst>
              </a:tr>
              <a:tr h="334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2 публикаций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9815729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3 публикаций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79766954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4 публикаций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4243849692"/>
                  </a:ext>
                </a:extLst>
              </a:tr>
              <a:tr h="374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5 публикаций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1238768499"/>
                  </a:ext>
                </a:extLst>
              </a:tr>
              <a:tr h="3570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6 публикаций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115041774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Авторы 7 публикаций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98" marR="62898" marT="0" marB="0" anchor="ctr"/>
                </a:tc>
                <a:extLst>
                  <a:ext uri="{0D108BD9-81ED-4DB2-BD59-A6C34878D82A}">
                    <a16:rowId xmlns:a16="http://schemas.microsoft.com/office/drawing/2014/main" val="554586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C5D9B-D25C-10E3-BE89-7727EEB9AF6D}"/>
              </a:ext>
            </a:extLst>
          </p:cNvPr>
          <p:cNvSpPr txBox="1"/>
          <p:nvPr/>
        </p:nvSpPr>
        <p:spPr>
          <a:xfrm>
            <a:off x="470846" y="1331479"/>
            <a:ext cx="608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 результатам выполнения внутренних грантов </a:t>
            </a:r>
          </a:p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(за 2024 г.)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83CE39-4D15-A9CA-B396-CC3821BDA99B}"/>
              </a:ext>
            </a:extLst>
          </p:cNvPr>
          <p:cNvSpPr/>
          <p:nvPr/>
        </p:nvSpPr>
        <p:spPr>
          <a:xfrm>
            <a:off x="6764743" y="1206566"/>
            <a:ext cx="4883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Число авторов публикаций, вошедших в списки стимулирующих надбавок по публикационным показателям (за 2024 г.)</a:t>
            </a:r>
          </a:p>
        </p:txBody>
      </p:sp>
    </p:spTree>
    <p:extLst>
      <p:ext uri="{BB962C8B-B14F-4D97-AF65-F5344CB8AC3E}">
        <p14:creationId xmlns:p14="http://schemas.microsoft.com/office/powerpoint/2010/main" val="138784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456B4-E313-695F-F0D2-F885B584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9033" cy="5763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kern="1200" noProof="0" dirty="0" err="1">
                <a:latin typeface="+mj-lt"/>
                <a:ea typeface="+mj-ea"/>
                <a:cs typeface="+mj-cs"/>
              </a:rPr>
              <a:t>Наукометрические</a:t>
            </a:r>
            <a:r>
              <a:rPr lang="ru-RU" b="1" kern="1200" noProof="0" dirty="0">
                <a:latin typeface="+mj-lt"/>
                <a:ea typeface="+mj-ea"/>
                <a:cs typeface="+mj-cs"/>
              </a:rPr>
              <a:t> показатели РГПУ им. А.И. Герцена среди педагогических вузов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052A6-044F-EB51-399B-85BE3A11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2" y="365125"/>
            <a:ext cx="5181600" cy="28062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noProof="0" dirty="0"/>
              <a:t>1 место </a:t>
            </a:r>
            <a:r>
              <a:rPr lang="ru-RU" sz="2400" noProof="0" dirty="0"/>
              <a:t>– по числу публикаций в РИНЦ, по числу цитирований в РИНЦ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noProof="0" dirty="0"/>
              <a:t>2 место </a:t>
            </a:r>
            <a:r>
              <a:rPr lang="ru-RU" sz="2400" noProof="0" dirty="0"/>
              <a:t>– по числу цитирований в ЯДРЕ РИНЦ, по числу цитирований из ЯДРА РИНЦ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noProof="0" dirty="0"/>
              <a:t>7 место </a:t>
            </a:r>
            <a:r>
              <a:rPr lang="ru-RU" sz="2400" noProof="0" dirty="0"/>
              <a:t>– по средневзвешенному импакт-фактору журналов, где были опубликованы статьи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7B142-3722-BA9E-470A-A01834CB8ECA}"/>
              </a:ext>
            </a:extLst>
          </p:cNvPr>
          <p:cNvSpPr txBox="1"/>
          <p:nvPr/>
        </p:nvSpPr>
        <p:spPr>
          <a:xfrm>
            <a:off x="6345799" y="3699501"/>
            <a:ext cx="5181600" cy="28062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noProof="0" dirty="0"/>
              <a:t>623 публикации 2024 года размещены на платформе </a:t>
            </a:r>
            <a:r>
              <a:rPr lang="ru-RU" sz="2000" noProof="0" dirty="0" err="1"/>
              <a:t>eLIBRARY</a:t>
            </a:r>
            <a:r>
              <a:rPr lang="ru-RU" sz="2000" noProof="0" dirty="0"/>
              <a:t>, но не были приняты к индексации в РИНЦ (это ровно на 100 меньше, чем в 2023 году). Это связано не только с жанром, не отвечающим требованиям научной публикации, но, зачастую, и с некорректным оформлением научных публикаций, отсутствием рецензирования.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658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920B5C5-1400-47F8-D8BC-28D5E59182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762000"/>
          <a:ext cx="10765971" cy="541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352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862</Words>
  <Application>Microsoft Office PowerPoint</Application>
  <PresentationFormat>Широкоэкранный</PresentationFormat>
  <Paragraphs>144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Публикационная деятельность преподавателей вуза: проблемы и задачи деятельности кафедр университета   </vt:lpstr>
      <vt:lpstr>Из Единого квалификационного справочника  (Приказ Министерства здравоохранения и социального развития РФ  от 11 января 2011 г. N 1н)</vt:lpstr>
      <vt:lpstr>Проблемы публикационной деятельности преподавателей  </vt:lpstr>
      <vt:lpstr>Условия, созданные в университете: научные исследования </vt:lpstr>
      <vt:lpstr>Условия, созданные в университете: учебно-методическая деятельность </vt:lpstr>
      <vt:lpstr>В университете проводится мониторинг публикационной деятельности преподавателей</vt:lpstr>
      <vt:lpstr>Рост публикационной активности ППС</vt:lpstr>
      <vt:lpstr>Наукометрические показатели РГПУ им. А.И. Герцена среди педагогических вузов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кафедры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публикационной деятельности преподавателей вуза</dc:title>
  <dc:creator>Писарева С А</dc:creator>
  <cp:lastModifiedBy>Писарева С А</cp:lastModifiedBy>
  <cp:revision>9</cp:revision>
  <dcterms:created xsi:type="dcterms:W3CDTF">2025-05-22T10:13:09Z</dcterms:created>
  <dcterms:modified xsi:type="dcterms:W3CDTF">2025-05-22T11:18:46Z</dcterms:modified>
</cp:coreProperties>
</file>