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9" r:id="rId3"/>
    <p:sldId id="257" r:id="rId4"/>
    <p:sldId id="267" r:id="rId5"/>
    <p:sldId id="270" r:id="rId6"/>
    <p:sldId id="268" r:id="rId7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65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415" userDrawn="1">
          <p15:clr>
            <a:srgbClr val="A4A3A4"/>
          </p15:clr>
        </p15:guide>
        <p15:guide id="4" orient="horz" pos="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A138"/>
    <a:srgbClr val="979797"/>
    <a:srgbClr val="333F48"/>
    <a:srgbClr val="9EE62B"/>
    <a:srgbClr val="00D900"/>
    <a:srgbClr val="F6F6F6"/>
    <a:srgbClr val="B2CED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7" autoAdjust="0"/>
    <p:restoredTop sz="94660"/>
  </p:normalViewPr>
  <p:slideViewPr>
    <p:cSldViewPr snapToGrid="0">
      <p:cViewPr>
        <p:scale>
          <a:sx n="46" d="100"/>
          <a:sy n="46" d="100"/>
        </p:scale>
        <p:origin x="-2083" y="-994"/>
      </p:cViewPr>
      <p:guideLst>
        <p:guide orient="horz" pos="4065"/>
        <p:guide orient="horz" pos="799"/>
        <p:guide pos="257"/>
        <p:guide pos="4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9302" cy="494813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890" y="2"/>
            <a:ext cx="2919302" cy="494813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D744022D-519B-423D-88A4-0A1B5E532521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502"/>
            <a:ext cx="2919302" cy="494813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890" y="9371502"/>
            <a:ext cx="2919302" cy="494813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024499C1-23EE-4789-AF51-5E4F23104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737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http://C4238D31EF045EF67A8AED69794A819D.dms.sberbank.ru/C4238D31EF045EF67A8AED69794A819D-B953ECF3319973129D38B5C03DE64C96-D6A53F737F894E5312A5601E49ED8015/1.pn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http://C4238D31EF045EF67A8AED69794A819D.dms.sberbank.ru/C4238D31EF045EF67A8AED69794A819D-B953ECF3319973129D38B5C03DE64C96-D6A53F737F894E5312A5601E49ED8015/1.png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C895A1-29BB-48AE-952E-9FD34AF54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C29740F-91A6-4E84-8809-3FA5A392D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28686B-8EDF-4680-B775-1A244961F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FCDFBF-ADD9-4A55-92CB-195CD200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BCF028-88F8-4637-AC2F-4D6BAFFE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4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F2C8D-D471-4F7E-BCD3-CDC83BA7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A1DE205-B5C1-4D86-9027-34C8BE51C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FC97A2-1566-4EC6-819A-7DF1B1C19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B06959-F905-48A3-892B-64B78031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F136BD-815A-4936-97AA-05076F97D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0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38D2C51-5834-4AA1-8727-5A64D1C90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88FEB1C-EFD8-4D8E-BE9E-6C6901CCF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E88F12-7053-437A-B889-03C162FB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E1C5F56-EC33-4B43-A0E2-D24E5C7E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09D60F-EF02-4812-A412-E95D9C30F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5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5F571F-D8DC-444B-A914-C49E64B9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54CFA1-E399-4C63-BF9B-9C2951FB4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EE5DE74-C7B7-4E4E-B205-9E8EF33F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C04915-5208-4892-A86B-11C1A7FE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AB73AA-8EB0-414B-A1F0-4B79EA48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13" name="Рисунок 12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14" name="Рисунок 13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15" name="Рисунок 14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16" name="Рисунок 15" descr="http://C4238D31EF045EF67A8AED69794A819D.dms.sberbank.ru/C4238D31EF045EF67A8AED69794A819D-B953ECF3319973129D38B5C03DE64C96-D6A53F737F894E5312A5601E49ED8015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15564B-8923-4F95-84B5-8F57BCC48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19C1BB7-3E2D-4F1F-9E33-644F3E17E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C1BA64-E6E5-41CE-BD9B-F1ADB7B2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B2D8A8-53B7-46FA-B485-A3005DCBE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7A29DB6-FE5E-4B05-A477-A0F91CD4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41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7C3A1B-48A7-465C-AC96-252A87E7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43EF14-D2F7-463C-AC54-27B77DF81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0C8BC9C-B89F-4FDF-969B-F85C9DA63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DC38A6-EC04-42F1-95E1-84A1A014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412A361-3CB0-46C2-A1E0-88124BD3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F7444EF-FB96-422E-AE2E-CA0DD179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09CEC7-D8DE-493A-B313-75E43F13C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7C90EDB-DB0C-491F-9AC2-1A23CEED6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3B57F68-1E42-442F-A91F-24E6CA0BE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9E81113-DB5E-4971-9AEF-A91211DB1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6A00053-B2AD-48F8-826B-1193866D1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CEDB6EC-820B-4D53-ADB2-127D377C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8A24258-447D-4BC6-9AF1-3C06D1089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3520484-E929-4F25-BAD9-28483EA7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33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1E16EC-9CC3-4DC4-8651-253ECDEA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16ADB24-CE17-4EEF-B5BC-E39EB160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B1EB3B8-8938-4B36-996E-B0022BD1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BD1F5EE-2C87-4E86-ACB5-111A0310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95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F0099D1-89F8-4C5A-858A-208DDB53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7B1B406-BF52-42FB-AF4B-478F2DE7C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4B1B33A-17E7-419C-8EBF-64661C38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7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08405A-DD21-46C3-AC6C-FA8D6D6F6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7F3EF0-03B3-4902-B8DC-9E4BA180A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5C6A9C4-0A66-4FD9-A1C7-7C74B30F9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6E7137-7193-4A20-94F0-B99A8CCF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D91EF8E-F9B4-440D-8FF1-28B199062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0E1F5E9-7F94-4C9A-AD5F-21251752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5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84F407-A2D3-4A48-BD4C-040644908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C07267B-E855-4624-91F0-E438B1189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99E5F15-AFC8-48CB-8FDA-221EFE161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D09DE9D-FD3C-4AB7-B2EA-F3EBD30B7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0AAE3C-C44C-4836-930A-5731D5274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674D9EC-550B-47F4-BA50-15209B3E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36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6AF7E9-F402-4F84-9AF4-A1B6D784C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19EBF1-5E52-4CD4-9664-86B0EF13C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D03E8B-F402-4B83-B067-74B460C45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DCFC-4BEE-459B-A09C-1B9A65F2C8B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F683ED-C008-48FB-91DA-DA46A8CB99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0CCE793-CB51-4DFC-8215-9A634DD51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58E4-FF5E-48B8-8398-518C7297E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8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svg"/><Relationship Id="rId4" Type="http://schemas.openxmlformats.org/officeDocument/2006/relationships/image" Target="../media/image7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22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0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2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F187C77-91C6-4633-B780-8CF1DB62B9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2" r="27170"/>
          <a:stretch/>
        </p:blipFill>
        <p:spPr>
          <a:xfrm>
            <a:off x="4201779" y="0"/>
            <a:ext cx="7990221" cy="68580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B04DF79-692E-4D30-B9BB-BA1CFB090BA2}"/>
              </a:ext>
            </a:extLst>
          </p:cNvPr>
          <p:cNvSpPr/>
          <p:nvPr/>
        </p:nvSpPr>
        <p:spPr>
          <a:xfrm>
            <a:off x="0" y="0"/>
            <a:ext cx="8658225" cy="6870700"/>
          </a:xfrm>
          <a:custGeom>
            <a:avLst/>
            <a:gdLst>
              <a:gd name="connsiteX0" fmla="*/ 0 w 9001125"/>
              <a:gd name="connsiteY0" fmla="*/ 0 h 6858000"/>
              <a:gd name="connsiteX1" fmla="*/ 9001125 w 9001125"/>
              <a:gd name="connsiteY1" fmla="*/ 0 h 6858000"/>
              <a:gd name="connsiteX2" fmla="*/ 9001125 w 9001125"/>
              <a:gd name="connsiteY2" fmla="*/ 6858000 h 6858000"/>
              <a:gd name="connsiteX3" fmla="*/ 0 w 9001125"/>
              <a:gd name="connsiteY3" fmla="*/ 6858000 h 6858000"/>
              <a:gd name="connsiteX4" fmla="*/ 0 w 9001125"/>
              <a:gd name="connsiteY4" fmla="*/ 0 h 6858000"/>
              <a:gd name="connsiteX0" fmla="*/ 0 w 9001125"/>
              <a:gd name="connsiteY0" fmla="*/ 0 h 6867525"/>
              <a:gd name="connsiteX1" fmla="*/ 9001125 w 9001125"/>
              <a:gd name="connsiteY1" fmla="*/ 0 h 6867525"/>
              <a:gd name="connsiteX2" fmla="*/ 6724650 w 9001125"/>
              <a:gd name="connsiteY2" fmla="*/ 6867525 h 6867525"/>
              <a:gd name="connsiteX3" fmla="*/ 0 w 9001125"/>
              <a:gd name="connsiteY3" fmla="*/ 6858000 h 6867525"/>
              <a:gd name="connsiteX4" fmla="*/ 0 w 9001125"/>
              <a:gd name="connsiteY4" fmla="*/ 0 h 6867525"/>
              <a:gd name="connsiteX0" fmla="*/ 0 w 9001125"/>
              <a:gd name="connsiteY0" fmla="*/ 0 h 6867525"/>
              <a:gd name="connsiteX1" fmla="*/ 9001125 w 9001125"/>
              <a:gd name="connsiteY1" fmla="*/ 0 h 6867525"/>
              <a:gd name="connsiteX2" fmla="*/ 6143625 w 9001125"/>
              <a:gd name="connsiteY2" fmla="*/ 6867525 h 6867525"/>
              <a:gd name="connsiteX3" fmla="*/ 0 w 9001125"/>
              <a:gd name="connsiteY3" fmla="*/ 6858000 h 6867525"/>
              <a:gd name="connsiteX4" fmla="*/ 0 w 9001125"/>
              <a:gd name="connsiteY4" fmla="*/ 0 h 6867525"/>
              <a:gd name="connsiteX0" fmla="*/ 0 w 9001125"/>
              <a:gd name="connsiteY0" fmla="*/ 0 h 6858000"/>
              <a:gd name="connsiteX1" fmla="*/ 9001125 w 9001125"/>
              <a:gd name="connsiteY1" fmla="*/ 0 h 6858000"/>
              <a:gd name="connsiteX2" fmla="*/ 5857875 w 9001125"/>
              <a:gd name="connsiteY2" fmla="*/ 6848475 h 6858000"/>
              <a:gd name="connsiteX3" fmla="*/ 0 w 9001125"/>
              <a:gd name="connsiteY3" fmla="*/ 6858000 h 6858000"/>
              <a:gd name="connsiteX4" fmla="*/ 0 w 9001125"/>
              <a:gd name="connsiteY4" fmla="*/ 0 h 6858000"/>
              <a:gd name="connsiteX0" fmla="*/ 0 w 9001125"/>
              <a:gd name="connsiteY0" fmla="*/ 0 h 6858000"/>
              <a:gd name="connsiteX1" fmla="*/ 9001125 w 9001125"/>
              <a:gd name="connsiteY1" fmla="*/ 0 h 6858000"/>
              <a:gd name="connsiteX2" fmla="*/ 5905500 w 9001125"/>
              <a:gd name="connsiteY2" fmla="*/ 6848475 h 6858000"/>
              <a:gd name="connsiteX3" fmla="*/ 0 w 9001125"/>
              <a:gd name="connsiteY3" fmla="*/ 6858000 h 6858000"/>
              <a:gd name="connsiteX4" fmla="*/ 0 w 9001125"/>
              <a:gd name="connsiteY4" fmla="*/ 0 h 6858000"/>
              <a:gd name="connsiteX0" fmla="*/ 0 w 9001125"/>
              <a:gd name="connsiteY0" fmla="*/ 0 h 6858000"/>
              <a:gd name="connsiteX1" fmla="*/ 9001125 w 9001125"/>
              <a:gd name="connsiteY1" fmla="*/ 0 h 6858000"/>
              <a:gd name="connsiteX2" fmla="*/ 5958840 w 9001125"/>
              <a:gd name="connsiteY2" fmla="*/ 6848476 h 6858000"/>
              <a:gd name="connsiteX3" fmla="*/ 0 w 9001125"/>
              <a:gd name="connsiteY3" fmla="*/ 6858000 h 6858000"/>
              <a:gd name="connsiteX4" fmla="*/ 0 w 9001125"/>
              <a:gd name="connsiteY4" fmla="*/ 0 h 6858000"/>
              <a:gd name="connsiteX0" fmla="*/ 0 w 8658225"/>
              <a:gd name="connsiteY0" fmla="*/ 0 h 6858000"/>
              <a:gd name="connsiteX1" fmla="*/ 8658225 w 8658225"/>
              <a:gd name="connsiteY1" fmla="*/ 0 h 6858000"/>
              <a:gd name="connsiteX2" fmla="*/ 5958840 w 8658225"/>
              <a:gd name="connsiteY2" fmla="*/ 6848476 h 6858000"/>
              <a:gd name="connsiteX3" fmla="*/ 0 w 8658225"/>
              <a:gd name="connsiteY3" fmla="*/ 6858000 h 6858000"/>
              <a:gd name="connsiteX4" fmla="*/ 0 w 865822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58225" h="6858000">
                <a:moveTo>
                  <a:pt x="0" y="0"/>
                </a:moveTo>
                <a:lnTo>
                  <a:pt x="8658225" y="0"/>
                </a:lnTo>
                <a:lnTo>
                  <a:pt x="5958840" y="684847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D900"/>
              </a:gs>
              <a:gs pos="80000">
                <a:srgbClr val="C3F600"/>
              </a:gs>
              <a:gs pos="100000">
                <a:srgbClr val="FFFF00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346ADBC-317A-49C2-B963-9E109B972F9C}"/>
              </a:ext>
            </a:extLst>
          </p:cNvPr>
          <p:cNvSpPr txBox="1"/>
          <p:nvPr/>
        </p:nvSpPr>
        <p:spPr>
          <a:xfrm>
            <a:off x="276795" y="2266200"/>
            <a:ext cx="64037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FFFFFF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Образовательный кредит </a:t>
            </a:r>
            <a:r>
              <a:rPr lang="ru-RU" sz="4000" dirty="0" smtClean="0">
                <a:solidFill>
                  <a:srgbClr val="FFFFFF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Сбербанка  </a:t>
            </a:r>
            <a:r>
              <a:rPr lang="ru-RU" sz="4000" dirty="0">
                <a:solidFill>
                  <a:srgbClr val="FFFFFF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</a:br>
            <a:r>
              <a:rPr lang="ru-RU" sz="4000" dirty="0">
                <a:solidFill>
                  <a:srgbClr val="FFFFFF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 государственной поддержкой</a:t>
            </a:r>
            <a:endParaRPr lang="ru-RU" sz="4000" dirty="0">
              <a:latin typeface="SB Sans Display" panose="020B0503040504020204" pitchFamily="34" charset="0"/>
              <a:cs typeface="SB Sans Display" panose="020B0503040504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54569A7-C892-490C-B760-AE9649261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611650">
            <a:off x="3150761" y="2758303"/>
            <a:ext cx="8206865" cy="7114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1153DC4B-7B96-4A1F-9C6D-19494164DD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939" y="328613"/>
            <a:ext cx="2528642" cy="38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8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37D6C2-AD97-4CC5-BEB9-21C6764C810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424" b="724"/>
          <a:stretch/>
        </p:blipFill>
        <p:spPr>
          <a:xfrm>
            <a:off x="7830207" y="2419572"/>
            <a:ext cx="4362918" cy="443842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2FA4C24-76C6-418C-A9FA-417F253A3D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64" y="182042"/>
            <a:ext cx="2560118" cy="4446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F1CC90-D1B3-4F42-AF3E-186C4808DEEB}"/>
              </a:ext>
            </a:extLst>
          </p:cNvPr>
          <p:cNvSpPr txBox="1"/>
          <p:nvPr/>
        </p:nvSpPr>
        <p:spPr>
          <a:xfrm>
            <a:off x="557898" y="826391"/>
            <a:ext cx="116352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 целью повышения доступности образования государство </a:t>
            </a:r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оказывает </a:t>
            </a:r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гражданам РФ поддержку </a:t>
            </a:r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в </a:t>
            </a:r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кредитовании на цели образования и дает возможность льготной ставки – 3% с отсрочкой оплаты основного долга и части процентов. </a:t>
            </a:r>
          </a:p>
          <a:p>
            <a:endParaRPr lang="ru-RU" sz="2800" dirty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  <a:p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Сбербанк является партнером данной программы и со своей стороны предоставляет абитуриентам/студентам возможность персонального обслуживания по данной услуге.</a:t>
            </a:r>
          </a:p>
          <a:p>
            <a:endParaRPr lang="ru-RU" sz="2000" dirty="0" smtClean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  <a:p>
            <a:r>
              <a:rPr lang="ru-RU" sz="2000" b="1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Выездной персональный менеджер осуществляет: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К</a:t>
            </a: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онсультирование по всем уточняющим вопросам (в </a:t>
            </a:r>
            <a:r>
              <a:rPr lang="ru-RU" sz="2000" dirty="0" err="1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т.ч</a:t>
            </a: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. </a:t>
            </a:r>
            <a:r>
              <a:rPr lang="ru-RU" sz="20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п</a:t>
            </a: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 телефону)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Помощь в сборе пакета документов на образовательный кредит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Персональное обслуживание без очереди при подаче заявки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Сопровождение студента по действующему образовательному </a:t>
            </a:r>
          </a:p>
          <a:p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кредиту в течение всего периода обучения</a:t>
            </a:r>
          </a:p>
          <a:p>
            <a:endParaRPr lang="ru-RU" sz="2000" dirty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  <a:p>
            <a:r>
              <a:rPr lang="ru-RU" sz="20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Услуга предоставляется бесплатно</a:t>
            </a:r>
            <a:endParaRPr lang="ru-RU" sz="2000" dirty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6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A937420-4627-4646-A1AB-D237686E2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8699"/>
            <a:ext cx="12192000" cy="577930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2FA4C24-76C6-418C-A9FA-417F253A3D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00" y="297656"/>
            <a:ext cx="2560118" cy="4446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D43FA40-4F7D-4B13-8EFB-333D6BDD6576}"/>
              </a:ext>
            </a:extLst>
          </p:cNvPr>
          <p:cNvSpPr txBox="1"/>
          <p:nvPr/>
        </p:nvSpPr>
        <p:spPr>
          <a:xfrm>
            <a:off x="371200" y="952198"/>
            <a:ext cx="11761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К</a:t>
            </a:r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редит Сбер</a:t>
            </a:r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б</a:t>
            </a:r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анка </a:t>
            </a:r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на </a:t>
            </a:r>
            <a:r>
              <a:rPr lang="ru-RU" sz="2800" dirty="0" smtClean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образование с государственной поддержкой</a:t>
            </a:r>
            <a:endParaRPr lang="ru-RU" sz="2800" dirty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76EEC69E-6C05-4E43-9EEA-7612D6C25C34}"/>
              </a:ext>
            </a:extLst>
          </p:cNvPr>
          <p:cNvSpPr txBox="1"/>
          <p:nvPr/>
        </p:nvSpPr>
        <p:spPr>
          <a:xfrm>
            <a:off x="4820695" y="2279345"/>
            <a:ext cx="3279195" cy="32630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600"/>
              </a:spcBef>
            </a:pPr>
            <a:r>
              <a:rPr dirty="0" err="1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Доступно</a:t>
            </a:r>
            <a:endParaRPr lang="ru-RU" dirty="0">
              <a:solidFill>
                <a:srgbClr val="333F4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  <a:p>
            <a:pPr marL="12700" marR="558800"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Необязательно иметь работу – мы не требуем справок о доходах</a:t>
            </a:r>
          </a:p>
          <a:p>
            <a:pPr marL="12700" marR="558800"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Выплачивать основной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долг по кредиту можно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 течение 15 лет 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после окончания </a:t>
            </a: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обучения</a:t>
            </a:r>
          </a:p>
          <a:p>
            <a:pPr marL="12700" marR="558800">
              <a:spcBef>
                <a:spcPts val="600"/>
              </a:spcBef>
            </a:pP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Возможно досрочное погашение кредита без комиссии</a:t>
            </a:r>
          </a:p>
          <a:p>
            <a:pPr marL="12700" marR="558800">
              <a:spcBef>
                <a:spcPts val="600"/>
              </a:spcBef>
            </a:pPr>
            <a:endParaRPr lang="ru-RU" sz="1400" dirty="0" smtClean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17" name="object 35">
            <a:extLst>
              <a:ext uri="{FF2B5EF4-FFF2-40B4-BE49-F238E27FC236}">
                <a16:creationId xmlns:a16="http://schemas.microsoft.com/office/drawing/2014/main" xmlns="" id="{92A7F401-CFC7-4E0C-B73C-07D90FFF7863}"/>
              </a:ext>
            </a:extLst>
          </p:cNvPr>
          <p:cNvSpPr txBox="1"/>
          <p:nvPr/>
        </p:nvSpPr>
        <p:spPr>
          <a:xfrm>
            <a:off x="1176577" y="2279345"/>
            <a:ext cx="3034517" cy="206274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Практично</a:t>
            </a:r>
          </a:p>
          <a:p>
            <a:pPr marL="12700" marR="558800"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Вы платите только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3% годовых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, т.к. часть процентов субсидируется государством</a:t>
            </a:r>
          </a:p>
          <a:p>
            <a:pPr marL="12700" marR="558800"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Пока учитесь, платите только проценты</a:t>
            </a:r>
          </a:p>
          <a:p>
            <a:pPr marL="12700" marR="558800">
              <a:spcBef>
                <a:spcPts val="600"/>
              </a:spcBef>
            </a:pPr>
            <a:endParaRPr lang="ru-RU"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21" name="object 46">
            <a:extLst>
              <a:ext uri="{FF2B5EF4-FFF2-40B4-BE49-F238E27FC236}">
                <a16:creationId xmlns:a16="http://schemas.microsoft.com/office/drawing/2014/main" xmlns="" id="{FE7EC440-0E28-4172-B94E-6524E918EE4D}"/>
              </a:ext>
            </a:extLst>
          </p:cNvPr>
          <p:cNvSpPr txBox="1"/>
          <p:nvPr/>
        </p:nvSpPr>
        <p:spPr>
          <a:xfrm>
            <a:off x="464630" y="6032593"/>
            <a:ext cx="7905780" cy="663002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72000" marR="5080" indent="-133985">
              <a:lnSpc>
                <a:spcPct val="76500"/>
              </a:lnSpc>
              <a:spcBef>
                <a:spcPts val="550"/>
              </a:spcBef>
            </a:pPr>
            <a:r>
              <a:rPr sz="1000" i="1" baseline="30864" dirty="0">
                <a:latin typeface="Arial"/>
                <a:cs typeface="Arial"/>
              </a:rPr>
              <a:t>1 </a:t>
            </a:r>
            <a:r>
              <a:rPr sz="1000" i="1" dirty="0">
                <a:latin typeface="Arial"/>
                <a:cs typeface="Arial"/>
              </a:rPr>
              <a:t>Кредит предоставляется на оплату образовательных услуг в </a:t>
            </a:r>
            <a:r>
              <a:rPr sz="1000" i="1" dirty="0" err="1">
                <a:latin typeface="Arial"/>
                <a:cs typeface="Arial"/>
              </a:rPr>
              <a:t>российском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dirty="0" err="1" smtClean="0">
                <a:latin typeface="Arial"/>
                <a:cs typeface="Arial"/>
              </a:rPr>
              <a:t>вузе</a:t>
            </a:r>
            <a:r>
              <a:rPr lang="ru-RU" sz="1000" i="1" dirty="0" smtClean="0">
                <a:latin typeface="Arial"/>
                <a:cs typeface="Arial"/>
              </a:rPr>
              <a:t> или </a:t>
            </a:r>
            <a:r>
              <a:rPr lang="ru-RU" sz="1000" i="1" dirty="0" err="1" smtClean="0">
                <a:latin typeface="Arial"/>
                <a:cs typeface="Arial"/>
              </a:rPr>
              <a:t>ссузе</a:t>
            </a:r>
            <a:r>
              <a:rPr sz="1000" i="1" dirty="0" smtClean="0">
                <a:latin typeface="Arial"/>
                <a:cs typeface="Arial"/>
              </a:rPr>
              <a:t>, </a:t>
            </a:r>
            <a:r>
              <a:rPr sz="1000" i="1" dirty="0">
                <a:latin typeface="Arial"/>
                <a:cs typeface="Arial"/>
              </a:rPr>
              <a:t>имеющем лицензию на оказание образовательных услуг и предоставляющем образовательные </a:t>
            </a:r>
            <a:r>
              <a:rPr sz="1000" i="1" dirty="0" err="1">
                <a:latin typeface="Arial"/>
                <a:cs typeface="Arial"/>
              </a:rPr>
              <a:t>услуги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dirty="0" err="1" smtClean="0">
                <a:latin typeface="Arial"/>
                <a:cs typeface="Arial"/>
              </a:rPr>
              <a:t>на</a:t>
            </a:r>
            <a:r>
              <a:rPr sz="1000" i="1" dirty="0" smtClean="0">
                <a:latin typeface="Arial"/>
                <a:cs typeface="Arial"/>
              </a:rPr>
              <a:t> </a:t>
            </a:r>
            <a:r>
              <a:rPr sz="1000" i="1" dirty="0" err="1">
                <a:latin typeface="Arial"/>
                <a:cs typeface="Arial"/>
              </a:rPr>
              <a:t>платной</a:t>
            </a:r>
            <a:r>
              <a:rPr lang="ru-RU" sz="1000" i="1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(коммерческой) основе, при любой форме обучения по </a:t>
            </a:r>
            <a:r>
              <a:rPr sz="1000" i="1" dirty="0" err="1">
                <a:latin typeface="Arial"/>
                <a:cs typeface="Arial"/>
              </a:rPr>
              <a:t>основным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lang="ru-RU" sz="1000" i="1" dirty="0" smtClean="0">
                <a:latin typeface="Arial"/>
                <a:cs typeface="Arial"/>
              </a:rPr>
              <a:t>средним специальным и </a:t>
            </a:r>
            <a:r>
              <a:rPr sz="1000" i="1" dirty="0" err="1" smtClean="0">
                <a:latin typeface="Arial"/>
                <a:cs typeface="Arial"/>
              </a:rPr>
              <a:t>профессиональным</a:t>
            </a:r>
            <a:r>
              <a:rPr sz="1000" i="1" dirty="0" smtClean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образовательным программам: бакалавриата, специалитета, магистратуры, подготовки научно-педагогических кадров  в аспирантуре (адъюнктуре), программам ординатуры, интернатуры, ассистентуры-стажировки.</a:t>
            </a:r>
          </a:p>
        </p:txBody>
      </p:sp>
      <p:sp>
        <p:nvSpPr>
          <p:cNvPr id="16" name="object 34">
            <a:extLst>
              <a:ext uri="{FF2B5EF4-FFF2-40B4-BE49-F238E27FC236}">
                <a16:creationId xmlns:a16="http://schemas.microsoft.com/office/drawing/2014/main" xmlns="" id="{0CF432F4-434E-4638-8D39-7A33D45D8A41}"/>
              </a:ext>
            </a:extLst>
          </p:cNvPr>
          <p:cNvSpPr txBox="1"/>
          <p:nvPr/>
        </p:nvSpPr>
        <p:spPr>
          <a:xfrm>
            <a:off x="464630" y="1420434"/>
            <a:ext cx="11790432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58800">
              <a:spcBef>
                <a:spcPts val="125"/>
              </a:spcBef>
            </a:pPr>
            <a:r>
              <a:rPr lang="ru-RU" sz="2400" dirty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 </a:t>
            </a:r>
            <a:r>
              <a:rPr lang="ru-RU"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                        </a:t>
            </a:r>
            <a:r>
              <a:rPr lang="ru-RU"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 </a:t>
            </a:r>
            <a:r>
              <a:rPr lang="ru-RU"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на оплату обучения</a:t>
            </a:r>
            <a:r>
              <a:rPr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 </a:t>
            </a:r>
            <a:r>
              <a:rPr sz="2400" dirty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в </a:t>
            </a:r>
            <a:r>
              <a:rPr sz="2400" dirty="0" err="1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российском</a:t>
            </a:r>
            <a:r>
              <a:rPr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 </a:t>
            </a:r>
            <a:r>
              <a:rPr lang="ru-RU" sz="2400" dirty="0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ВУЗе или </a:t>
            </a:r>
            <a:r>
              <a:rPr lang="ru-RU" sz="2400" dirty="0" err="1" smtClean="0">
                <a:solidFill>
                  <a:srgbClr val="21A13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ССУЗе</a:t>
            </a:r>
            <a:endParaRPr sz="2400" dirty="0">
              <a:solidFill>
                <a:srgbClr val="21A138"/>
              </a:solidFill>
              <a:latin typeface="SB Sans Display" panose="020B0503040504020204" pitchFamily="34" charset="0"/>
              <a:cs typeface="SB Sans Display" panose="020B0503040504020204" pitchFamily="34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F23567CD-1CDA-4F00-B616-29BB57488C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568" y="2332700"/>
            <a:ext cx="537125" cy="49472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5D358E9D-8745-4E88-86BC-52F245CD55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11095" y="2298684"/>
            <a:ext cx="381641" cy="537125"/>
          </a:xfrm>
          <a:prstGeom prst="rect">
            <a:avLst/>
          </a:prstGeom>
        </p:spPr>
      </p:pic>
      <p:sp>
        <p:nvSpPr>
          <p:cNvPr id="18" name="object 35">
            <a:extLst>
              <a:ext uri="{FF2B5EF4-FFF2-40B4-BE49-F238E27FC236}">
                <a16:creationId xmlns:a16="http://schemas.microsoft.com/office/drawing/2014/main" xmlns="" id="{4207241B-2831-47AF-AA7B-2A1E345FCFC8}"/>
              </a:ext>
            </a:extLst>
          </p:cNvPr>
          <p:cNvSpPr txBox="1"/>
          <p:nvPr/>
        </p:nvSpPr>
        <p:spPr>
          <a:xfrm>
            <a:off x="8481532" y="2271708"/>
            <a:ext cx="2667437" cy="470962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600"/>
              </a:spcBef>
            </a:pPr>
            <a:r>
              <a:rPr lang="ru-RU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Удобно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Кредит можно </a:t>
            </a:r>
            <a:r>
              <a:rPr lang="en-US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/>
            </a:r>
            <a:br>
              <a:rPr lang="en-US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оформить:</a:t>
            </a:r>
          </a:p>
          <a:p>
            <a:pPr marL="2984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для оплаты любой формы обучения в </a:t>
            </a:r>
            <a:r>
              <a:rPr lang="ru-RU" sz="1400" dirty="0" smtClean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любом лицензированном ВУЗе (или </a:t>
            </a:r>
            <a:r>
              <a:rPr lang="ru-RU" sz="1400" dirty="0" err="1" smtClean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ССУЗе</a:t>
            </a:r>
            <a:r>
              <a:rPr lang="ru-RU" sz="1400" dirty="0" smtClean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)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 </a:t>
            </a:r>
            <a:endParaRPr lang="ru-RU" sz="1400" dirty="0" smtClean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marL="2984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для 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оплаты всего образования целиком или одного семестра</a:t>
            </a:r>
          </a:p>
          <a:p>
            <a:pPr marL="2984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вне зависимости от места вашей регистрации (рекомендуется оформлять кредит по месту нахождения ВУЗа/</a:t>
            </a:r>
            <a:r>
              <a:rPr lang="ru-RU" sz="1400" dirty="0" err="1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ССУЗа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ru-RU" sz="1400" dirty="0" smtClean="0">
              <a:solidFill>
                <a:srgbClr val="21A13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ru-RU" sz="1400" dirty="0">
              <a:solidFill>
                <a:srgbClr val="21A13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ru-RU" sz="1400" dirty="0">
              <a:solidFill>
                <a:srgbClr val="21A13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5FC80C7-CAB0-4C53-9DA8-F2B5D5FD97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06108" y="2230168"/>
            <a:ext cx="645355" cy="462829"/>
          </a:xfrm>
          <a:prstGeom prst="rect">
            <a:avLst/>
          </a:prstGeom>
        </p:spPr>
      </p:pic>
      <p:sp>
        <p:nvSpPr>
          <p:cNvPr id="20" name="object 35">
            <a:extLst>
              <a:ext uri="{FF2B5EF4-FFF2-40B4-BE49-F238E27FC236}">
                <a16:creationId xmlns:a16="http://schemas.microsoft.com/office/drawing/2014/main" xmlns="" id="{12D7C61C-59F4-453C-9F5A-7D8CCB102DF0}"/>
              </a:ext>
            </a:extLst>
          </p:cNvPr>
          <p:cNvSpPr txBox="1"/>
          <p:nvPr/>
        </p:nvSpPr>
        <p:spPr>
          <a:xfrm>
            <a:off x="4814361" y="4941509"/>
            <a:ext cx="3202577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Можно оформить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кредит </a:t>
            </a:r>
            <a:r>
              <a:rPr lang="ru-RU" sz="1400" dirty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 14 лет</a:t>
            </a:r>
            <a:endParaRPr lang="ru-RU"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22" name="object 35">
            <a:extLst>
              <a:ext uri="{FF2B5EF4-FFF2-40B4-BE49-F238E27FC236}">
                <a16:creationId xmlns:a16="http://schemas.microsoft.com/office/drawing/2014/main" xmlns="" id="{78C99484-0D22-4230-81D8-43D219DC7B35}"/>
              </a:ext>
            </a:extLst>
          </p:cNvPr>
          <p:cNvSpPr txBox="1"/>
          <p:nvPr/>
        </p:nvSpPr>
        <p:spPr>
          <a:xfrm>
            <a:off x="4820695" y="5456214"/>
            <a:ext cx="3549715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До 18 лет требуется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согласие родителей</a:t>
            </a:r>
          </a:p>
        </p:txBody>
      </p:sp>
      <p:sp>
        <p:nvSpPr>
          <p:cNvPr id="23" name="object 35">
            <a:extLst>
              <a:ext uri="{FF2B5EF4-FFF2-40B4-BE49-F238E27FC236}">
                <a16:creationId xmlns:a16="http://schemas.microsoft.com/office/drawing/2014/main" xmlns="" id="{1C8C8A23-6B0E-4893-912D-B766E62036DB}"/>
              </a:ext>
            </a:extLst>
          </p:cNvPr>
          <p:cNvSpPr txBox="1"/>
          <p:nvPr/>
        </p:nvSpPr>
        <p:spPr>
          <a:xfrm>
            <a:off x="1040411" y="4119499"/>
            <a:ext cx="2780231" cy="117019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18450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Кредит оформляется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на </a:t>
            </a: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абитуриента/студента</a:t>
            </a: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/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Нельзя оформить 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кредит на </a:t>
            </a:r>
            <a:r>
              <a:rPr lang="ru-RU" sz="1400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родителей</a:t>
            </a:r>
          </a:p>
          <a:p>
            <a:pPr marL="118450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15250" y="37221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17797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2FA4C24-76C6-418C-A9FA-417F253A3D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00" y="297656"/>
            <a:ext cx="2560118" cy="444652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xmlns="" id="{C3D08177-66DD-4A93-88B4-A8C026AF3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753483" y="2225057"/>
            <a:ext cx="108000" cy="108000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007FB8D8-1475-4C1B-93CB-A413F183E7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5259103" flipH="1">
            <a:off x="11261418" y="681359"/>
            <a:ext cx="202624" cy="446460"/>
          </a:xfrm>
          <a:prstGeom prst="rect">
            <a:avLst/>
          </a:prstGeom>
        </p:spPr>
      </p:pic>
      <p:pic>
        <p:nvPicPr>
          <p:cNvPr id="85" name="Рисунок 84">
            <a:extLst>
              <a:ext uri="{FF2B5EF4-FFF2-40B4-BE49-F238E27FC236}">
                <a16:creationId xmlns:a16="http://schemas.microsoft.com/office/drawing/2014/main" xmlns="" id="{7326AEEA-6981-4165-A82D-6A12B2104D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9150300" y="1165202"/>
            <a:ext cx="108000" cy="108000"/>
          </a:xfrm>
          <a:prstGeom prst="rect">
            <a:avLst/>
          </a:prstGeom>
        </p:spPr>
      </p:pic>
      <p:sp>
        <p:nvSpPr>
          <p:cNvPr id="17" name="object 35">
            <a:extLst>
              <a:ext uri="{FF2B5EF4-FFF2-40B4-BE49-F238E27FC236}">
                <a16:creationId xmlns:a16="http://schemas.microsoft.com/office/drawing/2014/main" xmlns="" id="{EFA1AC19-9EAA-469D-B020-83BF9CF00CC0}"/>
              </a:ext>
            </a:extLst>
          </p:cNvPr>
          <p:cNvSpPr txBox="1"/>
          <p:nvPr/>
        </p:nvSpPr>
        <p:spPr>
          <a:xfrm>
            <a:off x="390249" y="2292109"/>
            <a:ext cx="5996483" cy="2025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lvl="0">
              <a:lnSpc>
                <a:spcPct val="100800"/>
              </a:lnSpc>
              <a:spcBef>
                <a:spcPts val="95"/>
              </a:spcBef>
              <a:defRPr/>
            </a:pPr>
            <a:r>
              <a:rPr lang="ru-RU" sz="12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Срок обучения + 9 месяцев —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333F48"/>
                </a:solidFill>
                <a:effectLst/>
                <a:uLnTx/>
                <a:uFillTx/>
                <a:latin typeface="SB Sans Text" panose="020B0503040504020204" pitchFamily="34" charset="-52"/>
                <a:ea typeface="+mn-ea"/>
                <a:cs typeface="SB Sans Text" panose="020B0503040504020204" pitchFamily="34" charset="-52"/>
              </a:rPr>
              <a:t>платите только проценты: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D8450967-D075-45C4-B981-DDF4A0B27FB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83345" y="1591936"/>
            <a:ext cx="2630738" cy="473208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6F1CC90-D1B3-4F42-AF3E-186C4808DEEB}"/>
              </a:ext>
            </a:extLst>
          </p:cNvPr>
          <p:cNvSpPr txBox="1"/>
          <p:nvPr/>
        </p:nvSpPr>
        <p:spPr>
          <a:xfrm>
            <a:off x="304525" y="1140639"/>
            <a:ext cx="631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Срок кредита и условия погашения</a:t>
            </a:r>
          </a:p>
        </p:txBody>
      </p:sp>
      <p:sp>
        <p:nvSpPr>
          <p:cNvPr id="22" name="object 35">
            <a:extLst>
              <a:ext uri="{FF2B5EF4-FFF2-40B4-BE49-F238E27FC236}">
                <a16:creationId xmlns:a16="http://schemas.microsoft.com/office/drawing/2014/main" xmlns="" id="{28F4150E-4628-48D3-96BF-94602A3A9CDF}"/>
              </a:ext>
            </a:extLst>
          </p:cNvPr>
          <p:cNvSpPr txBox="1"/>
          <p:nvPr/>
        </p:nvSpPr>
        <p:spPr>
          <a:xfrm>
            <a:off x="390249" y="1968668"/>
            <a:ext cx="3034517" cy="29302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Льготный период</a:t>
            </a:r>
            <a:endParaRPr lang="ru-RU"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32" name="object 35">
            <a:extLst>
              <a:ext uri="{FF2B5EF4-FFF2-40B4-BE49-F238E27FC236}">
                <a16:creationId xmlns:a16="http://schemas.microsoft.com/office/drawing/2014/main" xmlns="" id="{F994DA75-E3A3-4D39-8CF5-798055F322D3}"/>
              </a:ext>
            </a:extLst>
          </p:cNvPr>
          <p:cNvSpPr txBox="1"/>
          <p:nvPr/>
        </p:nvSpPr>
        <p:spPr>
          <a:xfrm>
            <a:off x="416377" y="3171904"/>
            <a:ext cx="1185855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40%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от начисленных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за год процентов</a:t>
            </a:r>
          </a:p>
        </p:txBody>
      </p:sp>
      <p:sp>
        <p:nvSpPr>
          <p:cNvPr id="48" name="object 35">
            <a:extLst>
              <a:ext uri="{FF2B5EF4-FFF2-40B4-BE49-F238E27FC236}">
                <a16:creationId xmlns:a16="http://schemas.microsoft.com/office/drawing/2014/main" xmlns="" id="{24EC1A2B-B139-4D8F-9054-9719746AE9EA}"/>
              </a:ext>
            </a:extLst>
          </p:cNvPr>
          <p:cNvSpPr txBox="1"/>
          <p:nvPr/>
        </p:nvSpPr>
        <p:spPr>
          <a:xfrm>
            <a:off x="1745463" y="3171904"/>
            <a:ext cx="1185855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60%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от начисленных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за год процентов</a:t>
            </a:r>
          </a:p>
        </p:txBody>
      </p:sp>
      <p:sp>
        <p:nvSpPr>
          <p:cNvPr id="50" name="object 35">
            <a:extLst>
              <a:ext uri="{FF2B5EF4-FFF2-40B4-BE49-F238E27FC236}">
                <a16:creationId xmlns:a16="http://schemas.microsoft.com/office/drawing/2014/main" xmlns="" id="{36F64D4F-98B2-4158-B6DB-F7D2F642C1CE}"/>
              </a:ext>
            </a:extLst>
          </p:cNvPr>
          <p:cNvSpPr txBox="1"/>
          <p:nvPr/>
        </p:nvSpPr>
        <p:spPr>
          <a:xfrm>
            <a:off x="3078729" y="3171904"/>
            <a:ext cx="1185855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100%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от начисленных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за год процентов</a:t>
            </a:r>
          </a:p>
        </p:txBody>
      </p: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xmlns="" id="{8C4F755A-CEFC-4191-8444-895A0A989E9A}"/>
              </a:ext>
            </a:extLst>
          </p:cNvPr>
          <p:cNvGrpSpPr/>
          <p:nvPr/>
        </p:nvGrpSpPr>
        <p:grpSpPr>
          <a:xfrm>
            <a:off x="397392" y="2743703"/>
            <a:ext cx="7461310" cy="336403"/>
            <a:chOff x="397392" y="2889947"/>
            <a:chExt cx="7461310" cy="336403"/>
          </a:xfrm>
        </p:grpSpPr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xmlns="" id="{7CAB2E22-86E7-4B9A-BC1D-0D3148E5A7DE}"/>
                </a:ext>
              </a:extLst>
            </p:cNvPr>
            <p:cNvCxnSpPr>
              <a:cxnSpLocks/>
            </p:cNvCxnSpPr>
            <p:nvPr/>
          </p:nvCxnSpPr>
          <p:spPr>
            <a:xfrm>
              <a:off x="430203" y="3189746"/>
              <a:ext cx="5255391" cy="0"/>
            </a:xfrm>
            <a:prstGeom prst="line">
              <a:avLst/>
            </a:prstGeom>
            <a:ln w="25400">
              <a:solidFill>
                <a:srgbClr val="21A1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xmlns="" id="{D40A9E59-02FF-4A01-B9C3-4716F60875EE}"/>
                </a:ext>
              </a:extLst>
            </p:cNvPr>
            <p:cNvCxnSpPr>
              <a:cxnSpLocks/>
            </p:cNvCxnSpPr>
            <p:nvPr/>
          </p:nvCxnSpPr>
          <p:spPr>
            <a:xfrm>
              <a:off x="5698562" y="3189845"/>
              <a:ext cx="1943063" cy="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ACC84AE4-AB3F-4AE4-AA56-83691F6F131F}"/>
                </a:ext>
              </a:extLst>
            </p:cNvPr>
            <p:cNvSpPr/>
            <p:nvPr/>
          </p:nvSpPr>
          <p:spPr>
            <a:xfrm>
              <a:off x="397392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xmlns="" id="{A3CA6E0C-5C61-401F-A5B8-0B3F7C04706C}"/>
                </a:ext>
              </a:extLst>
            </p:cNvPr>
            <p:cNvSpPr/>
            <p:nvPr/>
          </p:nvSpPr>
          <p:spPr>
            <a:xfrm>
              <a:off x="7598372" y="3156935"/>
              <a:ext cx="65622" cy="6562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bject 35">
              <a:extLst>
                <a:ext uri="{FF2B5EF4-FFF2-40B4-BE49-F238E27FC236}">
                  <a16:creationId xmlns:a16="http://schemas.microsoft.com/office/drawing/2014/main" xmlns="" id="{F39AD334-072F-48A7-9A71-FCC77D4CB269}"/>
                </a:ext>
              </a:extLst>
            </p:cNvPr>
            <p:cNvSpPr txBox="1"/>
            <p:nvPr/>
          </p:nvSpPr>
          <p:spPr>
            <a:xfrm>
              <a:off x="408297" y="2903161"/>
              <a:ext cx="454337" cy="20255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1 год</a:t>
              </a: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333F48"/>
                </a:solidFill>
                <a:effectLst/>
                <a:uLnTx/>
                <a:uFillTx/>
                <a:latin typeface="SB Sans Text" panose="020B0503040504020204" pitchFamily="34" charset="-52"/>
                <a:ea typeface="+mn-ea"/>
                <a:cs typeface="SB Sans Text" panose="020B0503040504020204" pitchFamily="34" charset="-52"/>
              </a:endParaRPr>
            </a:p>
          </p:txBody>
        </p:sp>
        <p:sp>
          <p:nvSpPr>
            <p:cNvPr id="31" name="object 35">
              <a:extLst>
                <a:ext uri="{FF2B5EF4-FFF2-40B4-BE49-F238E27FC236}">
                  <a16:creationId xmlns:a16="http://schemas.microsoft.com/office/drawing/2014/main" xmlns="" id="{DDF5C223-60F8-4E1A-B81B-EC943C85F5D3}"/>
                </a:ext>
              </a:extLst>
            </p:cNvPr>
            <p:cNvSpPr txBox="1"/>
            <p:nvPr/>
          </p:nvSpPr>
          <p:spPr>
            <a:xfrm>
              <a:off x="1751043" y="2901475"/>
              <a:ext cx="454337" cy="20255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2 год</a:t>
              </a: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333F48"/>
                </a:solidFill>
                <a:effectLst/>
                <a:uLnTx/>
                <a:uFillTx/>
                <a:latin typeface="SB Sans Text" panose="020B0503040504020204" pitchFamily="34" charset="-52"/>
                <a:ea typeface="+mn-ea"/>
                <a:cs typeface="SB Sans Text" panose="020B0503040504020204" pitchFamily="34" charset="-52"/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BFD951FA-958F-40E1-A35B-5FC86EFA208D}"/>
                </a:ext>
              </a:extLst>
            </p:cNvPr>
            <p:cNvSpPr/>
            <p:nvPr/>
          </p:nvSpPr>
          <p:spPr>
            <a:xfrm>
              <a:off x="1721655" y="3160728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xmlns="" id="{EECAEB3B-6BBC-4F8B-9C53-FB9BCAF8134D}"/>
                </a:ext>
              </a:extLst>
            </p:cNvPr>
            <p:cNvSpPr/>
            <p:nvPr/>
          </p:nvSpPr>
          <p:spPr>
            <a:xfrm>
              <a:off x="3045918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F1E89BB1-801E-40FA-990C-824EF0268C77}"/>
                </a:ext>
              </a:extLst>
            </p:cNvPr>
            <p:cNvSpPr/>
            <p:nvPr/>
          </p:nvSpPr>
          <p:spPr>
            <a:xfrm>
              <a:off x="5643382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object 35">
              <a:extLst>
                <a:ext uri="{FF2B5EF4-FFF2-40B4-BE49-F238E27FC236}">
                  <a16:creationId xmlns:a16="http://schemas.microsoft.com/office/drawing/2014/main" xmlns="" id="{F5E820DB-1240-4FC7-9528-C0C95869EDC4}"/>
                </a:ext>
              </a:extLst>
            </p:cNvPr>
            <p:cNvSpPr txBox="1"/>
            <p:nvPr/>
          </p:nvSpPr>
          <p:spPr>
            <a:xfrm>
              <a:off x="3078729" y="2901475"/>
              <a:ext cx="3198448" cy="19601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До конца обучения + 9 месяцев</a:t>
              </a:r>
            </a:p>
          </p:txBody>
        </p:sp>
        <p:sp>
          <p:nvSpPr>
            <p:cNvPr id="51" name="object 35">
              <a:extLst>
                <a:ext uri="{FF2B5EF4-FFF2-40B4-BE49-F238E27FC236}">
                  <a16:creationId xmlns:a16="http://schemas.microsoft.com/office/drawing/2014/main" xmlns="" id="{A2EE2F33-8ADE-4F0E-BEB2-512812D2C763}"/>
                </a:ext>
              </a:extLst>
            </p:cNvPr>
            <p:cNvSpPr txBox="1"/>
            <p:nvPr/>
          </p:nvSpPr>
          <p:spPr>
            <a:xfrm>
              <a:off x="5666766" y="2889947"/>
              <a:ext cx="2191936" cy="20255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После </a:t>
              </a:r>
              <a:r>
                <a:rPr lang="ru-RU" sz="1200" dirty="0" smtClean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обучения до 15 лет</a:t>
              </a:r>
              <a:endParaRPr lang="ru-RU" sz="12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endParaRPr>
            </a:p>
          </p:txBody>
        </p:sp>
      </p:grpSp>
      <p:sp>
        <p:nvSpPr>
          <p:cNvPr id="52" name="object 35">
            <a:extLst>
              <a:ext uri="{FF2B5EF4-FFF2-40B4-BE49-F238E27FC236}">
                <a16:creationId xmlns:a16="http://schemas.microsoft.com/office/drawing/2014/main" xmlns="" id="{ECB9DD6E-C6FB-4446-87EB-C95519C6DD06}"/>
              </a:ext>
            </a:extLst>
          </p:cNvPr>
          <p:cNvSpPr txBox="1"/>
          <p:nvPr/>
        </p:nvSpPr>
        <p:spPr>
          <a:xfrm>
            <a:off x="5675162" y="3180153"/>
            <a:ext cx="2438934" cy="63158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58800">
              <a:spcBef>
                <a:spcPts val="600"/>
              </a:spcBef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Выплачивать основной долг </a:t>
            </a:r>
            <a:b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по кредиту можно </a:t>
            </a:r>
            <a:r>
              <a:rPr lang="ru-RU" sz="1000" dirty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в течение 15 лет </a:t>
            </a: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после окончания льготного периода </a:t>
            </a:r>
          </a:p>
        </p:txBody>
      </p:sp>
      <p:sp>
        <p:nvSpPr>
          <p:cNvPr id="55" name="object 35">
            <a:extLst>
              <a:ext uri="{FF2B5EF4-FFF2-40B4-BE49-F238E27FC236}">
                <a16:creationId xmlns:a16="http://schemas.microsoft.com/office/drawing/2014/main" xmlns="" id="{74D04B66-37D6-4615-BB92-AA1D94C9EDB7}"/>
              </a:ext>
            </a:extLst>
          </p:cNvPr>
          <p:cNvSpPr txBox="1"/>
          <p:nvPr/>
        </p:nvSpPr>
        <p:spPr>
          <a:xfrm>
            <a:off x="390249" y="4097804"/>
            <a:ext cx="6324876" cy="64011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Например, обучение стоит 100 000 ₽/год, срок обучения 4 года.</a:t>
            </a: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Ежемесячный платёж составит: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2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57" name="object 35">
            <a:extLst>
              <a:ext uri="{FF2B5EF4-FFF2-40B4-BE49-F238E27FC236}">
                <a16:creationId xmlns:a16="http://schemas.microsoft.com/office/drawing/2014/main" xmlns="" id="{A886ADA3-CBA4-4DA7-AD72-D3993829A482}"/>
              </a:ext>
            </a:extLst>
          </p:cNvPr>
          <p:cNvSpPr txBox="1"/>
          <p:nvPr/>
        </p:nvSpPr>
        <p:spPr>
          <a:xfrm>
            <a:off x="420759" y="5077429"/>
            <a:ext cx="1185855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99 ₽/мес.</a:t>
            </a:r>
          </a:p>
        </p:txBody>
      </p:sp>
      <p:sp>
        <p:nvSpPr>
          <p:cNvPr id="58" name="object 35">
            <a:extLst>
              <a:ext uri="{FF2B5EF4-FFF2-40B4-BE49-F238E27FC236}">
                <a16:creationId xmlns:a16="http://schemas.microsoft.com/office/drawing/2014/main" xmlns="" id="{2A304B49-16E3-4E4C-A664-23ED0F5CC226}"/>
              </a:ext>
            </a:extLst>
          </p:cNvPr>
          <p:cNvSpPr txBox="1"/>
          <p:nvPr/>
        </p:nvSpPr>
        <p:spPr>
          <a:xfrm>
            <a:off x="1754466" y="5077429"/>
            <a:ext cx="1185855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296 ₽/мес.</a:t>
            </a:r>
          </a:p>
        </p:txBody>
      </p:sp>
      <p:sp>
        <p:nvSpPr>
          <p:cNvPr id="59" name="object 35">
            <a:extLst>
              <a:ext uri="{FF2B5EF4-FFF2-40B4-BE49-F238E27FC236}">
                <a16:creationId xmlns:a16="http://schemas.microsoft.com/office/drawing/2014/main" xmlns="" id="{D3952011-EE2D-473D-9B5C-3D3BBA492949}"/>
              </a:ext>
            </a:extLst>
          </p:cNvPr>
          <p:cNvSpPr txBox="1"/>
          <p:nvPr/>
        </p:nvSpPr>
        <p:spPr>
          <a:xfrm>
            <a:off x="3078729" y="5077429"/>
            <a:ext cx="1185855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690 ₽/мес.</a:t>
            </a:r>
          </a:p>
        </p:txBody>
      </p:sp>
      <p:sp>
        <p:nvSpPr>
          <p:cNvPr id="60" name="object 35">
            <a:extLst>
              <a:ext uri="{FF2B5EF4-FFF2-40B4-BE49-F238E27FC236}">
                <a16:creationId xmlns:a16="http://schemas.microsoft.com/office/drawing/2014/main" xmlns="" id="{40DD41DA-CA0C-4A5F-B0E1-C57E1B60B719}"/>
              </a:ext>
            </a:extLst>
          </p:cNvPr>
          <p:cNvSpPr txBox="1"/>
          <p:nvPr/>
        </p:nvSpPr>
        <p:spPr>
          <a:xfrm>
            <a:off x="5698562" y="5085678"/>
            <a:ext cx="2438934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3 132 ₽/мес.</a:t>
            </a:r>
          </a:p>
        </p:txBody>
      </p: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xmlns="" id="{9553EA54-A3B0-40E1-85CD-4FFC3CE3FB5E}"/>
              </a:ext>
            </a:extLst>
          </p:cNvPr>
          <p:cNvGrpSpPr/>
          <p:nvPr/>
        </p:nvGrpSpPr>
        <p:grpSpPr>
          <a:xfrm>
            <a:off x="397392" y="4640937"/>
            <a:ext cx="7266602" cy="336403"/>
            <a:chOff x="397392" y="2889947"/>
            <a:chExt cx="7266602" cy="336403"/>
          </a:xfrm>
        </p:grpSpPr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xmlns="" id="{D57AB7A8-77C7-40A8-97A7-25A8DAF2CAE8}"/>
                </a:ext>
              </a:extLst>
            </p:cNvPr>
            <p:cNvCxnSpPr>
              <a:cxnSpLocks/>
            </p:cNvCxnSpPr>
            <p:nvPr/>
          </p:nvCxnSpPr>
          <p:spPr>
            <a:xfrm>
              <a:off x="430203" y="3189746"/>
              <a:ext cx="5255391" cy="0"/>
            </a:xfrm>
            <a:prstGeom prst="line">
              <a:avLst/>
            </a:prstGeom>
            <a:ln w="25400">
              <a:solidFill>
                <a:srgbClr val="21A1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xmlns="" id="{A2553095-B2A9-4B81-A183-407890FAE062}"/>
                </a:ext>
              </a:extLst>
            </p:cNvPr>
            <p:cNvCxnSpPr>
              <a:cxnSpLocks/>
            </p:cNvCxnSpPr>
            <p:nvPr/>
          </p:nvCxnSpPr>
          <p:spPr>
            <a:xfrm>
              <a:off x="5698562" y="3189845"/>
              <a:ext cx="1943063" cy="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D192B7B2-9703-492F-A36E-CBBF70F993EA}"/>
                </a:ext>
              </a:extLst>
            </p:cNvPr>
            <p:cNvSpPr/>
            <p:nvPr/>
          </p:nvSpPr>
          <p:spPr>
            <a:xfrm>
              <a:off x="397392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xmlns="" id="{8E501B00-7BB2-4ACE-B196-AFEC1307A7C1}"/>
                </a:ext>
              </a:extLst>
            </p:cNvPr>
            <p:cNvSpPr/>
            <p:nvPr/>
          </p:nvSpPr>
          <p:spPr>
            <a:xfrm>
              <a:off x="7598372" y="3156935"/>
              <a:ext cx="65622" cy="6562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object 35">
              <a:extLst>
                <a:ext uri="{FF2B5EF4-FFF2-40B4-BE49-F238E27FC236}">
                  <a16:creationId xmlns:a16="http://schemas.microsoft.com/office/drawing/2014/main" xmlns="" id="{580C898A-7B47-4DB7-AAD8-79C9BA4F2239}"/>
                </a:ext>
              </a:extLst>
            </p:cNvPr>
            <p:cNvSpPr txBox="1"/>
            <p:nvPr/>
          </p:nvSpPr>
          <p:spPr>
            <a:xfrm>
              <a:off x="416377" y="2903161"/>
              <a:ext cx="454337" cy="20255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1 год</a:t>
              </a: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333F48"/>
                </a:solidFill>
                <a:effectLst/>
                <a:uLnTx/>
                <a:uFillTx/>
                <a:latin typeface="SB Sans Text" panose="020B0503040504020204" pitchFamily="34" charset="-52"/>
                <a:ea typeface="+mn-ea"/>
                <a:cs typeface="SB Sans Text" panose="020B0503040504020204" pitchFamily="34" charset="-52"/>
              </a:endParaRPr>
            </a:p>
          </p:txBody>
        </p:sp>
        <p:sp>
          <p:nvSpPr>
            <p:cNvPr id="68" name="object 35">
              <a:extLst>
                <a:ext uri="{FF2B5EF4-FFF2-40B4-BE49-F238E27FC236}">
                  <a16:creationId xmlns:a16="http://schemas.microsoft.com/office/drawing/2014/main" xmlns="" id="{D13CECAB-1704-4BC1-8B45-0A36B7452B27}"/>
                </a:ext>
              </a:extLst>
            </p:cNvPr>
            <p:cNvSpPr txBox="1"/>
            <p:nvPr/>
          </p:nvSpPr>
          <p:spPr>
            <a:xfrm>
              <a:off x="1754466" y="2901475"/>
              <a:ext cx="454337" cy="20255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2 год</a:t>
              </a: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333F48"/>
                </a:solidFill>
                <a:effectLst/>
                <a:uLnTx/>
                <a:uFillTx/>
                <a:latin typeface="SB Sans Text" panose="020B0503040504020204" pitchFamily="34" charset="-52"/>
                <a:ea typeface="+mn-ea"/>
                <a:cs typeface="SB Sans Text" panose="020B0503040504020204" pitchFamily="34" charset="-52"/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1499E3D6-4591-493D-8DFD-99BB84BC2DDA}"/>
                </a:ext>
              </a:extLst>
            </p:cNvPr>
            <p:cNvSpPr/>
            <p:nvPr/>
          </p:nvSpPr>
          <p:spPr>
            <a:xfrm>
              <a:off x="1721655" y="3160728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xmlns="" id="{18735061-F53C-4BDC-87E6-FAD420562D78}"/>
                </a:ext>
              </a:extLst>
            </p:cNvPr>
            <p:cNvSpPr/>
            <p:nvPr/>
          </p:nvSpPr>
          <p:spPr>
            <a:xfrm>
              <a:off x="3045918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xmlns="" id="{6E9B8656-4D30-4009-8141-B799CB96C8E5}"/>
                </a:ext>
              </a:extLst>
            </p:cNvPr>
            <p:cNvSpPr/>
            <p:nvPr/>
          </p:nvSpPr>
          <p:spPr>
            <a:xfrm>
              <a:off x="5643382" y="3156935"/>
              <a:ext cx="65622" cy="65622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object 35">
              <a:extLst>
                <a:ext uri="{FF2B5EF4-FFF2-40B4-BE49-F238E27FC236}">
                  <a16:creationId xmlns:a16="http://schemas.microsoft.com/office/drawing/2014/main" xmlns="" id="{81C382AF-1AF7-4A2E-8386-A33A3115BD46}"/>
                </a:ext>
              </a:extLst>
            </p:cNvPr>
            <p:cNvSpPr txBox="1"/>
            <p:nvPr/>
          </p:nvSpPr>
          <p:spPr>
            <a:xfrm>
              <a:off x="3078729" y="2901475"/>
              <a:ext cx="3198448" cy="19601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До конца обучения + 9 месяцев</a:t>
              </a:r>
            </a:p>
          </p:txBody>
        </p:sp>
        <p:sp>
          <p:nvSpPr>
            <p:cNvPr id="73" name="object 35">
              <a:extLst>
                <a:ext uri="{FF2B5EF4-FFF2-40B4-BE49-F238E27FC236}">
                  <a16:creationId xmlns:a16="http://schemas.microsoft.com/office/drawing/2014/main" xmlns="" id="{3541C411-3F81-45DE-806D-4C4B962F57E6}"/>
                </a:ext>
              </a:extLst>
            </p:cNvPr>
            <p:cNvSpPr txBox="1"/>
            <p:nvPr/>
          </p:nvSpPr>
          <p:spPr>
            <a:xfrm>
              <a:off x="5675410" y="2889947"/>
              <a:ext cx="1422644" cy="196016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lvl="0">
                <a:lnSpc>
                  <a:spcPct val="100800"/>
                </a:lnSpc>
                <a:spcBef>
                  <a:spcPts val="95"/>
                </a:spcBef>
                <a:defRPr/>
              </a:pPr>
              <a:r>
                <a:rPr lang="ru-RU" sz="1200" dirty="0">
                  <a:solidFill>
                    <a:srgbClr val="333F48"/>
                  </a:solidFill>
                  <a:latin typeface="SB Sans Text" panose="020B0503040504020204" pitchFamily="34" charset="-52"/>
                  <a:cs typeface="SB Sans Text" panose="020B0503040504020204" pitchFamily="34" charset="-52"/>
                </a:rPr>
                <a:t>После обучения</a:t>
              </a:r>
            </a:p>
          </p:txBody>
        </p:sp>
      </p:grp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742BB9F9-81D1-4E64-8E12-B665C48A2E67}"/>
              </a:ext>
            </a:extLst>
          </p:cNvPr>
          <p:cNvSpPr/>
          <p:nvPr/>
        </p:nvSpPr>
        <p:spPr>
          <a:xfrm>
            <a:off x="9258300" y="6143625"/>
            <a:ext cx="2060533" cy="714375"/>
          </a:xfrm>
          <a:prstGeom prst="rect">
            <a:avLst/>
          </a:prstGeom>
          <a:solidFill>
            <a:srgbClr val="21A138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80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37D6C2-AD97-4CC5-BEB9-21C6764C81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424" b="724"/>
          <a:stretch/>
        </p:blipFill>
        <p:spPr>
          <a:xfrm>
            <a:off x="6323354" y="886639"/>
            <a:ext cx="5869771" cy="597136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2FA4C24-76C6-418C-A9FA-417F253A3D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00" y="297656"/>
            <a:ext cx="2560118" cy="4446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F1CC90-D1B3-4F42-AF3E-186C4808DEEB}"/>
              </a:ext>
            </a:extLst>
          </p:cNvPr>
          <p:cNvSpPr txBox="1"/>
          <p:nvPr/>
        </p:nvSpPr>
        <p:spPr>
          <a:xfrm>
            <a:off x="304525" y="1140639"/>
            <a:ext cx="50974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Документы для оформления</a:t>
            </a:r>
            <a:b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</a:br>
            <a:r>
              <a:rPr lang="ru-RU" sz="2800" dirty="0">
                <a:solidFill>
                  <a:srgbClr val="333F48"/>
                </a:solidFill>
                <a:latin typeface="SB Sans Display" panose="020B0503040504020204" pitchFamily="34" charset="0"/>
                <a:cs typeface="SB Sans Display" panose="020B0503040504020204" pitchFamily="34" charset="0"/>
              </a:rPr>
              <a:t>образовательного кредита</a:t>
            </a:r>
          </a:p>
        </p:txBody>
      </p:sp>
      <p:sp>
        <p:nvSpPr>
          <p:cNvPr id="25" name="object 35">
            <a:extLst>
              <a:ext uri="{FF2B5EF4-FFF2-40B4-BE49-F238E27FC236}">
                <a16:creationId xmlns:a16="http://schemas.microsoft.com/office/drawing/2014/main" xmlns="" id="{97FEE5D6-A290-4B2C-8C63-1132E077F4D3}"/>
              </a:ext>
            </a:extLst>
          </p:cNvPr>
          <p:cNvSpPr txBox="1"/>
          <p:nvPr/>
        </p:nvSpPr>
        <p:spPr>
          <a:xfrm>
            <a:off x="775544" y="2389239"/>
            <a:ext cx="1132614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Паспорт РФ</a:t>
            </a:r>
          </a:p>
        </p:txBody>
      </p:sp>
      <p:sp>
        <p:nvSpPr>
          <p:cNvPr id="54" name="object 35">
            <a:extLst>
              <a:ext uri="{FF2B5EF4-FFF2-40B4-BE49-F238E27FC236}">
                <a16:creationId xmlns:a16="http://schemas.microsoft.com/office/drawing/2014/main" xmlns="" id="{0F6E6A3B-E247-4CB5-A270-E22D9A36497D}"/>
              </a:ext>
            </a:extLst>
          </p:cNvPr>
          <p:cNvSpPr txBox="1"/>
          <p:nvPr/>
        </p:nvSpPr>
        <p:spPr>
          <a:xfrm>
            <a:off x="794080" y="3583375"/>
            <a:ext cx="2107638" cy="66236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Договор на платное обучение с подписью и печатью вуза</a:t>
            </a:r>
          </a:p>
        </p:txBody>
      </p:sp>
      <p:sp>
        <p:nvSpPr>
          <p:cNvPr id="60" name="object 35">
            <a:extLst>
              <a:ext uri="{FF2B5EF4-FFF2-40B4-BE49-F238E27FC236}">
                <a16:creationId xmlns:a16="http://schemas.microsoft.com/office/drawing/2014/main" xmlns="" id="{918D3D24-BB5A-41F1-948A-25A8FE0BFE8D}"/>
              </a:ext>
            </a:extLst>
          </p:cNvPr>
          <p:cNvSpPr txBox="1"/>
          <p:nvPr/>
        </p:nvSpPr>
        <p:spPr>
          <a:xfrm>
            <a:off x="4139958" y="2376560"/>
            <a:ext cx="2580555" cy="66236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Квитанция или счета</a:t>
            </a:r>
            <a:b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на оплату от вуза с суммой оплаты за обучение</a:t>
            </a:r>
          </a:p>
        </p:txBody>
      </p:sp>
      <p:sp>
        <p:nvSpPr>
          <p:cNvPr id="63" name="object 35">
            <a:extLst>
              <a:ext uri="{FF2B5EF4-FFF2-40B4-BE49-F238E27FC236}">
                <a16:creationId xmlns:a16="http://schemas.microsoft.com/office/drawing/2014/main" xmlns="" id="{63AD5C03-A40B-49BC-A6AD-D37120F507C2}"/>
              </a:ext>
            </a:extLst>
          </p:cNvPr>
          <p:cNvSpPr txBox="1"/>
          <p:nvPr/>
        </p:nvSpPr>
        <p:spPr>
          <a:xfrm>
            <a:off x="794080" y="3164094"/>
            <a:ext cx="127750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Заявление</a:t>
            </a:r>
          </a:p>
        </p:txBody>
      </p:sp>
      <p:sp>
        <p:nvSpPr>
          <p:cNvPr id="84" name="object 35">
            <a:extLst>
              <a:ext uri="{FF2B5EF4-FFF2-40B4-BE49-F238E27FC236}">
                <a16:creationId xmlns:a16="http://schemas.microsoft.com/office/drawing/2014/main" xmlns="" id="{43952963-6595-4489-B499-3AFAF710C358}"/>
              </a:ext>
            </a:extLst>
          </p:cNvPr>
          <p:cNvSpPr txBox="1"/>
          <p:nvPr/>
        </p:nvSpPr>
        <p:spPr>
          <a:xfrm>
            <a:off x="4139958" y="3171261"/>
            <a:ext cx="3036051" cy="130869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 14 до 18 лет дополнительно:</a:t>
            </a:r>
          </a:p>
          <a:p>
            <a:pPr marL="298450" indent="-1800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Согласие от одного </a:t>
            </a:r>
            <a:b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из законных представителей</a:t>
            </a:r>
          </a:p>
          <a:p>
            <a:pPr marL="298450" indent="-1800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Паспорта законных представителей</a:t>
            </a:r>
          </a:p>
          <a:p>
            <a:pPr marL="298450" indent="-1800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Свидетельство о рождении</a:t>
            </a: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0110135F-37A8-4E2F-B39F-23BB35486BE2}"/>
              </a:ext>
            </a:extLst>
          </p:cNvPr>
          <p:cNvGrpSpPr/>
          <p:nvPr/>
        </p:nvGrpSpPr>
        <p:grpSpPr>
          <a:xfrm>
            <a:off x="394607" y="2343554"/>
            <a:ext cx="296503" cy="338554"/>
            <a:chOff x="337457" y="2168959"/>
            <a:chExt cx="296503" cy="338554"/>
          </a:xfrm>
        </p:grpSpPr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22670F05-F0D8-4381-98D8-AA14851B7D00}"/>
                </a:ext>
              </a:extLst>
            </p:cNvPr>
            <p:cNvSpPr/>
            <p:nvPr/>
          </p:nvSpPr>
          <p:spPr>
            <a:xfrm>
              <a:off x="337457" y="2174950"/>
              <a:ext cx="296503" cy="296503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8FD17123-6469-411D-8574-7C1B3399B236}"/>
                </a:ext>
              </a:extLst>
            </p:cNvPr>
            <p:cNvSpPr txBox="1"/>
            <p:nvPr/>
          </p:nvSpPr>
          <p:spPr>
            <a:xfrm>
              <a:off x="343405" y="2168959"/>
              <a:ext cx="271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B Sans Display" panose="020B0503040504020204" pitchFamily="34" charset="0"/>
                  <a:cs typeface="SB Sans Display" panose="020B0503040504020204" pitchFamily="34" charset="0"/>
                </a:rPr>
                <a:t>1</a:t>
              </a:r>
              <a:endParaRPr lang="ru-RU" sz="1600" dirty="0">
                <a:solidFill>
                  <a:schemeClr val="bg1"/>
                </a:solidFill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xmlns="" id="{B3DD3BBE-2FBD-4542-B39D-9574D8DB8497}"/>
              </a:ext>
            </a:extLst>
          </p:cNvPr>
          <p:cNvGrpSpPr/>
          <p:nvPr/>
        </p:nvGrpSpPr>
        <p:grpSpPr>
          <a:xfrm>
            <a:off x="394607" y="3589030"/>
            <a:ext cx="300082" cy="338554"/>
            <a:chOff x="3103262" y="2151542"/>
            <a:chExt cx="300082" cy="338554"/>
          </a:xfrm>
        </p:grpSpPr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xmlns="" id="{6919AB2C-76E5-4FB3-93BD-8643B2461307}"/>
                </a:ext>
              </a:extLst>
            </p:cNvPr>
            <p:cNvSpPr/>
            <p:nvPr/>
          </p:nvSpPr>
          <p:spPr>
            <a:xfrm>
              <a:off x="3105223" y="2164403"/>
              <a:ext cx="296503" cy="296503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latin typeface="SB Sans Display" panose="020B0503040504020204" pitchFamily="34" charset="0"/>
                  <a:cs typeface="SB Sans Display" panose="020B0503040504020204" pitchFamily="34" charset="0"/>
                </a:rPr>
                <a:t> </a:t>
              </a:r>
              <a:endParaRPr lang="ru-RU" dirty="0"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AC2C2220-D583-4150-8F1C-B0F086FA1701}"/>
                </a:ext>
              </a:extLst>
            </p:cNvPr>
            <p:cNvSpPr txBox="1"/>
            <p:nvPr/>
          </p:nvSpPr>
          <p:spPr>
            <a:xfrm>
              <a:off x="3103262" y="2151542"/>
              <a:ext cx="3000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  <a:latin typeface="SB Sans Display" panose="020B0503040504020204" pitchFamily="34" charset="0"/>
                  <a:cs typeface="SB Sans Display" panose="020B0503040504020204" pitchFamily="34" charset="0"/>
                </a:rPr>
                <a:t>3</a:t>
              </a:r>
              <a:endParaRPr lang="ru-RU" dirty="0">
                <a:solidFill>
                  <a:schemeClr val="bg1"/>
                </a:solidFill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xmlns="" id="{95860182-F460-4738-A2C8-47312BCAD58E}"/>
              </a:ext>
            </a:extLst>
          </p:cNvPr>
          <p:cNvGrpSpPr/>
          <p:nvPr/>
        </p:nvGrpSpPr>
        <p:grpSpPr>
          <a:xfrm>
            <a:off x="394607" y="3123120"/>
            <a:ext cx="302355" cy="338554"/>
            <a:chOff x="6255737" y="2162817"/>
            <a:chExt cx="302355" cy="338554"/>
          </a:xfrm>
        </p:grpSpPr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6E842DEE-5596-4245-A938-DD303A29549F}"/>
                </a:ext>
              </a:extLst>
            </p:cNvPr>
            <p:cNvSpPr/>
            <p:nvPr/>
          </p:nvSpPr>
          <p:spPr>
            <a:xfrm>
              <a:off x="6255737" y="2174949"/>
              <a:ext cx="296503" cy="296503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D6584F6D-AB89-4B99-978B-2951048F417B}"/>
                </a:ext>
              </a:extLst>
            </p:cNvPr>
            <p:cNvSpPr txBox="1"/>
            <p:nvPr/>
          </p:nvSpPr>
          <p:spPr>
            <a:xfrm>
              <a:off x="6258010" y="2162817"/>
              <a:ext cx="3000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  <a:latin typeface="SB Sans Display" panose="020B0503040504020204" pitchFamily="34" charset="0"/>
                  <a:cs typeface="SB Sans Display" panose="020B0503040504020204" pitchFamily="34" charset="0"/>
                </a:rPr>
                <a:t>2</a:t>
              </a:r>
              <a:endParaRPr lang="ru-RU" dirty="0">
                <a:solidFill>
                  <a:schemeClr val="bg1"/>
                </a:solidFill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xmlns="" id="{C4989F8E-0CD8-47F7-9480-BB15F45E062C}"/>
              </a:ext>
            </a:extLst>
          </p:cNvPr>
          <p:cNvGrpSpPr/>
          <p:nvPr/>
        </p:nvGrpSpPr>
        <p:grpSpPr>
          <a:xfrm>
            <a:off x="3727445" y="2365312"/>
            <a:ext cx="311304" cy="341524"/>
            <a:chOff x="326002" y="3631462"/>
            <a:chExt cx="311304" cy="341524"/>
          </a:xfrm>
        </p:grpSpPr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xmlns="" id="{422E0AD0-F130-43CC-9457-4CEDEFDA37BD}"/>
                </a:ext>
              </a:extLst>
            </p:cNvPr>
            <p:cNvSpPr/>
            <p:nvPr/>
          </p:nvSpPr>
          <p:spPr>
            <a:xfrm>
              <a:off x="337457" y="3631462"/>
              <a:ext cx="296503" cy="296503"/>
            </a:xfrm>
            <a:prstGeom prst="ellipse">
              <a:avLst/>
            </a:prstGeom>
            <a:solidFill>
              <a:srgbClr val="21A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C67A2568-67F7-454B-8761-E227FA7A630E}"/>
                </a:ext>
              </a:extLst>
            </p:cNvPr>
            <p:cNvSpPr txBox="1"/>
            <p:nvPr/>
          </p:nvSpPr>
          <p:spPr>
            <a:xfrm>
              <a:off x="326002" y="3634432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B Sans Display" panose="020B0503040504020204" pitchFamily="34" charset="0"/>
                  <a:cs typeface="SB Sans Display" panose="020B0503040504020204" pitchFamily="34" charset="0"/>
                </a:rPr>
                <a:t>4</a:t>
              </a:r>
              <a:endParaRPr lang="ru-RU" dirty="0">
                <a:solidFill>
                  <a:schemeClr val="bg1"/>
                </a:solidFill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744055" y="3121058"/>
            <a:ext cx="311304" cy="338554"/>
            <a:chOff x="4156808" y="3689919"/>
            <a:chExt cx="311304" cy="338554"/>
          </a:xfrm>
        </p:grpSpPr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422E0AD0-F130-43CC-9457-4CEDEFDA37BD}"/>
                </a:ext>
              </a:extLst>
            </p:cNvPr>
            <p:cNvSpPr/>
            <p:nvPr/>
          </p:nvSpPr>
          <p:spPr>
            <a:xfrm>
              <a:off x="4161050" y="3699107"/>
              <a:ext cx="296503" cy="296503"/>
            </a:xfrm>
            <a:prstGeom prst="ellipse">
              <a:avLst/>
            </a:prstGeom>
            <a:solidFill>
              <a:srgbClr val="9EE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C67A2568-67F7-454B-8761-E227FA7A630E}"/>
                </a:ext>
              </a:extLst>
            </p:cNvPr>
            <p:cNvSpPr txBox="1"/>
            <p:nvPr/>
          </p:nvSpPr>
          <p:spPr>
            <a:xfrm>
              <a:off x="4156808" y="3689919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  <a:latin typeface="SB Sans Display" panose="020B0503040504020204" pitchFamily="34" charset="0"/>
                  <a:cs typeface="SB Sans Display" panose="020B0503040504020204" pitchFamily="34" charset="0"/>
                </a:rPr>
                <a:t>5</a:t>
              </a:r>
              <a:endParaRPr lang="ru-RU" dirty="0">
                <a:solidFill>
                  <a:schemeClr val="bg1"/>
                </a:solidFill>
                <a:latin typeface="SB Sans Display" panose="020B0503040504020204" pitchFamily="34" charset="0"/>
                <a:cs typeface="SB Sans Display" panose="020B0503040504020204" pitchFamily="34" charset="0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586303" y="2604192"/>
            <a:ext cx="3085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450" lvl="0">
              <a:spcBef>
                <a:spcPts val="600"/>
              </a:spcBef>
              <a:defRPr/>
            </a:pP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Регистрация на территории  </a:t>
            </a:r>
            <a:b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200" dirty="0">
                <a:solidFill>
                  <a:srgbClr val="979797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РФ постоянная или временная </a:t>
            </a:r>
          </a:p>
        </p:txBody>
      </p:sp>
    </p:spTree>
    <p:extLst>
      <p:ext uri="{BB962C8B-B14F-4D97-AF65-F5344CB8AC3E}">
        <p14:creationId xmlns:p14="http://schemas.microsoft.com/office/powerpoint/2010/main" val="267789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2FA4C24-76C6-418C-A9FA-417F253A3D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00" y="297656"/>
            <a:ext cx="2560118" cy="4446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7970" y="1561514"/>
            <a:ext cx="9886361" cy="3951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75"/>
              </a:spcAft>
            </a:pPr>
            <a:r>
              <a:rPr lang="ru-RU" sz="2800" b="1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Для уточнения информации и записи </a:t>
            </a:r>
            <a:r>
              <a:rPr lang="ru-RU" sz="2800" b="1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на подачу заявки обращайтесь к персональным менеджерам по образовательным кредитам:</a:t>
            </a:r>
          </a:p>
          <a:p>
            <a:pPr algn="ctr">
              <a:lnSpc>
                <a:spcPct val="107000"/>
              </a:lnSpc>
              <a:spcAft>
                <a:spcPts val="1275"/>
              </a:spcAft>
            </a:pPr>
            <a:endParaRPr lang="ru-RU" sz="2400" b="1" dirty="0" smtClean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algn="ctr">
              <a:lnSpc>
                <a:spcPct val="107000"/>
              </a:lnSpc>
              <a:spcAft>
                <a:spcPts val="1275"/>
              </a:spcAft>
            </a:pPr>
            <a:r>
              <a:rPr lang="ru-RU" sz="4800" b="1" dirty="0" smtClean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8-911-107-21-29</a:t>
            </a:r>
          </a:p>
          <a:p>
            <a:pPr algn="ctr">
              <a:lnSpc>
                <a:spcPct val="107000"/>
              </a:lnSpc>
              <a:spcAft>
                <a:spcPts val="1275"/>
              </a:spcAft>
            </a:pPr>
            <a:r>
              <a:rPr lang="ru-RU" sz="4800" b="1" dirty="0">
                <a:solidFill>
                  <a:srgbClr val="333F4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8-981-751-53-10</a:t>
            </a:r>
          </a:p>
        </p:txBody>
      </p:sp>
    </p:spTree>
    <p:extLst>
      <p:ext uri="{BB962C8B-B14F-4D97-AF65-F5344CB8AC3E}">
        <p14:creationId xmlns:p14="http://schemas.microsoft.com/office/powerpoint/2010/main" val="2261639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18958</TotalTime>
  <Words>356</Words>
  <Application>Microsoft Office PowerPoint</Application>
  <PresentationFormat>Произвольный</PresentationFormat>
  <Paragraphs>74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Всеволод Мулюков</dc:creator>
  <cp:lastModifiedBy>No name</cp:lastModifiedBy>
  <cp:revision>117</cp:revision>
  <cp:lastPrinted>2023-02-27T07:19:01Z</cp:lastPrinted>
  <dcterms:created xsi:type="dcterms:W3CDTF">2021-01-27T07:49:43Z</dcterms:created>
  <dcterms:modified xsi:type="dcterms:W3CDTF">2023-02-27T07:34:30Z</dcterms:modified>
</cp:coreProperties>
</file>