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6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7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8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9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10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1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2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3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301" r:id="rId3"/>
    <p:sldId id="270" r:id="rId4"/>
    <p:sldId id="302" r:id="rId5"/>
    <p:sldId id="303" r:id="rId6"/>
    <p:sldId id="313" r:id="rId7"/>
    <p:sldId id="304" r:id="rId8"/>
    <p:sldId id="305" r:id="rId9"/>
    <p:sldId id="306" r:id="rId10"/>
    <p:sldId id="307" r:id="rId11"/>
    <p:sldId id="308" r:id="rId12"/>
    <p:sldId id="309" r:id="rId13"/>
    <p:sldId id="310" r:id="rId14"/>
    <p:sldId id="311" r:id="rId15"/>
    <p:sldId id="312" r:id="rId16"/>
    <p:sldId id="314" r:id="rId17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647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5455" autoAdjust="0"/>
  </p:normalViewPr>
  <p:slideViewPr>
    <p:cSldViewPr showGuides="1">
      <p:cViewPr varScale="1">
        <p:scale>
          <a:sx n="152" d="100"/>
          <a:sy n="152" d="100"/>
        </p:scale>
        <p:origin x="444" y="13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9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0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1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2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5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6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7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8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2695-4931-BE51-7DF9D6842DF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2-2695-4931-BE51-7DF9D6842DF4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2695-4931-BE51-7DF9D6842DF4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C9553BCC-6178-4113-B1E1-57A8345C6855}" type="CELLRANGE">
                      <a:rPr lang="en-US"/>
                      <a:pPr/>
                      <a:t>[ДИАПАЗОН ЯЧЕЕК]</a:t>
                    </a:fld>
                    <a:endParaRPr lang="en-US" baseline="0"/>
                  </a:p>
                  <a:p>
                    <a:fld id="{47FCD3C6-2AF7-4B45-8CA6-6FDC162D6E4B}" type="PERCENTAGE">
                      <a:rPr lang="en-US"/>
                      <a:pPr/>
                      <a:t>[ПРОЦЕНТ]</a:t>
                    </a:fld>
                    <a:endParaRPr lang="ru-RU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1-2695-4931-BE51-7DF9D6842DF4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BD149E2B-854C-4347-A455-971527340AB7}" type="CELLRANGE">
                      <a:rPr lang="en-US"/>
                      <a:pPr/>
                      <a:t>[ДИАПАЗОН ЯЧЕЕК]</a:t>
                    </a:fld>
                    <a:endParaRPr lang="en-US" baseline="0"/>
                  </a:p>
                  <a:p>
                    <a:fld id="{378744FA-8488-4D45-B0F4-A35BC692569D}" type="PERCENTAGE">
                      <a:rPr lang="en-US"/>
                      <a:pPr/>
                      <a:t>[ПРОЦЕНТ]</a:t>
                    </a:fld>
                    <a:endParaRPr lang="ru-RU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2-2695-4931-BE51-7DF9D6842DF4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09698106-A8EB-4590-B367-F0C2233343F8}" type="CELLRANGE">
                      <a:rPr lang="en-US"/>
                      <a:pPr/>
                      <a:t>[ДИАПАЗОН ЯЧЕЕК]</a:t>
                    </a:fld>
                    <a:endParaRPr lang="en-US" baseline="0"/>
                  </a:p>
                  <a:p>
                    <a:fld id="{04805D01-F95A-4E87-AC77-2136EFA9A497}" type="PERCENTAGE">
                      <a:rPr lang="en-US"/>
                      <a:pPr/>
                      <a:t>[ПРОЦЕНТ]</a:t>
                    </a:fld>
                    <a:endParaRPr lang="ru-RU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3-2695-4931-BE51-7DF9D6842DF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howDataLabelsRange val="1"/>
              </c:ext>
            </c:extLst>
          </c:dLbls>
          <c:cat>
            <c:strRef>
              <c:f>Лист1!$A$2:$A$4</c:f>
              <c:strCache>
                <c:ptCount val="3"/>
                <c:pt idx="0">
                  <c:v>Обучающиеся</c:v>
                </c:pt>
                <c:pt idx="1">
                  <c:v>Профессорско-преподавательский состав</c:v>
                </c:pt>
                <c:pt idx="2">
                  <c:v>Представители работодателей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13829</c:v>
                </c:pt>
                <c:pt idx="1">
                  <c:v>1223</c:v>
                </c:pt>
                <c:pt idx="2">
                  <c:v>245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Лист1!$B$2:$B$4</c15:f>
                <c15:dlblRangeCache>
                  <c:ptCount val="3"/>
                  <c:pt idx="0">
                    <c:v>13829</c:v>
                  </c:pt>
                  <c:pt idx="1">
                    <c:v>1223</c:v>
                  </c:pt>
                  <c:pt idx="2">
                    <c:v>245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0-2695-4931-BE51-7DF9D6842DF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bar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Лист1!$A$2:$A$7</c:f>
              <c:strCache>
                <c:ptCount val="6"/>
                <c:pt idx="0">
                  <c:v>Привлекаетесь ли Вы к разработке содержания программы аспирантуры?</c:v>
                </c:pt>
                <c:pt idx="1">
                  <c:v>Привлекаетесь ли Вы к руководству научным содержанием программы магистратуры</c:v>
                </c:pt>
                <c:pt idx="2">
                  <c:v>Удовлетворены ли Вы качеством (содержания и структуры) учебно-методического обеспечения ОПОП?</c:v>
                </c:pt>
                <c:pt idx="3">
                  <c:v>Как часто Вы используете современные методики ведения занятий в рамках преподаваемого учебного курса?</c:v>
                </c:pt>
                <c:pt idx="4">
                  <c:v>Удовлетворены ли Вы качеством организации и участием в научных семинарах, конференциях?</c:v>
                </c:pt>
                <c:pt idx="5">
                  <c:v>Удовлетворены ли Вы возможностью участия в научных семинарах, конференциях?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51.3</c:v>
                </c:pt>
                <c:pt idx="1">
                  <c:v>66.3</c:v>
                </c:pt>
                <c:pt idx="2">
                  <c:v>83.1</c:v>
                </c:pt>
                <c:pt idx="3">
                  <c:v>87.1</c:v>
                </c:pt>
                <c:pt idx="4">
                  <c:v>88.4</c:v>
                </c:pt>
                <c:pt idx="5">
                  <c:v>88.5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6EF-444E-B49E-8522601BDF3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421065824"/>
        <c:axId val="421067792"/>
        <c:axId val="0"/>
      </c:bar3DChart>
      <c:catAx>
        <c:axId val="42106582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21067792"/>
        <c:crosses val="autoZero"/>
        <c:auto val="1"/>
        <c:lblAlgn val="ctr"/>
        <c:lblOffset val="100"/>
        <c:noMultiLvlLbl val="0"/>
      </c:catAx>
      <c:valAx>
        <c:axId val="42106779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210658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bar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Лист1!$A$2:$A$10</c:f>
              <c:strCache>
                <c:ptCount val="9"/>
                <c:pt idx="0">
                  <c:v>Удовлетворенность качеством аудиторий, помещений кафедр, учебных лабораторий, оборудования</c:v>
                </c:pt>
                <c:pt idx="1">
                  <c:v>Удовлетворенность уровнем технической оснащенности учебного процесса</c:v>
                </c:pt>
                <c:pt idx="2">
                  <c:v>Удовлетворенность условиями организации труда на кафедре и оснащенностью рабочего места</c:v>
                </c:pt>
                <c:pt idx="3">
                  <c:v>Удовлетворенность уровнем информационной оснащенности учебного процесса</c:v>
                </c:pt>
                <c:pt idx="4">
                  <c:v>Удовлетворенность качеством функционирования электронно-информационной среды</c:v>
                </c:pt>
                <c:pt idx="5">
                  <c:v>Удовлетворенность наполненностью ЭБС методическими материалами и пособиями, учебниками</c:v>
                </c:pt>
                <c:pt idx="6">
                  <c:v>Удовлетворенность своевременностью обновления фондов читального зала и библиотеки</c:v>
                </c:pt>
                <c:pt idx="7">
                  <c:v>Удовлетворенность качеством подключения к ЭБС из любой точки, где есть сеть Интернет</c:v>
                </c:pt>
                <c:pt idx="8">
                  <c:v>Удовлетворенность качеством фондов читального зала и библиотеки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71.3</c:v>
                </c:pt>
                <c:pt idx="1">
                  <c:v>75.900000000000006</c:v>
                </c:pt>
                <c:pt idx="2">
                  <c:v>77.900000000000006</c:v>
                </c:pt>
                <c:pt idx="3">
                  <c:v>79.5</c:v>
                </c:pt>
                <c:pt idx="4">
                  <c:v>84.2</c:v>
                </c:pt>
                <c:pt idx="5">
                  <c:v>84.3</c:v>
                </c:pt>
                <c:pt idx="6">
                  <c:v>86</c:v>
                </c:pt>
                <c:pt idx="7">
                  <c:v>86.5</c:v>
                </c:pt>
                <c:pt idx="8">
                  <c:v>86.9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6EF-444E-B49E-8522601BDF3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421065824"/>
        <c:axId val="421067792"/>
        <c:axId val="0"/>
      </c:bar3DChart>
      <c:catAx>
        <c:axId val="42106582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21067792"/>
        <c:crosses val="autoZero"/>
        <c:auto val="1"/>
        <c:lblAlgn val="ctr"/>
        <c:lblOffset val="100"/>
        <c:noMultiLvlLbl val="0"/>
      </c:catAx>
      <c:valAx>
        <c:axId val="42106779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210658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bar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Удовлетворенность соотношением педагогической и научно-исследовательской деятельности</c:v>
                </c:pt>
                <c:pt idx="1">
                  <c:v>Удовлетворенность условиями работы и услугами, предоставляемыми различными структурными подразделениями</c:v>
                </c:pt>
                <c:pt idx="2">
                  <c:v>Удовлетворенность организацией рабочего времени в Университете</c:v>
                </c:pt>
                <c:pt idx="3">
                  <c:v>Удовлетворенность условиями организации образовательного процесса</c:v>
                </c:pt>
                <c:pt idx="4">
                  <c:v>Удовлетворенность актуальностью и доступностью информации, касающейся учебного процесса и внеучебных мероприятий 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81.2</c:v>
                </c:pt>
                <c:pt idx="1">
                  <c:v>82</c:v>
                </c:pt>
                <c:pt idx="2">
                  <c:v>83.3</c:v>
                </c:pt>
                <c:pt idx="3">
                  <c:v>84.1</c:v>
                </c:pt>
                <c:pt idx="4">
                  <c:v>87.2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6EF-444E-B49E-8522601BDF3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421065824"/>
        <c:axId val="421067792"/>
        <c:axId val="0"/>
      </c:bar3DChart>
      <c:catAx>
        <c:axId val="42106582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21067792"/>
        <c:crosses val="autoZero"/>
        <c:auto val="1"/>
        <c:lblAlgn val="ctr"/>
        <c:lblOffset val="100"/>
        <c:noMultiLvlLbl val="0"/>
      </c:catAx>
      <c:valAx>
        <c:axId val="42106779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210658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2"/>
          <c:order val="0"/>
          <c:tx>
            <c:strRef>
              <c:f>Лист1!$A$1</c:f>
              <c:strCache>
                <c:ptCount val="1"/>
                <c:pt idx="0">
                  <c:v>Удовлетворенность сотрудничества с РГПУ им. А. И. Герцена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hade val="51000"/>
                    <a:satMod val="13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p3d/>
          </c:spPr>
          <c:invertIfNegative val="0"/>
          <c:dLbls>
            <c:spPr>
              <a:gradFill rotWithShape="1">
                <a:gsLst>
                  <a:gs pos="0">
                    <a:schemeClr val="accent1">
                      <a:tint val="50000"/>
                      <a:satMod val="300000"/>
                    </a:schemeClr>
                  </a:gs>
                  <a:gs pos="35000">
                    <a:schemeClr val="accent1">
                      <a:tint val="37000"/>
                      <a:satMod val="300000"/>
                    </a:schemeClr>
                  </a:gs>
                  <a:gs pos="100000">
                    <a:schemeClr val="accent1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Лист1!$A$2</c:f>
              <c:numCache>
                <c:formatCode>General</c:formatCode>
                <c:ptCount val="1"/>
                <c:pt idx="0">
                  <c:v>93.7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9E5-48BA-A297-519B7463D026}"/>
            </c:ext>
          </c:extLst>
        </c:ser>
        <c:ser>
          <c:idx val="5"/>
          <c:order val="1"/>
          <c:tx>
            <c:strRef>
              <c:f>Лист1!$B$1</c:f>
              <c:strCache>
                <c:ptCount val="1"/>
                <c:pt idx="0">
                  <c:v>Удовлетворенность качеством подготовки выпускников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shade val="51000"/>
                    <a:satMod val="130000"/>
                  </a:schemeClr>
                </a:gs>
                <a:gs pos="80000">
                  <a:schemeClr val="accent6">
                    <a:shade val="93000"/>
                    <a:satMod val="130000"/>
                  </a:schemeClr>
                </a:gs>
                <a:gs pos="100000">
                  <a:schemeClr val="accent6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p3d/>
          </c:spPr>
          <c:invertIfNegative val="0"/>
          <c:dLbls>
            <c:spPr>
              <a:gradFill rotWithShape="1">
                <a:gsLst>
                  <a:gs pos="0">
                    <a:schemeClr val="accent1">
                      <a:tint val="50000"/>
                      <a:satMod val="300000"/>
                    </a:schemeClr>
                  </a:gs>
                  <a:gs pos="35000">
                    <a:schemeClr val="accent1">
                      <a:tint val="37000"/>
                      <a:satMod val="300000"/>
                    </a:schemeClr>
                  </a:gs>
                  <a:gs pos="100000">
                    <a:schemeClr val="accent1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Лист1!$B$2</c:f>
              <c:numCache>
                <c:formatCode>0.0</c:formatCode>
                <c:ptCount val="1"/>
                <c:pt idx="0">
                  <c:v>91.7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9E5-48BA-A297-519B7463D026}"/>
            </c:ext>
          </c:extLst>
        </c:ser>
        <c:ser>
          <c:idx val="0"/>
          <c:order val="2"/>
          <c:tx>
            <c:strRef>
              <c:f>Лист1!$C$1</c:f>
              <c:strCache>
                <c:ptCount val="1"/>
                <c:pt idx="0">
                  <c:v>Удовлетворенность уровнем теоретической подготовки выпускников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p3d/>
          </c:spPr>
          <c:invertIfNegative val="0"/>
          <c:dLbls>
            <c:spPr>
              <a:gradFill rotWithShape="1">
                <a:gsLst>
                  <a:gs pos="0">
                    <a:schemeClr val="accent1">
                      <a:tint val="50000"/>
                      <a:satMod val="300000"/>
                    </a:schemeClr>
                  </a:gs>
                  <a:gs pos="35000">
                    <a:schemeClr val="accent1">
                      <a:tint val="37000"/>
                      <a:satMod val="300000"/>
                    </a:schemeClr>
                  </a:gs>
                  <a:gs pos="100000">
                    <a:schemeClr val="accent1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Лист1!$C$2</c:f>
              <c:numCache>
                <c:formatCode>0.0</c:formatCode>
                <c:ptCount val="1"/>
                <c:pt idx="0">
                  <c:v>91.5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9E5-48BA-A297-519B7463D026}"/>
            </c:ext>
          </c:extLst>
        </c:ser>
        <c:ser>
          <c:idx val="1"/>
          <c:order val="3"/>
          <c:tx>
            <c:strRef>
              <c:f>Лист1!$D$1</c:f>
              <c:strCache>
                <c:ptCount val="1"/>
                <c:pt idx="0">
                  <c:v>Удовлетворенность сформированностью группы универсальных компетенций у выпускников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p3d/>
          </c:spPr>
          <c:invertIfNegative val="0"/>
          <c:dLbls>
            <c:spPr>
              <a:gradFill rotWithShape="1">
                <a:gsLst>
                  <a:gs pos="0">
                    <a:schemeClr val="accent1">
                      <a:tint val="50000"/>
                      <a:satMod val="300000"/>
                    </a:schemeClr>
                  </a:gs>
                  <a:gs pos="35000">
                    <a:schemeClr val="accent1">
                      <a:tint val="37000"/>
                      <a:satMod val="300000"/>
                    </a:schemeClr>
                  </a:gs>
                  <a:gs pos="100000">
                    <a:schemeClr val="accent1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Лист1!$D$2</c:f>
              <c:numCache>
                <c:formatCode>General</c:formatCode>
                <c:ptCount val="1"/>
                <c:pt idx="0">
                  <c:v>90.2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098-418C-AB17-FADD53C19271}"/>
            </c:ext>
          </c:extLst>
        </c:ser>
        <c:ser>
          <c:idx val="3"/>
          <c:order val="4"/>
          <c:tx>
            <c:strRef>
              <c:f>Лист1!$E$1</c:f>
              <c:strCache>
                <c:ptCount val="1"/>
                <c:pt idx="0">
                  <c:v>Удовлетворенность сформированностью группы общепрофессиональных компетенций у выпускников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hade val="51000"/>
                    <a:satMod val="130000"/>
                  </a:schemeClr>
                </a:gs>
                <a:gs pos="80000">
                  <a:schemeClr val="accent4">
                    <a:shade val="93000"/>
                    <a:satMod val="130000"/>
                  </a:schemeClr>
                </a:gs>
                <a:gs pos="100000">
                  <a:schemeClr val="accent4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p3d/>
          </c:spPr>
          <c:invertIfNegative val="0"/>
          <c:dLbls>
            <c:spPr>
              <a:gradFill rotWithShape="1">
                <a:gsLst>
                  <a:gs pos="0">
                    <a:schemeClr val="accent1">
                      <a:tint val="50000"/>
                      <a:satMod val="300000"/>
                    </a:schemeClr>
                  </a:gs>
                  <a:gs pos="35000">
                    <a:schemeClr val="accent1">
                      <a:tint val="37000"/>
                      <a:satMod val="300000"/>
                    </a:schemeClr>
                  </a:gs>
                  <a:gs pos="100000">
                    <a:schemeClr val="accent1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Лист1!$E$2</c:f>
              <c:numCache>
                <c:formatCode>General</c:formatCode>
                <c:ptCount val="1"/>
                <c:pt idx="0">
                  <c:v>90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098-418C-AB17-FADD53C19271}"/>
            </c:ext>
          </c:extLst>
        </c:ser>
        <c:ser>
          <c:idx val="4"/>
          <c:order val="5"/>
          <c:tx>
            <c:strRef>
              <c:f>Лист1!$F$1</c:f>
              <c:strCache>
                <c:ptCount val="1"/>
                <c:pt idx="0">
                  <c:v>Удовлетворенность уровнем практической подготовки выпускников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hade val="51000"/>
                    <a:satMod val="130000"/>
                  </a:schemeClr>
                </a:gs>
                <a:gs pos="80000">
                  <a:schemeClr val="accent5">
                    <a:shade val="93000"/>
                    <a:satMod val="130000"/>
                  </a:schemeClr>
                </a:gs>
                <a:gs pos="100000">
                  <a:schemeClr val="accent5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p3d/>
          </c:spPr>
          <c:invertIfNegative val="0"/>
          <c:dLbls>
            <c:spPr>
              <a:gradFill rotWithShape="1">
                <a:gsLst>
                  <a:gs pos="0">
                    <a:schemeClr val="accent1">
                      <a:tint val="50000"/>
                      <a:satMod val="300000"/>
                    </a:schemeClr>
                  </a:gs>
                  <a:gs pos="35000">
                    <a:schemeClr val="accent1">
                      <a:tint val="37000"/>
                      <a:satMod val="300000"/>
                    </a:schemeClr>
                  </a:gs>
                  <a:gs pos="100000">
                    <a:schemeClr val="accent1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Лист1!$F$2</c:f>
              <c:numCache>
                <c:formatCode>General</c:formatCode>
                <c:ptCount val="1"/>
                <c:pt idx="0">
                  <c:v>88.3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098-418C-AB17-FADD53C19271}"/>
            </c:ext>
          </c:extLst>
        </c:ser>
        <c:ser>
          <c:idx val="6"/>
          <c:order val="6"/>
          <c:tx>
            <c:strRef>
              <c:f>Лист1!$G$1</c:f>
              <c:strCache>
                <c:ptCount val="1"/>
                <c:pt idx="0">
                  <c:v>Удовлетворенность связью образовательной программы с запросом рынка труда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lumMod val="60000"/>
                    <a:shade val="51000"/>
                    <a:satMod val="130000"/>
                  </a:schemeClr>
                </a:gs>
                <a:gs pos="80000">
                  <a:schemeClr val="accent1">
                    <a:lumMod val="60000"/>
                    <a:shade val="93000"/>
                    <a:satMod val="130000"/>
                  </a:schemeClr>
                </a:gs>
                <a:gs pos="100000">
                  <a:schemeClr val="accent1">
                    <a:lumMod val="60000"/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p3d/>
          </c:spPr>
          <c:invertIfNegative val="0"/>
          <c:dLbls>
            <c:spPr>
              <a:gradFill rotWithShape="1">
                <a:gsLst>
                  <a:gs pos="0">
                    <a:schemeClr val="accent1">
                      <a:tint val="50000"/>
                      <a:satMod val="300000"/>
                    </a:schemeClr>
                  </a:gs>
                  <a:gs pos="35000">
                    <a:schemeClr val="accent1">
                      <a:tint val="37000"/>
                      <a:satMod val="300000"/>
                    </a:schemeClr>
                  </a:gs>
                  <a:gs pos="100000">
                    <a:schemeClr val="accent1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Лист1!$G$2</c:f>
              <c:numCache>
                <c:formatCode>General</c:formatCode>
                <c:ptCount val="1"/>
                <c:pt idx="0">
                  <c:v>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098-418C-AB17-FADD53C1927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426936696"/>
        <c:axId val="426936368"/>
        <c:axId val="0"/>
      </c:bar3DChart>
      <c:catAx>
        <c:axId val="42693669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426936368"/>
        <c:crosses val="autoZero"/>
        <c:auto val="1"/>
        <c:lblAlgn val="ctr"/>
        <c:lblOffset val="100"/>
        <c:noMultiLvlLbl val="0"/>
      </c:catAx>
      <c:valAx>
        <c:axId val="4269363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269366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2"/>
          <c:order val="0"/>
          <c:tx>
            <c:strRef>
              <c:f>Лист1!$A$1</c:f>
              <c:strCache>
                <c:ptCount val="1"/>
                <c:pt idx="0">
                  <c:v>Удовлетворенность качеством образовательного процесса в целом и отдельных дисциплин (модулей) и практик 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hade val="51000"/>
                    <a:satMod val="13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p3d/>
          </c:spPr>
          <c:invertIfNegative val="0"/>
          <c:dLbls>
            <c:spPr>
              <a:gradFill rotWithShape="1">
                <a:gsLst>
                  <a:gs pos="0">
                    <a:schemeClr val="accent1">
                      <a:tint val="50000"/>
                      <a:satMod val="300000"/>
                    </a:schemeClr>
                  </a:gs>
                  <a:gs pos="35000">
                    <a:schemeClr val="accent1">
                      <a:tint val="37000"/>
                      <a:satMod val="300000"/>
                    </a:schemeClr>
                  </a:gs>
                  <a:gs pos="100000">
                    <a:schemeClr val="accent1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Лист1!$A$2</c:f>
              <c:numCache>
                <c:formatCode>General</c:formatCode>
                <c:ptCount val="1"/>
                <c:pt idx="0">
                  <c:v>87.6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9E5-48BA-A297-519B7463D026}"/>
            </c:ext>
          </c:extLst>
        </c:ser>
        <c:ser>
          <c:idx val="5"/>
          <c:order val="1"/>
          <c:tx>
            <c:strRef>
              <c:f>Лист1!$B$1</c:f>
              <c:strCache>
                <c:ptCount val="1"/>
                <c:pt idx="0">
                  <c:v>Удовлетворенность учебно-методическим обеспечением дисциплин и практик образовательной программы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shade val="51000"/>
                    <a:satMod val="130000"/>
                  </a:schemeClr>
                </a:gs>
                <a:gs pos="80000">
                  <a:schemeClr val="accent6">
                    <a:shade val="93000"/>
                    <a:satMod val="130000"/>
                  </a:schemeClr>
                </a:gs>
                <a:gs pos="100000">
                  <a:schemeClr val="accent6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p3d/>
          </c:spPr>
          <c:invertIfNegative val="0"/>
          <c:dLbls>
            <c:spPr>
              <a:gradFill rotWithShape="1">
                <a:gsLst>
                  <a:gs pos="0">
                    <a:schemeClr val="accent1">
                      <a:tint val="50000"/>
                      <a:satMod val="300000"/>
                    </a:schemeClr>
                  </a:gs>
                  <a:gs pos="35000">
                    <a:schemeClr val="accent1">
                      <a:tint val="37000"/>
                      <a:satMod val="300000"/>
                    </a:schemeClr>
                  </a:gs>
                  <a:gs pos="100000">
                    <a:schemeClr val="accent1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Лист1!$B$2</c:f>
              <c:numCache>
                <c:formatCode>0.0</c:formatCode>
                <c:ptCount val="1"/>
                <c:pt idx="0">
                  <c:v>86.8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9E5-48BA-A297-519B7463D026}"/>
            </c:ext>
          </c:extLst>
        </c:ser>
        <c:ser>
          <c:idx val="0"/>
          <c:order val="2"/>
          <c:tx>
            <c:strRef>
              <c:f>Лист1!$C$1</c:f>
              <c:strCache>
                <c:ptCount val="1"/>
                <c:pt idx="0">
                  <c:v>Удовлетворенность организацией учебного процесса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p3d/>
          </c:spPr>
          <c:invertIfNegative val="0"/>
          <c:dLbls>
            <c:spPr>
              <a:gradFill rotWithShape="1">
                <a:gsLst>
                  <a:gs pos="0">
                    <a:schemeClr val="accent1">
                      <a:tint val="50000"/>
                      <a:satMod val="300000"/>
                    </a:schemeClr>
                  </a:gs>
                  <a:gs pos="35000">
                    <a:schemeClr val="accent1">
                      <a:tint val="37000"/>
                      <a:satMod val="300000"/>
                    </a:schemeClr>
                  </a:gs>
                  <a:gs pos="100000">
                    <a:schemeClr val="accent1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Лист1!$C$2</c:f>
              <c:numCache>
                <c:formatCode>0.0</c:formatCode>
                <c:ptCount val="1"/>
                <c:pt idx="0">
                  <c:v>85.4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9E5-48BA-A297-519B7463D026}"/>
            </c:ext>
          </c:extLst>
        </c:ser>
        <c:ser>
          <c:idx val="4"/>
          <c:order val="3"/>
          <c:tx>
            <c:strRef>
              <c:f>Лист1!$D$1</c:f>
              <c:strCache>
                <c:ptCount val="1"/>
                <c:pt idx="0">
                  <c:v>Удовлетворенность содержанием и структурой образовательной программы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hade val="51000"/>
                    <a:satMod val="130000"/>
                  </a:schemeClr>
                </a:gs>
                <a:gs pos="80000">
                  <a:schemeClr val="accent5">
                    <a:shade val="93000"/>
                    <a:satMod val="130000"/>
                  </a:schemeClr>
                </a:gs>
                <a:gs pos="100000">
                  <a:schemeClr val="accent5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p3d/>
          </c:spPr>
          <c:invertIfNegative val="0"/>
          <c:dLbls>
            <c:spPr>
              <a:gradFill rotWithShape="1">
                <a:gsLst>
                  <a:gs pos="0">
                    <a:schemeClr val="accent1">
                      <a:tint val="50000"/>
                      <a:satMod val="300000"/>
                    </a:schemeClr>
                  </a:gs>
                  <a:gs pos="35000">
                    <a:schemeClr val="accent1">
                      <a:tint val="37000"/>
                      <a:satMod val="300000"/>
                    </a:schemeClr>
                  </a:gs>
                  <a:gs pos="100000">
                    <a:schemeClr val="accent1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Лист1!$D$2</c:f>
              <c:numCache>
                <c:formatCode>General</c:formatCode>
                <c:ptCount val="1"/>
                <c:pt idx="0">
                  <c:v>83.9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9E5-48BA-A297-519B7463D026}"/>
            </c:ext>
          </c:extLst>
        </c:ser>
        <c:ser>
          <c:idx val="1"/>
          <c:order val="4"/>
          <c:tx>
            <c:strRef>
              <c:f>Лист1!$E$1</c:f>
              <c:strCache>
                <c:ptCount val="1"/>
                <c:pt idx="0">
                  <c:v>Удовлетворенность материально-техническим обеспечением образовательной программы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p3d/>
          </c:spPr>
          <c:invertIfNegative val="0"/>
          <c:dLbls>
            <c:spPr>
              <a:gradFill rotWithShape="1">
                <a:gsLst>
                  <a:gs pos="0">
                    <a:schemeClr val="accent1">
                      <a:tint val="50000"/>
                      <a:satMod val="300000"/>
                    </a:schemeClr>
                  </a:gs>
                  <a:gs pos="35000">
                    <a:schemeClr val="accent1">
                      <a:tint val="37000"/>
                      <a:satMod val="300000"/>
                    </a:schemeClr>
                  </a:gs>
                  <a:gs pos="100000">
                    <a:schemeClr val="accent1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Лист1!$E$2</c:f>
              <c:numCache>
                <c:formatCode>General</c:formatCode>
                <c:ptCount val="1"/>
                <c:pt idx="0">
                  <c:v>80.5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9E5-48BA-A297-519B7463D02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426936696"/>
        <c:axId val="426936368"/>
        <c:axId val="0"/>
      </c:bar3DChart>
      <c:catAx>
        <c:axId val="42693669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426936368"/>
        <c:crosses val="autoZero"/>
        <c:auto val="1"/>
        <c:lblAlgn val="ctr"/>
        <c:lblOffset val="100"/>
        <c:noMultiLvlLbl val="0"/>
      </c:catAx>
      <c:valAx>
        <c:axId val="4269363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269366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bar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2022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Лист1!$A$2:$A$28</c:f>
              <c:strCache>
                <c:ptCount val="27"/>
                <c:pt idx="0">
                  <c:v>Филологический факультет</c:v>
                </c:pt>
                <c:pt idx="1">
                  <c:v>Институт философии человека</c:v>
                </c:pt>
                <c:pt idx="2">
                  <c:v>Факультет биологии</c:v>
                </c:pt>
                <c:pt idx="3">
                  <c:v>Институт иностранных языков</c:v>
                </c:pt>
                <c:pt idx="4">
                  <c:v>Институт востоковедения</c:v>
                </c:pt>
                <c:pt idx="5">
                  <c:v>Институт психологии</c:v>
                </c:pt>
                <c:pt idx="6">
                  <c:v>Институт народов Севера</c:v>
                </c:pt>
                <c:pt idx="7">
                  <c:v>Институт дефектологического образования и реабилитации</c:v>
                </c:pt>
                <c:pt idx="8">
                  <c:v>Институт истории и социальных наук</c:v>
                </c:pt>
                <c:pt idx="9">
                  <c:v>Институт детства</c:v>
                </c:pt>
                <c:pt idx="10">
                  <c:v>Факультет географии</c:v>
                </c:pt>
                <c:pt idx="11">
                  <c:v>Институт физики</c:v>
                </c:pt>
                <c:pt idx="12">
                  <c:v>Институт экономики и управления</c:v>
                </c:pt>
                <c:pt idx="13">
                  <c:v>Факультет математики</c:v>
                </c:pt>
                <c:pt idx="14">
                  <c:v>Институт информационных технологий и технологического образования</c:v>
                </c:pt>
                <c:pt idx="15">
                  <c:v>Факультет безопасности жизнедеятельности</c:v>
                </c:pt>
                <c:pt idx="16">
                  <c:v>Институт физической культуры и спорта</c:v>
                </c:pt>
                <c:pt idx="17">
                  <c:v>Институт художественного образования</c:v>
                </c:pt>
                <c:pt idx="18">
                  <c:v>Институт педагогики</c:v>
                </c:pt>
                <c:pt idx="19">
                  <c:v>Юридический Факультет</c:v>
                </c:pt>
                <c:pt idx="20">
                  <c:v>Факультет химии</c:v>
                </c:pt>
                <c:pt idx="21">
                  <c:v>Выборгский филиал</c:v>
                </c:pt>
                <c:pt idx="22">
                  <c:v>Волховский филиал</c:v>
                </c:pt>
                <c:pt idx="23">
                  <c:v>Институт музыки, театра и хореографии</c:v>
                </c:pt>
                <c:pt idx="24">
                  <c:v>Дагестанский филиал</c:v>
                </c:pt>
                <c:pt idx="25">
                  <c:v>Филиал в г. Ташкенте</c:v>
                </c:pt>
                <c:pt idx="26">
                  <c:v>Институт русского языка как иностранного </c:v>
                </c:pt>
              </c:strCache>
            </c:strRef>
          </c:cat>
          <c:val>
            <c:numRef>
              <c:f>Лист1!$B$2:$B$28</c:f>
              <c:numCache>
                <c:formatCode>General</c:formatCode>
                <c:ptCount val="27"/>
                <c:pt idx="0">
                  <c:v>72.401343101343102</c:v>
                </c:pt>
                <c:pt idx="1">
                  <c:v>76.411836962590741</c:v>
                </c:pt>
                <c:pt idx="2">
                  <c:v>77.145121951219522</c:v>
                </c:pt>
                <c:pt idx="3">
                  <c:v>70.507178451178447</c:v>
                </c:pt>
                <c:pt idx="4">
                  <c:v>77.574305555555554</c:v>
                </c:pt>
                <c:pt idx="5">
                  <c:v>76.128888888888895</c:v>
                </c:pt>
                <c:pt idx="6">
                  <c:v>76.565370370370374</c:v>
                </c:pt>
                <c:pt idx="7">
                  <c:v>75.784605597964372</c:v>
                </c:pt>
                <c:pt idx="8">
                  <c:v>76.516604593420226</c:v>
                </c:pt>
                <c:pt idx="9">
                  <c:v>79.459930555555545</c:v>
                </c:pt>
                <c:pt idx="10">
                  <c:v>80.123232323232315</c:v>
                </c:pt>
                <c:pt idx="11">
                  <c:v>81.144658119658132</c:v>
                </c:pt>
                <c:pt idx="12">
                  <c:v>76.690536948431685</c:v>
                </c:pt>
                <c:pt idx="13">
                  <c:v>80.804511278195477</c:v>
                </c:pt>
                <c:pt idx="14">
                  <c:v>81.552844597174499</c:v>
                </c:pt>
                <c:pt idx="15">
                  <c:v>76.954166666666666</c:v>
                </c:pt>
                <c:pt idx="16">
                  <c:v>81.830118443316422</c:v>
                </c:pt>
                <c:pt idx="17">
                  <c:v>87.907744107744094</c:v>
                </c:pt>
                <c:pt idx="18">
                  <c:v>82.517131313131316</c:v>
                </c:pt>
                <c:pt idx="19">
                  <c:v>78.925115889644459</c:v>
                </c:pt>
                <c:pt idx="20">
                  <c:v>85.127497194163851</c:v>
                </c:pt>
                <c:pt idx="21">
                  <c:v>75.477777777777789</c:v>
                </c:pt>
                <c:pt idx="22">
                  <c:v>83.493903133903132</c:v>
                </c:pt>
                <c:pt idx="23">
                  <c:v>81.388338338338343</c:v>
                </c:pt>
                <c:pt idx="24">
                  <c:v>91.688888888888897</c:v>
                </c:pt>
                <c:pt idx="25">
                  <c:v>66.613204508856668</c:v>
                </c:pt>
                <c:pt idx="26">
                  <c:v>89.863295880149821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784-4C73-BFF5-EC20D3BB6A9A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2023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Лист1!$A$2:$A$28</c:f>
              <c:strCache>
                <c:ptCount val="27"/>
                <c:pt idx="0">
                  <c:v>Филологический факультет</c:v>
                </c:pt>
                <c:pt idx="1">
                  <c:v>Институт философии человека</c:v>
                </c:pt>
                <c:pt idx="2">
                  <c:v>Факультет биологии</c:v>
                </c:pt>
                <c:pt idx="3">
                  <c:v>Институт иностранных языков</c:v>
                </c:pt>
                <c:pt idx="4">
                  <c:v>Институт востоковедения</c:v>
                </c:pt>
                <c:pt idx="5">
                  <c:v>Институт психологии</c:v>
                </c:pt>
                <c:pt idx="6">
                  <c:v>Институт народов Севера</c:v>
                </c:pt>
                <c:pt idx="7">
                  <c:v>Институт дефектологического образования и реабилитации</c:v>
                </c:pt>
                <c:pt idx="8">
                  <c:v>Институт истории и социальных наук</c:v>
                </c:pt>
                <c:pt idx="9">
                  <c:v>Институт детства</c:v>
                </c:pt>
                <c:pt idx="10">
                  <c:v>Факультет географии</c:v>
                </c:pt>
                <c:pt idx="11">
                  <c:v>Институт физики</c:v>
                </c:pt>
                <c:pt idx="12">
                  <c:v>Институт экономики и управления</c:v>
                </c:pt>
                <c:pt idx="13">
                  <c:v>Факультет математики</c:v>
                </c:pt>
                <c:pt idx="14">
                  <c:v>Институт информационных технологий и технологического образования</c:v>
                </c:pt>
                <c:pt idx="15">
                  <c:v>Факультет безопасности жизнедеятельности</c:v>
                </c:pt>
                <c:pt idx="16">
                  <c:v>Институт физической культуры и спорта</c:v>
                </c:pt>
                <c:pt idx="17">
                  <c:v>Институт художественного образования</c:v>
                </c:pt>
                <c:pt idx="18">
                  <c:v>Институт педагогики</c:v>
                </c:pt>
                <c:pt idx="19">
                  <c:v>Юридический Факультет</c:v>
                </c:pt>
                <c:pt idx="20">
                  <c:v>Факультет химии</c:v>
                </c:pt>
                <c:pt idx="21">
                  <c:v>Выборгский филиал</c:v>
                </c:pt>
                <c:pt idx="22">
                  <c:v>Волховский филиал</c:v>
                </c:pt>
                <c:pt idx="23">
                  <c:v>Институт музыки, театра и хореографии</c:v>
                </c:pt>
                <c:pt idx="24">
                  <c:v>Дагестанский филиал</c:v>
                </c:pt>
                <c:pt idx="25">
                  <c:v>Филиал в г. Ташкенте</c:v>
                </c:pt>
                <c:pt idx="26">
                  <c:v>Институт русского языка как иностранного </c:v>
                </c:pt>
              </c:strCache>
            </c:strRef>
          </c:cat>
          <c:val>
            <c:numRef>
              <c:f>Лист1!$C$2:$C$28</c:f>
              <c:numCache>
                <c:formatCode>General</c:formatCode>
                <c:ptCount val="27"/>
                <c:pt idx="0">
                  <c:v>-1.348838203498147</c:v>
                </c:pt>
                <c:pt idx="1">
                  <c:v>-2.5371875559025057</c:v>
                </c:pt>
                <c:pt idx="2">
                  <c:v>-2.7225867399519217</c:v>
                </c:pt>
                <c:pt idx="3">
                  <c:v>6.7149833845703313</c:v>
                </c:pt>
                <c:pt idx="4">
                  <c:v>2.6696853741496653</c:v>
                </c:pt>
                <c:pt idx="5">
                  <c:v>4.2754411764705793</c:v>
                </c:pt>
                <c:pt idx="6">
                  <c:v>4.1426756066411201</c:v>
                </c:pt>
                <c:pt idx="7">
                  <c:v>5.3731756848957843</c:v>
                </c:pt>
                <c:pt idx="8">
                  <c:v>4.7952332821912336</c:v>
                </c:pt>
                <c:pt idx="9">
                  <c:v>3.7454468334953219</c:v>
                </c:pt>
                <c:pt idx="10">
                  <c:v>3.536489898989899</c:v>
                </c:pt>
                <c:pt idx="11">
                  <c:v>2.6230667480667336</c:v>
                </c:pt>
                <c:pt idx="12">
                  <c:v>7.1552408293460985</c:v>
                </c:pt>
                <c:pt idx="13">
                  <c:v>3.5594949815854449</c:v>
                </c:pt>
                <c:pt idx="14">
                  <c:v>2.9289752324430367</c:v>
                </c:pt>
                <c:pt idx="15">
                  <c:v>8.5245726495726615</c:v>
                </c:pt>
                <c:pt idx="16">
                  <c:v>3.8147026489622959</c:v>
                </c:pt>
                <c:pt idx="17">
                  <c:v>-1.3309370354612042</c:v>
                </c:pt>
                <c:pt idx="18">
                  <c:v>4.7761212121212111</c:v>
                </c:pt>
                <c:pt idx="19">
                  <c:v>8.4942726263883515</c:v>
                </c:pt>
                <c:pt idx="20">
                  <c:v>2.7433445566778971</c:v>
                </c:pt>
                <c:pt idx="21">
                  <c:v>13.31925925925924</c:v>
                </c:pt>
                <c:pt idx="22">
                  <c:v>6.0447008547008636</c:v>
                </c:pt>
                <c:pt idx="23">
                  <c:v>9.4636601948483161</c:v>
                </c:pt>
                <c:pt idx="24">
                  <c:v>0</c:v>
                </c:pt>
                <c:pt idx="25">
                  <c:v>25.189782348968905</c:v>
                </c:pt>
                <c:pt idx="26">
                  <c:v>2.6339416889109515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784-4C73-BFF5-EC20D3BB6A9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482661328"/>
        <c:axId val="482661984"/>
        <c:axId val="0"/>
      </c:bar3DChart>
      <c:catAx>
        <c:axId val="48266132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82661984"/>
        <c:crosses val="autoZero"/>
        <c:auto val="1"/>
        <c:lblAlgn val="ctr"/>
        <c:lblOffset val="100"/>
        <c:noMultiLvlLbl val="0"/>
      </c:catAx>
      <c:valAx>
        <c:axId val="48266198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826613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800">
          <a:solidFill>
            <a:schemeClr val="tx1"/>
          </a:solidFill>
        </a:defRPr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bar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t" anchorCtr="0">
                <a:spAutoFit/>
              </a:bodyPr>
              <a:lstStyle/>
              <a:p>
                <a:pPr algn="r"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layout/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Участие в формировании индивидуального образовательного маршрута</c:v>
                </c:pt>
                <c:pt idx="1">
                  <c:v>Удовлетворенность количеством часов, выделенных на лекционные и практические занятия</c:v>
                </c:pt>
                <c:pt idx="2">
                  <c:v>Последовательность изучения дисциплин, представленных в учебном плане</c:v>
                </c:pt>
                <c:pt idx="3">
                  <c:v>Актуальность содержания дисциплин (модулей) и практик</c:v>
                </c:pt>
                <c:pt idx="4">
                  <c:v>Связь содержания образовательной программы с будущей профессиональной деятельностью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78.099999999999994</c:v>
                </c:pt>
                <c:pt idx="1">
                  <c:v>83.3</c:v>
                </c:pt>
                <c:pt idx="2">
                  <c:v>85</c:v>
                </c:pt>
                <c:pt idx="3">
                  <c:v>86.1</c:v>
                </c:pt>
                <c:pt idx="4">
                  <c:v>86.8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0E2-443D-8E8C-CDD46933ADB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427753792"/>
        <c:axId val="427756088"/>
        <c:axId val="0"/>
      </c:bar3DChart>
      <c:catAx>
        <c:axId val="42775379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27756088"/>
        <c:crosses val="autoZero"/>
        <c:auto val="1"/>
        <c:lblAlgn val="ctr"/>
        <c:lblOffset val="100"/>
        <c:noMultiLvlLbl val="0"/>
      </c:catAx>
      <c:valAx>
        <c:axId val="42775608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277537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bar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Обеспеченность литературой в печатной форме</c:v>
                </c:pt>
                <c:pt idx="1">
                  <c:v>Обеспеченность литературой в электронной форме в ЭБС</c:v>
                </c:pt>
                <c:pt idx="2">
                  <c:v>Качество возможности удаленного доступа к ЭИОС на территории РГПУ им. А.И. Герцена</c:v>
                </c:pt>
                <c:pt idx="3">
                  <c:v>Качество возможности удаленного доступа к ЭИОС вне территории РГПУ им. А.И. Герцена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81.3</c:v>
                </c:pt>
                <c:pt idx="1">
                  <c:v>88</c:v>
                </c:pt>
                <c:pt idx="2">
                  <c:v>89</c:v>
                </c:pt>
                <c:pt idx="3">
                  <c:v>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83F-45C8-A6A3-082402D4652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500403896"/>
        <c:axId val="500401600"/>
        <c:axId val="0"/>
      </c:bar3DChart>
      <c:catAx>
        <c:axId val="50040389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00401600"/>
        <c:crosses val="autoZero"/>
        <c:auto val="1"/>
        <c:lblAlgn val="ctr"/>
        <c:lblOffset val="100"/>
        <c:noMultiLvlLbl val="0"/>
      </c:catAx>
      <c:valAx>
        <c:axId val="50040160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004038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bar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  <c15:showLeaderLines val="0"/>
              </c:ext>
            </c:extLst>
          </c:dLbls>
          <c:cat>
            <c:strRef>
              <c:f>Лист1!$A$2:$A$11</c:f>
              <c:strCache>
                <c:ptCount val="10"/>
                <c:pt idx="0">
                  <c:v>Удовлетворенность расписанием учебных занятий</c:v>
                </c:pt>
                <c:pt idx="1">
                  <c:v>Удовлетворенность содержанием практик</c:v>
                </c:pt>
                <c:pt idx="2">
                  <c:v>Удовлетворенность местами прохождения практик</c:v>
                </c:pt>
                <c:pt idx="3">
                  <c:v>Удовлетворенность форматом смешанного обучения</c:v>
                </c:pt>
                <c:pt idx="4">
                  <c:v>Удовлетворенность количеством практик</c:v>
                </c:pt>
                <c:pt idx="5">
                  <c:v>Удовлетворенность разнообразием форм проведения занятий</c:v>
                </c:pt>
                <c:pt idx="6">
                  <c:v> Удовлетворенность качеством ведения преподавателями электронных учебных курсов в системе «Moodle»</c:v>
                </c:pt>
                <c:pt idx="7">
                  <c:v>Удовлетворенность организацией, сопровождением и оцениванием самостоятельной работы обучающихся</c:v>
                </c:pt>
                <c:pt idx="8">
                  <c:v>Наличие доступной информации в сети «Интернет» об организации внеучебных мероприятий</c:v>
                </c:pt>
                <c:pt idx="9">
                  <c:v>Наличие доступной информации в сети «Интернет» об организации учебного процесса</c:v>
                </c:pt>
              </c:strCache>
            </c:str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77.3</c:v>
                </c:pt>
                <c:pt idx="1">
                  <c:v>85.1</c:v>
                </c:pt>
                <c:pt idx="2">
                  <c:v>85.6</c:v>
                </c:pt>
                <c:pt idx="3">
                  <c:v>85.6</c:v>
                </c:pt>
                <c:pt idx="4">
                  <c:v>85.7</c:v>
                </c:pt>
                <c:pt idx="5">
                  <c:v>85.7</c:v>
                </c:pt>
                <c:pt idx="6">
                  <c:v>85.9</c:v>
                </c:pt>
                <c:pt idx="7">
                  <c:v>86.6</c:v>
                </c:pt>
                <c:pt idx="8">
                  <c:v>87.8</c:v>
                </c:pt>
                <c:pt idx="9">
                  <c:v>88.2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2D7-4942-9EA5-365FEB7B753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488723600"/>
        <c:axId val="488721304"/>
        <c:axId val="0"/>
      </c:bar3DChart>
      <c:catAx>
        <c:axId val="48872360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88721304"/>
        <c:crosses val="autoZero"/>
        <c:auto val="1"/>
        <c:lblAlgn val="ctr"/>
        <c:lblOffset val="100"/>
        <c:noMultiLvlLbl val="0"/>
      </c:catAx>
      <c:valAx>
        <c:axId val="48872130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887236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bar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5-C55B-4D08-BCF1-A2390EBE0EA4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4-C55B-4D08-BCF1-A2390EBE0EA4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3-C55B-4D08-BCF1-A2390EBE0EA4}"/>
                </c:ext>
              </c:extLst>
            </c:dLbl>
            <c:spPr>
              <a:solidFill>
                <a:prstClr val="white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Качество аудиторий, фондов читального зала и библиотеки, спортивных залов, учебных лаборатории и оборудования</c:v>
                </c:pt>
                <c:pt idx="1">
                  <c:v>Удовлетворенность качеством оснащенности лабораторным и специальным оборудованием учебных помещений и спортивных залов</c:v>
                </c:pt>
                <c:pt idx="2">
                  <c:v>Качество помещений для самостоятельной работы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80.3</c:v>
                </c:pt>
                <c:pt idx="1">
                  <c:v>80.3</c:v>
                </c:pt>
                <c:pt idx="2">
                  <c:v>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55B-4D08-BCF1-A2390EBE0E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421418640"/>
        <c:axId val="421418968"/>
        <c:axId val="0"/>
      </c:bar3DChart>
      <c:catAx>
        <c:axId val="42141864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21418968"/>
        <c:crosses val="autoZero"/>
        <c:auto val="1"/>
        <c:lblAlgn val="ctr"/>
        <c:lblOffset val="100"/>
        <c:noMultiLvlLbl val="0"/>
      </c:catAx>
      <c:valAx>
        <c:axId val="42141896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214186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bar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Лист1!$A$2:$A$10</c:f>
              <c:strCache>
                <c:ptCount val="9"/>
                <c:pt idx="0">
                  <c:v>Удовлетворенность уровнем социального обеспечения</c:v>
                </c:pt>
                <c:pt idx="1">
                  <c:v>Возможность выражение своего мнения относительно содержания, организации и качества учебного процесса, а также работы преподавателей</c:v>
                </c:pt>
                <c:pt idx="2">
                  <c:v>Возможность получения дополнительных образовательных услуг</c:v>
                </c:pt>
                <c:pt idx="3">
                  <c:v>Удовлетворенность обучением</c:v>
                </c:pt>
                <c:pt idx="4">
                  <c:v>Возможность творческого самовыражения/развития</c:v>
                </c:pt>
                <c:pt idx="5">
                  <c:v>Оперативность и результативность реагирования на Ваши запросы/обращения</c:v>
                </c:pt>
                <c:pt idx="6">
                  <c:v>Удовлетворенность профессорско-преподавательским составом</c:v>
                </c:pt>
                <c:pt idx="7">
                  <c:v>Удовлетворенность доброжелательным и вежливым отношением к Вам со стороны администрации, сотрудников деканата</c:v>
                </c:pt>
                <c:pt idx="8">
                  <c:v>Возможность участия в научно-исследовательской деятельности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83.3</c:v>
                </c:pt>
                <c:pt idx="1">
                  <c:v>84.2</c:v>
                </c:pt>
                <c:pt idx="2">
                  <c:v>86.8</c:v>
                </c:pt>
                <c:pt idx="3">
                  <c:v>87.7</c:v>
                </c:pt>
                <c:pt idx="4">
                  <c:v>88.7</c:v>
                </c:pt>
                <c:pt idx="5">
                  <c:v>88.8</c:v>
                </c:pt>
                <c:pt idx="6">
                  <c:v>89</c:v>
                </c:pt>
                <c:pt idx="7">
                  <c:v>89.8</c:v>
                </c:pt>
                <c:pt idx="8">
                  <c:v>90.1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6EF-444E-B49E-8522601BDF3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421065824"/>
        <c:axId val="421067792"/>
        <c:axId val="0"/>
      </c:bar3DChart>
      <c:catAx>
        <c:axId val="42106582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21067792"/>
        <c:crosses val="autoZero"/>
        <c:auto val="1"/>
        <c:lblAlgn val="ctr"/>
        <c:lblOffset val="100"/>
        <c:noMultiLvlLbl val="0"/>
      </c:catAx>
      <c:valAx>
        <c:axId val="42106779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210658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2"/>
          <c:order val="0"/>
          <c:tx>
            <c:strRef>
              <c:f>Лист1!$A$1</c:f>
              <c:strCache>
                <c:ptCount val="1"/>
                <c:pt idx="0">
                  <c:v>Удовлетворенность условиями организации образовательного процесса по программе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hade val="51000"/>
                    <a:satMod val="13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p3d/>
          </c:spPr>
          <c:invertIfNegative val="0"/>
          <c:dLbls>
            <c:spPr>
              <a:gradFill rotWithShape="1">
                <a:gsLst>
                  <a:gs pos="0">
                    <a:schemeClr val="accent1">
                      <a:tint val="50000"/>
                      <a:satMod val="300000"/>
                    </a:schemeClr>
                  </a:gs>
                  <a:gs pos="35000">
                    <a:schemeClr val="accent1">
                      <a:tint val="37000"/>
                      <a:satMod val="300000"/>
                    </a:schemeClr>
                  </a:gs>
                  <a:gs pos="100000">
                    <a:schemeClr val="accent1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Лист1!$A$2</c:f>
              <c:numCache>
                <c:formatCode>General</c:formatCode>
                <c:ptCount val="1"/>
                <c:pt idx="0">
                  <c:v>83.6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9E5-48BA-A297-519B7463D026}"/>
            </c:ext>
          </c:extLst>
        </c:ser>
        <c:ser>
          <c:idx val="5"/>
          <c:order val="1"/>
          <c:tx>
            <c:strRef>
              <c:f>Лист1!$B$1</c:f>
              <c:strCache>
                <c:ptCount val="1"/>
                <c:pt idx="0">
                  <c:v>Удовлетворенность учебно-методическим и материально-техническим обеспечением программы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shade val="51000"/>
                    <a:satMod val="130000"/>
                  </a:schemeClr>
                </a:gs>
                <a:gs pos="80000">
                  <a:schemeClr val="accent6">
                    <a:shade val="93000"/>
                    <a:satMod val="130000"/>
                  </a:schemeClr>
                </a:gs>
                <a:gs pos="100000">
                  <a:schemeClr val="accent6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p3d/>
          </c:spPr>
          <c:invertIfNegative val="0"/>
          <c:dLbls>
            <c:spPr>
              <a:gradFill rotWithShape="1">
                <a:gsLst>
                  <a:gs pos="0">
                    <a:schemeClr val="accent1">
                      <a:tint val="50000"/>
                      <a:satMod val="300000"/>
                    </a:schemeClr>
                  </a:gs>
                  <a:gs pos="35000">
                    <a:schemeClr val="accent1">
                      <a:tint val="37000"/>
                      <a:satMod val="300000"/>
                    </a:schemeClr>
                  </a:gs>
                  <a:gs pos="100000">
                    <a:schemeClr val="accent1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Лист1!$B$2</c:f>
              <c:numCache>
                <c:formatCode>0.0</c:formatCode>
                <c:ptCount val="1"/>
                <c:pt idx="0">
                  <c:v>81.400000000000006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9E5-48BA-A297-519B7463D026}"/>
            </c:ext>
          </c:extLst>
        </c:ser>
        <c:ser>
          <c:idx val="0"/>
          <c:order val="2"/>
          <c:tx>
            <c:strRef>
              <c:f>Лист1!$C$1</c:f>
              <c:strCache>
                <c:ptCount val="1"/>
                <c:pt idx="0">
                  <c:v>Удовлетворенность условиями реализации программы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p3d/>
          </c:spPr>
          <c:invertIfNegative val="0"/>
          <c:dLbls>
            <c:spPr>
              <a:gradFill rotWithShape="1">
                <a:gsLst>
                  <a:gs pos="0">
                    <a:schemeClr val="accent1">
                      <a:tint val="50000"/>
                      <a:satMod val="300000"/>
                    </a:schemeClr>
                  </a:gs>
                  <a:gs pos="35000">
                    <a:schemeClr val="accent1">
                      <a:tint val="37000"/>
                      <a:satMod val="300000"/>
                    </a:schemeClr>
                  </a:gs>
                  <a:gs pos="100000">
                    <a:schemeClr val="accent1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Лист1!$C$2</c:f>
              <c:numCache>
                <c:formatCode>0.0</c:formatCode>
                <c:ptCount val="1"/>
                <c:pt idx="0">
                  <c:v>77.400000000000006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9E5-48BA-A297-519B7463D02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426936696"/>
        <c:axId val="426936368"/>
        <c:axId val="0"/>
      </c:bar3DChart>
      <c:catAx>
        <c:axId val="42693669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426936368"/>
        <c:crosses val="autoZero"/>
        <c:auto val="1"/>
        <c:lblAlgn val="ctr"/>
        <c:lblOffset val="100"/>
        <c:noMultiLvlLbl val="0"/>
      </c:catAx>
      <c:valAx>
        <c:axId val="4269363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269366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90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90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90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A362958-3195-4CF4-8C31-4AEF7D705C89}" type="doc">
      <dgm:prSet loTypeId="urn:microsoft.com/office/officeart/2005/8/layout/list1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5C9CCEE-3D9E-4CE5-B630-CE2B88AD4CCF}">
      <dgm:prSet phldrT="[Текст]" custT="1"/>
      <dgm:spPr/>
      <dgm:t>
        <a:bodyPr/>
        <a:lstStyle/>
        <a:p>
          <a:r>
            <a:rPr lang="ru-RU" sz="1200" dirty="0" smtClean="0"/>
            <a:t>ФГОС ВО и СПО</a:t>
          </a:r>
          <a:endParaRPr lang="ru-RU" sz="1200" dirty="0"/>
        </a:p>
      </dgm:t>
    </dgm:pt>
    <dgm:pt modelId="{DEE0E212-B250-4DB9-B3E6-F186BF1A4718}" type="parTrans" cxnId="{6A94D9A0-0A99-4CD2-8D3F-C22C1B6E59F8}">
      <dgm:prSet/>
      <dgm:spPr/>
      <dgm:t>
        <a:bodyPr/>
        <a:lstStyle/>
        <a:p>
          <a:endParaRPr lang="ru-RU" sz="4800"/>
        </a:p>
      </dgm:t>
    </dgm:pt>
    <dgm:pt modelId="{15AD3E77-B4C2-48F9-94B4-9E83B821D22E}" type="sibTrans" cxnId="{6A94D9A0-0A99-4CD2-8D3F-C22C1B6E59F8}">
      <dgm:prSet/>
      <dgm:spPr/>
      <dgm:t>
        <a:bodyPr/>
        <a:lstStyle/>
        <a:p>
          <a:endParaRPr lang="ru-RU" sz="4800"/>
        </a:p>
      </dgm:t>
    </dgm:pt>
    <dgm:pt modelId="{D085D8C2-9D17-4103-89CA-B90C4E6EF752}">
      <dgm:prSet phldrT="[Текст]" custT="1"/>
      <dgm:spPr/>
      <dgm:t>
        <a:bodyPr/>
        <a:lstStyle/>
        <a:p>
          <a:r>
            <a:rPr lang="ru-RU" sz="1200" dirty="0" smtClean="0"/>
            <a:t>Приказ </a:t>
          </a:r>
          <a:r>
            <a:rPr lang="ru-RU" sz="1200" dirty="0" err="1" smtClean="0"/>
            <a:t>Минобрнауки</a:t>
          </a:r>
          <a:r>
            <a:rPr lang="ru-RU" sz="1200" dirty="0" smtClean="0"/>
            <a:t> России от 18.04.2023</a:t>
          </a:r>
          <a:br>
            <a:rPr lang="ru-RU" sz="1200" dirty="0" smtClean="0"/>
          </a:br>
          <a:r>
            <a:rPr lang="ru-RU" sz="1200" dirty="0" smtClean="0"/>
            <a:t>№ 409</a:t>
          </a:r>
          <a:endParaRPr lang="ru-RU" sz="1200" dirty="0"/>
        </a:p>
      </dgm:t>
    </dgm:pt>
    <dgm:pt modelId="{F7FEEB06-E0C3-44F8-A444-EE470896D782}" type="parTrans" cxnId="{6838897B-B73C-4751-916C-60FFDB9936FF}">
      <dgm:prSet/>
      <dgm:spPr/>
      <dgm:t>
        <a:bodyPr/>
        <a:lstStyle/>
        <a:p>
          <a:endParaRPr lang="ru-RU" sz="4800"/>
        </a:p>
      </dgm:t>
    </dgm:pt>
    <dgm:pt modelId="{50D9177D-A05D-44C1-852A-DE31C242035C}" type="sibTrans" cxnId="{6838897B-B73C-4751-916C-60FFDB9936FF}">
      <dgm:prSet/>
      <dgm:spPr/>
      <dgm:t>
        <a:bodyPr/>
        <a:lstStyle/>
        <a:p>
          <a:endParaRPr lang="ru-RU" sz="4800"/>
        </a:p>
      </dgm:t>
    </dgm:pt>
    <dgm:pt modelId="{F5826268-A818-442B-B02F-A6FA5AC52A81}">
      <dgm:prSet phldrT="[Текст]" custT="1"/>
      <dgm:spPr/>
      <dgm:t>
        <a:bodyPr/>
        <a:lstStyle/>
        <a:p>
          <a:r>
            <a:rPr lang="ru-RU" sz="1200" dirty="0" smtClean="0"/>
            <a:t>Приказ </a:t>
          </a:r>
          <a:r>
            <a:rPr lang="ru-RU" sz="1200" dirty="0" err="1" smtClean="0"/>
            <a:t>Минпросвещения</a:t>
          </a:r>
          <a:r>
            <a:rPr lang="ru-RU" sz="1200" dirty="0" smtClean="0"/>
            <a:t> России от 14.04.2023 № 272</a:t>
          </a:r>
          <a:endParaRPr lang="ru-RU" sz="1200" dirty="0"/>
        </a:p>
      </dgm:t>
    </dgm:pt>
    <dgm:pt modelId="{88D83382-3B0E-42C7-A9A7-1696CDCB29CD}" type="parTrans" cxnId="{3169542D-7A82-4022-8FD7-3FA62DD076F3}">
      <dgm:prSet/>
      <dgm:spPr/>
      <dgm:t>
        <a:bodyPr/>
        <a:lstStyle/>
        <a:p>
          <a:endParaRPr lang="ru-RU" sz="4800"/>
        </a:p>
      </dgm:t>
    </dgm:pt>
    <dgm:pt modelId="{11535DE0-4E06-4B80-BD3A-34941FC97260}" type="sibTrans" cxnId="{3169542D-7A82-4022-8FD7-3FA62DD076F3}">
      <dgm:prSet/>
      <dgm:spPr/>
      <dgm:t>
        <a:bodyPr/>
        <a:lstStyle/>
        <a:p>
          <a:endParaRPr lang="ru-RU" sz="4800"/>
        </a:p>
      </dgm:t>
    </dgm:pt>
    <dgm:pt modelId="{F5597A8A-5FBC-4662-94EA-F9BDCE1E286A}">
      <dgm:prSet phldrT="[Текст]" custT="1"/>
      <dgm:spPr/>
      <dgm:t>
        <a:bodyPr/>
        <a:lstStyle/>
        <a:p>
          <a:r>
            <a:rPr lang="ru-RU" sz="1200" dirty="0" smtClean="0"/>
            <a:t>Приказ </a:t>
          </a:r>
          <a:r>
            <a:rPr lang="ru-RU" sz="1200" dirty="0" err="1" smtClean="0"/>
            <a:t>Рособрнадзора</a:t>
          </a:r>
          <a:r>
            <a:rPr lang="ru-RU" sz="1200" dirty="0" smtClean="0"/>
            <a:t>, </a:t>
          </a:r>
          <a:r>
            <a:rPr lang="ru-RU" sz="1200" dirty="0" err="1" smtClean="0"/>
            <a:t>Минпросвещения</a:t>
          </a:r>
          <a:r>
            <a:rPr lang="ru-RU" sz="1200" dirty="0" smtClean="0"/>
            <a:t> России, </a:t>
          </a:r>
          <a:r>
            <a:rPr lang="ru-RU" sz="1200" dirty="0" err="1" smtClean="0"/>
            <a:t>Минобрнауки</a:t>
          </a:r>
          <a:r>
            <a:rPr lang="ru-RU" sz="1200" dirty="0" smtClean="0"/>
            <a:t> России от 24.04.2023</a:t>
          </a:r>
          <a:br>
            <a:rPr lang="ru-RU" sz="1200" dirty="0" smtClean="0"/>
          </a:br>
          <a:r>
            <a:rPr lang="ru-RU" sz="1200" dirty="0" smtClean="0"/>
            <a:t>№ 660/306/448</a:t>
          </a:r>
          <a:endParaRPr lang="ru-RU" sz="1200" dirty="0"/>
        </a:p>
      </dgm:t>
    </dgm:pt>
    <dgm:pt modelId="{58079EA6-529E-4C88-BA7E-1505BE4BBFAA}" type="parTrans" cxnId="{6708993C-44F5-4134-A043-FAE0C914C60A}">
      <dgm:prSet/>
      <dgm:spPr/>
      <dgm:t>
        <a:bodyPr/>
        <a:lstStyle/>
        <a:p>
          <a:endParaRPr lang="ru-RU" sz="4800"/>
        </a:p>
      </dgm:t>
    </dgm:pt>
    <dgm:pt modelId="{1ACC97B2-0417-4309-9473-6FB4B72DE457}" type="sibTrans" cxnId="{6708993C-44F5-4134-A043-FAE0C914C60A}">
      <dgm:prSet/>
      <dgm:spPr/>
      <dgm:t>
        <a:bodyPr/>
        <a:lstStyle/>
        <a:p>
          <a:endParaRPr lang="ru-RU" sz="4800"/>
        </a:p>
      </dgm:t>
    </dgm:pt>
    <dgm:pt modelId="{E0EF2F38-4EFA-46A1-8988-6C680C3A5012}">
      <dgm:prSet phldrT="[Текст]" custT="1"/>
      <dgm:spPr/>
      <dgm:t>
        <a:bodyPr/>
        <a:lstStyle/>
        <a:p>
          <a:r>
            <a:rPr lang="ru-RU" sz="1200" dirty="0" smtClean="0"/>
            <a:t>Положение о ВСОКО в РГПУ им. А. И. Герцена</a:t>
          </a:r>
          <a:endParaRPr lang="ru-RU" sz="1200" dirty="0"/>
        </a:p>
      </dgm:t>
    </dgm:pt>
    <dgm:pt modelId="{FB1B3B1B-1FC0-4814-8D30-893895119FC6}" type="parTrans" cxnId="{C2FD30EC-C8D8-47F9-BD43-95797DAF3E0F}">
      <dgm:prSet/>
      <dgm:spPr/>
      <dgm:t>
        <a:bodyPr/>
        <a:lstStyle/>
        <a:p>
          <a:endParaRPr lang="ru-RU" sz="4800"/>
        </a:p>
      </dgm:t>
    </dgm:pt>
    <dgm:pt modelId="{A46B04FF-6B2A-40DF-A99C-07E1CBA5D3F9}" type="sibTrans" cxnId="{C2FD30EC-C8D8-47F9-BD43-95797DAF3E0F}">
      <dgm:prSet/>
      <dgm:spPr/>
      <dgm:t>
        <a:bodyPr/>
        <a:lstStyle/>
        <a:p>
          <a:endParaRPr lang="ru-RU" sz="4800"/>
        </a:p>
      </dgm:t>
    </dgm:pt>
    <dgm:pt modelId="{71A92ED1-A665-460C-BCEC-8338D3FD1266}" type="pres">
      <dgm:prSet presAssocID="{1A362958-3195-4CF4-8C31-4AEF7D705C89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F98E937-D428-439A-9417-A9D5C7184261}" type="pres">
      <dgm:prSet presAssocID="{D5C9CCEE-3D9E-4CE5-B630-CE2B88AD4CCF}" presName="parentLin" presStyleCnt="0"/>
      <dgm:spPr/>
    </dgm:pt>
    <dgm:pt modelId="{1A778EBE-4FB4-4CCE-9496-FB010B4F57C4}" type="pres">
      <dgm:prSet presAssocID="{D5C9CCEE-3D9E-4CE5-B630-CE2B88AD4CCF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1889E6C4-BB8D-4A4B-B1DA-337AB4834D8A}" type="pres">
      <dgm:prSet presAssocID="{D5C9CCEE-3D9E-4CE5-B630-CE2B88AD4CCF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44617B-5597-47C0-85D1-CC8A9C700DC2}" type="pres">
      <dgm:prSet presAssocID="{D5C9CCEE-3D9E-4CE5-B630-CE2B88AD4CCF}" presName="negativeSpace" presStyleCnt="0"/>
      <dgm:spPr/>
    </dgm:pt>
    <dgm:pt modelId="{B211CF0E-B7EB-4F72-A7C7-33C981C012A1}" type="pres">
      <dgm:prSet presAssocID="{D5C9CCEE-3D9E-4CE5-B630-CE2B88AD4CCF}" presName="childText" presStyleLbl="conFgAcc1" presStyleIdx="0" presStyleCnt="5">
        <dgm:presLayoutVars>
          <dgm:bulletEnabled val="1"/>
        </dgm:presLayoutVars>
      </dgm:prSet>
      <dgm:spPr/>
    </dgm:pt>
    <dgm:pt modelId="{BEB62F37-15BD-4971-8933-310EB728C8C6}" type="pres">
      <dgm:prSet presAssocID="{15AD3E77-B4C2-48F9-94B4-9E83B821D22E}" presName="spaceBetweenRectangles" presStyleCnt="0"/>
      <dgm:spPr/>
    </dgm:pt>
    <dgm:pt modelId="{65EC17DD-4BAD-49D1-9F18-B93F4459DF41}" type="pres">
      <dgm:prSet presAssocID="{D085D8C2-9D17-4103-89CA-B90C4E6EF752}" presName="parentLin" presStyleCnt="0"/>
      <dgm:spPr/>
    </dgm:pt>
    <dgm:pt modelId="{796AD26B-A2DB-48F6-B1C2-1555A94E6994}" type="pres">
      <dgm:prSet presAssocID="{D085D8C2-9D17-4103-89CA-B90C4E6EF752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D565ACC0-26D7-4204-8B44-738B0B11C247}" type="pres">
      <dgm:prSet presAssocID="{D085D8C2-9D17-4103-89CA-B90C4E6EF752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2DBC33-FB0E-4BB5-ADE9-6E6B97D51ACF}" type="pres">
      <dgm:prSet presAssocID="{D085D8C2-9D17-4103-89CA-B90C4E6EF752}" presName="negativeSpace" presStyleCnt="0"/>
      <dgm:spPr/>
    </dgm:pt>
    <dgm:pt modelId="{212A2CD1-4EC7-46BA-8A5C-A0DD1E0C2E93}" type="pres">
      <dgm:prSet presAssocID="{D085D8C2-9D17-4103-89CA-B90C4E6EF752}" presName="childText" presStyleLbl="conFgAcc1" presStyleIdx="1" presStyleCnt="5">
        <dgm:presLayoutVars>
          <dgm:bulletEnabled val="1"/>
        </dgm:presLayoutVars>
      </dgm:prSet>
      <dgm:spPr/>
    </dgm:pt>
    <dgm:pt modelId="{E835351E-D463-4685-898B-010CFFB4CBCA}" type="pres">
      <dgm:prSet presAssocID="{50D9177D-A05D-44C1-852A-DE31C242035C}" presName="spaceBetweenRectangles" presStyleCnt="0"/>
      <dgm:spPr/>
    </dgm:pt>
    <dgm:pt modelId="{AFA698C8-41BE-44D9-AEB5-9B567521D00D}" type="pres">
      <dgm:prSet presAssocID="{F5826268-A818-442B-B02F-A6FA5AC52A81}" presName="parentLin" presStyleCnt="0"/>
      <dgm:spPr/>
    </dgm:pt>
    <dgm:pt modelId="{36EE8E68-1CC7-47B4-A40C-A8666710367A}" type="pres">
      <dgm:prSet presAssocID="{F5826268-A818-442B-B02F-A6FA5AC52A81}" presName="parentLeftMargin" presStyleLbl="node1" presStyleIdx="1" presStyleCnt="5"/>
      <dgm:spPr/>
      <dgm:t>
        <a:bodyPr/>
        <a:lstStyle/>
        <a:p>
          <a:endParaRPr lang="ru-RU"/>
        </a:p>
      </dgm:t>
    </dgm:pt>
    <dgm:pt modelId="{B9A694BD-C5D7-42FE-8507-AE800CA83CF6}" type="pres">
      <dgm:prSet presAssocID="{F5826268-A818-442B-B02F-A6FA5AC52A81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3B1802-1733-4874-A6FB-28CB32BD3DAD}" type="pres">
      <dgm:prSet presAssocID="{F5826268-A818-442B-B02F-A6FA5AC52A81}" presName="negativeSpace" presStyleCnt="0"/>
      <dgm:spPr/>
    </dgm:pt>
    <dgm:pt modelId="{946E4DB2-989C-4A5B-A71C-3ABA947C9A68}" type="pres">
      <dgm:prSet presAssocID="{F5826268-A818-442B-B02F-A6FA5AC52A81}" presName="childText" presStyleLbl="conFgAcc1" presStyleIdx="2" presStyleCnt="5">
        <dgm:presLayoutVars>
          <dgm:bulletEnabled val="1"/>
        </dgm:presLayoutVars>
      </dgm:prSet>
      <dgm:spPr/>
    </dgm:pt>
    <dgm:pt modelId="{EB408411-341E-447C-B858-E1A84E880323}" type="pres">
      <dgm:prSet presAssocID="{11535DE0-4E06-4B80-BD3A-34941FC97260}" presName="spaceBetweenRectangles" presStyleCnt="0"/>
      <dgm:spPr/>
    </dgm:pt>
    <dgm:pt modelId="{5A9124E8-7CF2-4793-B530-934C8F6D8D39}" type="pres">
      <dgm:prSet presAssocID="{F5597A8A-5FBC-4662-94EA-F9BDCE1E286A}" presName="parentLin" presStyleCnt="0"/>
      <dgm:spPr/>
    </dgm:pt>
    <dgm:pt modelId="{F00DB0EE-1B78-4B21-BD1F-8DC5B876AF09}" type="pres">
      <dgm:prSet presAssocID="{F5597A8A-5FBC-4662-94EA-F9BDCE1E286A}" presName="parentLeftMargin" presStyleLbl="node1" presStyleIdx="2" presStyleCnt="5"/>
      <dgm:spPr/>
      <dgm:t>
        <a:bodyPr/>
        <a:lstStyle/>
        <a:p>
          <a:endParaRPr lang="ru-RU"/>
        </a:p>
      </dgm:t>
    </dgm:pt>
    <dgm:pt modelId="{B25170EF-2CBE-43CB-8B08-80CF2B4A10F1}" type="pres">
      <dgm:prSet presAssocID="{F5597A8A-5FBC-4662-94EA-F9BDCE1E286A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6B2C4D-3549-4D2B-82A8-6556311866B5}" type="pres">
      <dgm:prSet presAssocID="{F5597A8A-5FBC-4662-94EA-F9BDCE1E286A}" presName="negativeSpace" presStyleCnt="0"/>
      <dgm:spPr/>
    </dgm:pt>
    <dgm:pt modelId="{1C19C2DD-4580-49C7-9A74-3BF735C40FE4}" type="pres">
      <dgm:prSet presAssocID="{F5597A8A-5FBC-4662-94EA-F9BDCE1E286A}" presName="childText" presStyleLbl="conFgAcc1" presStyleIdx="3" presStyleCnt="5">
        <dgm:presLayoutVars>
          <dgm:bulletEnabled val="1"/>
        </dgm:presLayoutVars>
      </dgm:prSet>
      <dgm:spPr/>
    </dgm:pt>
    <dgm:pt modelId="{48DD7822-AA97-4499-BCBD-D5B0DD968E33}" type="pres">
      <dgm:prSet presAssocID="{1ACC97B2-0417-4309-9473-6FB4B72DE457}" presName="spaceBetweenRectangles" presStyleCnt="0"/>
      <dgm:spPr/>
    </dgm:pt>
    <dgm:pt modelId="{C6848120-4330-4A17-9C53-7C51C3C7A09C}" type="pres">
      <dgm:prSet presAssocID="{E0EF2F38-4EFA-46A1-8988-6C680C3A5012}" presName="parentLin" presStyleCnt="0"/>
      <dgm:spPr/>
    </dgm:pt>
    <dgm:pt modelId="{65481386-EE67-4223-A754-44513373C38A}" type="pres">
      <dgm:prSet presAssocID="{E0EF2F38-4EFA-46A1-8988-6C680C3A5012}" presName="parentLeftMargin" presStyleLbl="node1" presStyleIdx="3" presStyleCnt="5"/>
      <dgm:spPr/>
      <dgm:t>
        <a:bodyPr/>
        <a:lstStyle/>
        <a:p>
          <a:endParaRPr lang="ru-RU"/>
        </a:p>
      </dgm:t>
    </dgm:pt>
    <dgm:pt modelId="{E395AF02-EDF1-4B43-B3AB-71D58DA2C56D}" type="pres">
      <dgm:prSet presAssocID="{E0EF2F38-4EFA-46A1-8988-6C680C3A5012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A6017F-3B50-422A-BF8C-32EC2154430C}" type="pres">
      <dgm:prSet presAssocID="{E0EF2F38-4EFA-46A1-8988-6C680C3A5012}" presName="negativeSpace" presStyleCnt="0"/>
      <dgm:spPr/>
    </dgm:pt>
    <dgm:pt modelId="{3BADD1F9-81AE-4E40-A1D8-FAA4A43BE8D3}" type="pres">
      <dgm:prSet presAssocID="{E0EF2F38-4EFA-46A1-8988-6C680C3A5012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6838897B-B73C-4751-916C-60FFDB9936FF}" srcId="{1A362958-3195-4CF4-8C31-4AEF7D705C89}" destId="{D085D8C2-9D17-4103-89CA-B90C4E6EF752}" srcOrd="1" destOrd="0" parTransId="{F7FEEB06-E0C3-44F8-A444-EE470896D782}" sibTransId="{50D9177D-A05D-44C1-852A-DE31C242035C}"/>
    <dgm:cxn modelId="{BBFEF3B4-60D1-4F38-BCE8-56AA4A6E78F2}" type="presOf" srcId="{D085D8C2-9D17-4103-89CA-B90C4E6EF752}" destId="{D565ACC0-26D7-4204-8B44-738B0B11C247}" srcOrd="1" destOrd="0" presId="urn:microsoft.com/office/officeart/2005/8/layout/list1"/>
    <dgm:cxn modelId="{B1336C4C-A594-4E14-917A-841C3ECC3EE7}" type="presOf" srcId="{D085D8C2-9D17-4103-89CA-B90C4E6EF752}" destId="{796AD26B-A2DB-48F6-B1C2-1555A94E6994}" srcOrd="0" destOrd="0" presId="urn:microsoft.com/office/officeart/2005/8/layout/list1"/>
    <dgm:cxn modelId="{81B6CEF5-F8EB-46BB-BAB3-012E2FB64751}" type="presOf" srcId="{D5C9CCEE-3D9E-4CE5-B630-CE2B88AD4CCF}" destId="{1889E6C4-BB8D-4A4B-B1DA-337AB4834D8A}" srcOrd="1" destOrd="0" presId="urn:microsoft.com/office/officeart/2005/8/layout/list1"/>
    <dgm:cxn modelId="{E753B99C-97C4-451C-8584-4043BA61EDDA}" type="presOf" srcId="{F5597A8A-5FBC-4662-94EA-F9BDCE1E286A}" destId="{B25170EF-2CBE-43CB-8B08-80CF2B4A10F1}" srcOrd="1" destOrd="0" presId="urn:microsoft.com/office/officeart/2005/8/layout/list1"/>
    <dgm:cxn modelId="{7F58DE6E-EEB2-412C-B225-130539485205}" type="presOf" srcId="{F5826268-A818-442B-B02F-A6FA5AC52A81}" destId="{B9A694BD-C5D7-42FE-8507-AE800CA83CF6}" srcOrd="1" destOrd="0" presId="urn:microsoft.com/office/officeart/2005/8/layout/list1"/>
    <dgm:cxn modelId="{6A94D9A0-0A99-4CD2-8D3F-C22C1B6E59F8}" srcId="{1A362958-3195-4CF4-8C31-4AEF7D705C89}" destId="{D5C9CCEE-3D9E-4CE5-B630-CE2B88AD4CCF}" srcOrd="0" destOrd="0" parTransId="{DEE0E212-B250-4DB9-B3E6-F186BF1A4718}" sibTransId="{15AD3E77-B4C2-48F9-94B4-9E83B821D22E}"/>
    <dgm:cxn modelId="{C2FD30EC-C8D8-47F9-BD43-95797DAF3E0F}" srcId="{1A362958-3195-4CF4-8C31-4AEF7D705C89}" destId="{E0EF2F38-4EFA-46A1-8988-6C680C3A5012}" srcOrd="4" destOrd="0" parTransId="{FB1B3B1B-1FC0-4814-8D30-893895119FC6}" sibTransId="{A46B04FF-6B2A-40DF-A99C-07E1CBA5D3F9}"/>
    <dgm:cxn modelId="{2270AA11-FDED-4CC8-8B08-BE5CF6165894}" type="presOf" srcId="{1A362958-3195-4CF4-8C31-4AEF7D705C89}" destId="{71A92ED1-A665-460C-BCEC-8338D3FD1266}" srcOrd="0" destOrd="0" presId="urn:microsoft.com/office/officeart/2005/8/layout/list1"/>
    <dgm:cxn modelId="{ACCA364E-A369-4997-8F74-47E166A1A517}" type="presOf" srcId="{F5597A8A-5FBC-4662-94EA-F9BDCE1E286A}" destId="{F00DB0EE-1B78-4B21-BD1F-8DC5B876AF09}" srcOrd="0" destOrd="0" presId="urn:microsoft.com/office/officeart/2005/8/layout/list1"/>
    <dgm:cxn modelId="{978D5CC8-A23E-4DCF-AE09-6D8590378AA2}" type="presOf" srcId="{E0EF2F38-4EFA-46A1-8988-6C680C3A5012}" destId="{E395AF02-EDF1-4B43-B3AB-71D58DA2C56D}" srcOrd="1" destOrd="0" presId="urn:microsoft.com/office/officeart/2005/8/layout/list1"/>
    <dgm:cxn modelId="{8CB2AA03-C5B0-4DED-AABC-A30B17C6B073}" type="presOf" srcId="{D5C9CCEE-3D9E-4CE5-B630-CE2B88AD4CCF}" destId="{1A778EBE-4FB4-4CCE-9496-FB010B4F57C4}" srcOrd="0" destOrd="0" presId="urn:microsoft.com/office/officeart/2005/8/layout/list1"/>
    <dgm:cxn modelId="{64AE46F7-F643-468A-A646-594EE73C3FFF}" type="presOf" srcId="{F5826268-A818-442B-B02F-A6FA5AC52A81}" destId="{36EE8E68-1CC7-47B4-A40C-A8666710367A}" srcOrd="0" destOrd="0" presId="urn:microsoft.com/office/officeart/2005/8/layout/list1"/>
    <dgm:cxn modelId="{B244FA59-37E2-4813-B4F4-34A5E51C18EF}" type="presOf" srcId="{E0EF2F38-4EFA-46A1-8988-6C680C3A5012}" destId="{65481386-EE67-4223-A754-44513373C38A}" srcOrd="0" destOrd="0" presId="urn:microsoft.com/office/officeart/2005/8/layout/list1"/>
    <dgm:cxn modelId="{3169542D-7A82-4022-8FD7-3FA62DD076F3}" srcId="{1A362958-3195-4CF4-8C31-4AEF7D705C89}" destId="{F5826268-A818-442B-B02F-A6FA5AC52A81}" srcOrd="2" destOrd="0" parTransId="{88D83382-3B0E-42C7-A9A7-1696CDCB29CD}" sibTransId="{11535DE0-4E06-4B80-BD3A-34941FC97260}"/>
    <dgm:cxn modelId="{6708993C-44F5-4134-A043-FAE0C914C60A}" srcId="{1A362958-3195-4CF4-8C31-4AEF7D705C89}" destId="{F5597A8A-5FBC-4662-94EA-F9BDCE1E286A}" srcOrd="3" destOrd="0" parTransId="{58079EA6-529E-4C88-BA7E-1505BE4BBFAA}" sibTransId="{1ACC97B2-0417-4309-9473-6FB4B72DE457}"/>
    <dgm:cxn modelId="{32FF97DD-B628-45E5-919F-914C72CC965E}" type="presParOf" srcId="{71A92ED1-A665-460C-BCEC-8338D3FD1266}" destId="{1F98E937-D428-439A-9417-A9D5C7184261}" srcOrd="0" destOrd="0" presId="urn:microsoft.com/office/officeart/2005/8/layout/list1"/>
    <dgm:cxn modelId="{0C012FD9-1095-4B1F-8C80-58F884EE05CD}" type="presParOf" srcId="{1F98E937-D428-439A-9417-A9D5C7184261}" destId="{1A778EBE-4FB4-4CCE-9496-FB010B4F57C4}" srcOrd="0" destOrd="0" presId="urn:microsoft.com/office/officeart/2005/8/layout/list1"/>
    <dgm:cxn modelId="{5085BB37-6258-4443-8452-295D3A36A21B}" type="presParOf" srcId="{1F98E937-D428-439A-9417-A9D5C7184261}" destId="{1889E6C4-BB8D-4A4B-B1DA-337AB4834D8A}" srcOrd="1" destOrd="0" presId="urn:microsoft.com/office/officeart/2005/8/layout/list1"/>
    <dgm:cxn modelId="{0947BAA0-05CA-4CE1-9B1F-5F01B5BC7A5F}" type="presParOf" srcId="{71A92ED1-A665-460C-BCEC-8338D3FD1266}" destId="{0044617B-5597-47C0-85D1-CC8A9C700DC2}" srcOrd="1" destOrd="0" presId="urn:microsoft.com/office/officeart/2005/8/layout/list1"/>
    <dgm:cxn modelId="{B83515FD-21C4-46CE-BEEB-3B5AAAFC3527}" type="presParOf" srcId="{71A92ED1-A665-460C-BCEC-8338D3FD1266}" destId="{B211CF0E-B7EB-4F72-A7C7-33C981C012A1}" srcOrd="2" destOrd="0" presId="urn:microsoft.com/office/officeart/2005/8/layout/list1"/>
    <dgm:cxn modelId="{572348AA-EEBF-4E36-9A3C-60C8F44FC4E2}" type="presParOf" srcId="{71A92ED1-A665-460C-BCEC-8338D3FD1266}" destId="{BEB62F37-15BD-4971-8933-310EB728C8C6}" srcOrd="3" destOrd="0" presId="urn:microsoft.com/office/officeart/2005/8/layout/list1"/>
    <dgm:cxn modelId="{F49F4352-517A-49B1-9D29-0E26866DC0A6}" type="presParOf" srcId="{71A92ED1-A665-460C-BCEC-8338D3FD1266}" destId="{65EC17DD-4BAD-49D1-9F18-B93F4459DF41}" srcOrd="4" destOrd="0" presId="urn:microsoft.com/office/officeart/2005/8/layout/list1"/>
    <dgm:cxn modelId="{B781DB62-ACC5-4747-B6ED-6C4F9A81F4C4}" type="presParOf" srcId="{65EC17DD-4BAD-49D1-9F18-B93F4459DF41}" destId="{796AD26B-A2DB-48F6-B1C2-1555A94E6994}" srcOrd="0" destOrd="0" presId="urn:microsoft.com/office/officeart/2005/8/layout/list1"/>
    <dgm:cxn modelId="{F5AABF0F-F27F-4D38-B8C5-36292D7D23CB}" type="presParOf" srcId="{65EC17DD-4BAD-49D1-9F18-B93F4459DF41}" destId="{D565ACC0-26D7-4204-8B44-738B0B11C247}" srcOrd="1" destOrd="0" presId="urn:microsoft.com/office/officeart/2005/8/layout/list1"/>
    <dgm:cxn modelId="{FC618F3B-0025-47A8-8327-8DD68642EB30}" type="presParOf" srcId="{71A92ED1-A665-460C-BCEC-8338D3FD1266}" destId="{1F2DBC33-FB0E-4BB5-ADE9-6E6B97D51ACF}" srcOrd="5" destOrd="0" presId="urn:microsoft.com/office/officeart/2005/8/layout/list1"/>
    <dgm:cxn modelId="{A81DC62B-CD84-4D81-A832-84DE9E9A5F79}" type="presParOf" srcId="{71A92ED1-A665-460C-BCEC-8338D3FD1266}" destId="{212A2CD1-4EC7-46BA-8A5C-A0DD1E0C2E93}" srcOrd="6" destOrd="0" presId="urn:microsoft.com/office/officeart/2005/8/layout/list1"/>
    <dgm:cxn modelId="{34CD7D49-D02A-4DB1-8F6F-F9DE7051C8BF}" type="presParOf" srcId="{71A92ED1-A665-460C-BCEC-8338D3FD1266}" destId="{E835351E-D463-4685-898B-010CFFB4CBCA}" srcOrd="7" destOrd="0" presId="urn:microsoft.com/office/officeart/2005/8/layout/list1"/>
    <dgm:cxn modelId="{6D2FAD60-4FED-45BE-95E0-89CCB9D75DF1}" type="presParOf" srcId="{71A92ED1-A665-460C-BCEC-8338D3FD1266}" destId="{AFA698C8-41BE-44D9-AEB5-9B567521D00D}" srcOrd="8" destOrd="0" presId="urn:microsoft.com/office/officeart/2005/8/layout/list1"/>
    <dgm:cxn modelId="{C447847D-98FE-437B-AB47-73E3996CBF93}" type="presParOf" srcId="{AFA698C8-41BE-44D9-AEB5-9B567521D00D}" destId="{36EE8E68-1CC7-47B4-A40C-A8666710367A}" srcOrd="0" destOrd="0" presId="urn:microsoft.com/office/officeart/2005/8/layout/list1"/>
    <dgm:cxn modelId="{E1B330C4-F8C2-4CFF-9D86-F293B0666039}" type="presParOf" srcId="{AFA698C8-41BE-44D9-AEB5-9B567521D00D}" destId="{B9A694BD-C5D7-42FE-8507-AE800CA83CF6}" srcOrd="1" destOrd="0" presId="urn:microsoft.com/office/officeart/2005/8/layout/list1"/>
    <dgm:cxn modelId="{EFF995F4-D64C-45EF-8175-6208903B70C4}" type="presParOf" srcId="{71A92ED1-A665-460C-BCEC-8338D3FD1266}" destId="{043B1802-1733-4874-A6FB-28CB32BD3DAD}" srcOrd="9" destOrd="0" presId="urn:microsoft.com/office/officeart/2005/8/layout/list1"/>
    <dgm:cxn modelId="{D2178790-0C6A-40DE-BC9B-4BC0E8B75D72}" type="presParOf" srcId="{71A92ED1-A665-460C-BCEC-8338D3FD1266}" destId="{946E4DB2-989C-4A5B-A71C-3ABA947C9A68}" srcOrd="10" destOrd="0" presId="urn:microsoft.com/office/officeart/2005/8/layout/list1"/>
    <dgm:cxn modelId="{F5B13E83-2F82-4A4E-9555-A8DC82E1175C}" type="presParOf" srcId="{71A92ED1-A665-460C-BCEC-8338D3FD1266}" destId="{EB408411-341E-447C-B858-E1A84E880323}" srcOrd="11" destOrd="0" presId="urn:microsoft.com/office/officeart/2005/8/layout/list1"/>
    <dgm:cxn modelId="{3D51B648-801D-4B16-88B9-22298F54113D}" type="presParOf" srcId="{71A92ED1-A665-460C-BCEC-8338D3FD1266}" destId="{5A9124E8-7CF2-4793-B530-934C8F6D8D39}" srcOrd="12" destOrd="0" presId="urn:microsoft.com/office/officeart/2005/8/layout/list1"/>
    <dgm:cxn modelId="{15F65345-F96E-4076-A180-838303568ACE}" type="presParOf" srcId="{5A9124E8-7CF2-4793-B530-934C8F6D8D39}" destId="{F00DB0EE-1B78-4B21-BD1F-8DC5B876AF09}" srcOrd="0" destOrd="0" presId="urn:microsoft.com/office/officeart/2005/8/layout/list1"/>
    <dgm:cxn modelId="{6C1B7C23-2431-451D-8589-B599C29D102F}" type="presParOf" srcId="{5A9124E8-7CF2-4793-B530-934C8F6D8D39}" destId="{B25170EF-2CBE-43CB-8B08-80CF2B4A10F1}" srcOrd="1" destOrd="0" presId="urn:microsoft.com/office/officeart/2005/8/layout/list1"/>
    <dgm:cxn modelId="{C90E0159-815B-4223-AA46-5A11B168C82D}" type="presParOf" srcId="{71A92ED1-A665-460C-BCEC-8338D3FD1266}" destId="{726B2C4D-3549-4D2B-82A8-6556311866B5}" srcOrd="13" destOrd="0" presId="urn:microsoft.com/office/officeart/2005/8/layout/list1"/>
    <dgm:cxn modelId="{DF73A3BA-B2F2-4EBC-9159-86FFF95B0497}" type="presParOf" srcId="{71A92ED1-A665-460C-BCEC-8338D3FD1266}" destId="{1C19C2DD-4580-49C7-9A74-3BF735C40FE4}" srcOrd="14" destOrd="0" presId="urn:microsoft.com/office/officeart/2005/8/layout/list1"/>
    <dgm:cxn modelId="{174990D2-B039-44BB-AC56-93EECDBD8F84}" type="presParOf" srcId="{71A92ED1-A665-460C-BCEC-8338D3FD1266}" destId="{48DD7822-AA97-4499-BCBD-D5B0DD968E33}" srcOrd="15" destOrd="0" presId="urn:microsoft.com/office/officeart/2005/8/layout/list1"/>
    <dgm:cxn modelId="{D45459CB-55BD-4190-B2B7-08D734A648DC}" type="presParOf" srcId="{71A92ED1-A665-460C-BCEC-8338D3FD1266}" destId="{C6848120-4330-4A17-9C53-7C51C3C7A09C}" srcOrd="16" destOrd="0" presId="urn:microsoft.com/office/officeart/2005/8/layout/list1"/>
    <dgm:cxn modelId="{322E875C-4BAF-43B1-AC48-F1CDBA79436C}" type="presParOf" srcId="{C6848120-4330-4A17-9C53-7C51C3C7A09C}" destId="{65481386-EE67-4223-A754-44513373C38A}" srcOrd="0" destOrd="0" presId="urn:microsoft.com/office/officeart/2005/8/layout/list1"/>
    <dgm:cxn modelId="{E91FEF35-D1B2-4D25-ADB1-F7009BB3E6D0}" type="presParOf" srcId="{C6848120-4330-4A17-9C53-7C51C3C7A09C}" destId="{E395AF02-EDF1-4B43-B3AB-71D58DA2C56D}" srcOrd="1" destOrd="0" presId="urn:microsoft.com/office/officeart/2005/8/layout/list1"/>
    <dgm:cxn modelId="{3F9D0984-D375-4000-802D-5AF187793B05}" type="presParOf" srcId="{71A92ED1-A665-460C-BCEC-8338D3FD1266}" destId="{0EA6017F-3B50-422A-BF8C-32EC2154430C}" srcOrd="17" destOrd="0" presId="urn:microsoft.com/office/officeart/2005/8/layout/list1"/>
    <dgm:cxn modelId="{2FA144E4-8BEC-4690-8F1F-40E34FE42444}" type="presParOf" srcId="{71A92ED1-A665-460C-BCEC-8338D3FD1266}" destId="{3BADD1F9-81AE-4E40-A1D8-FAA4A43BE8D3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11CF0E-B7EB-4F72-A7C7-33C981C012A1}">
      <dsp:nvSpPr>
        <dsp:cNvPr id="0" name=""/>
        <dsp:cNvSpPr/>
      </dsp:nvSpPr>
      <dsp:spPr>
        <a:xfrm>
          <a:off x="0" y="323600"/>
          <a:ext cx="5084388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889E6C4-BB8D-4A4B-B1DA-337AB4834D8A}">
      <dsp:nvSpPr>
        <dsp:cNvPr id="0" name=""/>
        <dsp:cNvSpPr/>
      </dsp:nvSpPr>
      <dsp:spPr>
        <a:xfrm>
          <a:off x="254219" y="72680"/>
          <a:ext cx="3559071" cy="50184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4524" tIns="0" rIns="134524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ФГОС ВО и СПО</a:t>
          </a:r>
          <a:endParaRPr lang="ru-RU" sz="1200" kern="1200" dirty="0"/>
        </a:p>
      </dsp:txBody>
      <dsp:txXfrm>
        <a:off x="278717" y="97178"/>
        <a:ext cx="3510075" cy="452844"/>
      </dsp:txXfrm>
    </dsp:sp>
    <dsp:sp modelId="{212A2CD1-4EC7-46BA-8A5C-A0DD1E0C2E93}">
      <dsp:nvSpPr>
        <dsp:cNvPr id="0" name=""/>
        <dsp:cNvSpPr/>
      </dsp:nvSpPr>
      <dsp:spPr>
        <a:xfrm>
          <a:off x="0" y="1094720"/>
          <a:ext cx="5084388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565ACC0-26D7-4204-8B44-738B0B11C247}">
      <dsp:nvSpPr>
        <dsp:cNvPr id="0" name=""/>
        <dsp:cNvSpPr/>
      </dsp:nvSpPr>
      <dsp:spPr>
        <a:xfrm>
          <a:off x="254219" y="843800"/>
          <a:ext cx="3559071" cy="50184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4524" tIns="0" rIns="134524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Приказ </a:t>
          </a:r>
          <a:r>
            <a:rPr lang="ru-RU" sz="1200" kern="1200" dirty="0" err="1" smtClean="0"/>
            <a:t>Минобрнауки</a:t>
          </a:r>
          <a:r>
            <a:rPr lang="ru-RU" sz="1200" kern="1200" dirty="0" smtClean="0"/>
            <a:t> России от 18.04.2023</a:t>
          </a:r>
          <a:br>
            <a:rPr lang="ru-RU" sz="1200" kern="1200" dirty="0" smtClean="0"/>
          </a:br>
          <a:r>
            <a:rPr lang="ru-RU" sz="1200" kern="1200" dirty="0" smtClean="0"/>
            <a:t>№ 409</a:t>
          </a:r>
          <a:endParaRPr lang="ru-RU" sz="1200" kern="1200" dirty="0"/>
        </a:p>
      </dsp:txBody>
      <dsp:txXfrm>
        <a:off x="278717" y="868298"/>
        <a:ext cx="3510075" cy="452844"/>
      </dsp:txXfrm>
    </dsp:sp>
    <dsp:sp modelId="{946E4DB2-989C-4A5B-A71C-3ABA947C9A68}">
      <dsp:nvSpPr>
        <dsp:cNvPr id="0" name=""/>
        <dsp:cNvSpPr/>
      </dsp:nvSpPr>
      <dsp:spPr>
        <a:xfrm>
          <a:off x="0" y="1865841"/>
          <a:ext cx="5084388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9A694BD-C5D7-42FE-8507-AE800CA83CF6}">
      <dsp:nvSpPr>
        <dsp:cNvPr id="0" name=""/>
        <dsp:cNvSpPr/>
      </dsp:nvSpPr>
      <dsp:spPr>
        <a:xfrm>
          <a:off x="254219" y="1614920"/>
          <a:ext cx="3559071" cy="50184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4524" tIns="0" rIns="134524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Приказ </a:t>
          </a:r>
          <a:r>
            <a:rPr lang="ru-RU" sz="1200" kern="1200" dirty="0" err="1" smtClean="0"/>
            <a:t>Минпросвещения</a:t>
          </a:r>
          <a:r>
            <a:rPr lang="ru-RU" sz="1200" kern="1200" dirty="0" smtClean="0"/>
            <a:t> России от 14.04.2023 № 272</a:t>
          </a:r>
          <a:endParaRPr lang="ru-RU" sz="1200" kern="1200" dirty="0"/>
        </a:p>
      </dsp:txBody>
      <dsp:txXfrm>
        <a:off x="278717" y="1639418"/>
        <a:ext cx="3510075" cy="452844"/>
      </dsp:txXfrm>
    </dsp:sp>
    <dsp:sp modelId="{1C19C2DD-4580-49C7-9A74-3BF735C40FE4}">
      <dsp:nvSpPr>
        <dsp:cNvPr id="0" name=""/>
        <dsp:cNvSpPr/>
      </dsp:nvSpPr>
      <dsp:spPr>
        <a:xfrm>
          <a:off x="0" y="2636961"/>
          <a:ext cx="5084388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25170EF-2CBE-43CB-8B08-80CF2B4A10F1}">
      <dsp:nvSpPr>
        <dsp:cNvPr id="0" name=""/>
        <dsp:cNvSpPr/>
      </dsp:nvSpPr>
      <dsp:spPr>
        <a:xfrm>
          <a:off x="254219" y="2386041"/>
          <a:ext cx="3559071" cy="50184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4524" tIns="0" rIns="134524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Приказ </a:t>
          </a:r>
          <a:r>
            <a:rPr lang="ru-RU" sz="1200" kern="1200" dirty="0" err="1" smtClean="0"/>
            <a:t>Рособрнадзора</a:t>
          </a:r>
          <a:r>
            <a:rPr lang="ru-RU" sz="1200" kern="1200" dirty="0" smtClean="0"/>
            <a:t>, </a:t>
          </a:r>
          <a:r>
            <a:rPr lang="ru-RU" sz="1200" kern="1200" dirty="0" err="1" smtClean="0"/>
            <a:t>Минпросвещения</a:t>
          </a:r>
          <a:r>
            <a:rPr lang="ru-RU" sz="1200" kern="1200" dirty="0" smtClean="0"/>
            <a:t> России, </a:t>
          </a:r>
          <a:r>
            <a:rPr lang="ru-RU" sz="1200" kern="1200" dirty="0" err="1" smtClean="0"/>
            <a:t>Минобрнауки</a:t>
          </a:r>
          <a:r>
            <a:rPr lang="ru-RU" sz="1200" kern="1200" dirty="0" smtClean="0"/>
            <a:t> России от 24.04.2023</a:t>
          </a:r>
          <a:br>
            <a:rPr lang="ru-RU" sz="1200" kern="1200" dirty="0" smtClean="0"/>
          </a:br>
          <a:r>
            <a:rPr lang="ru-RU" sz="1200" kern="1200" dirty="0" smtClean="0"/>
            <a:t>№ 660/306/448</a:t>
          </a:r>
          <a:endParaRPr lang="ru-RU" sz="1200" kern="1200" dirty="0"/>
        </a:p>
      </dsp:txBody>
      <dsp:txXfrm>
        <a:off x="278717" y="2410539"/>
        <a:ext cx="3510075" cy="452844"/>
      </dsp:txXfrm>
    </dsp:sp>
    <dsp:sp modelId="{3BADD1F9-81AE-4E40-A1D8-FAA4A43BE8D3}">
      <dsp:nvSpPr>
        <dsp:cNvPr id="0" name=""/>
        <dsp:cNvSpPr/>
      </dsp:nvSpPr>
      <dsp:spPr>
        <a:xfrm>
          <a:off x="0" y="3408081"/>
          <a:ext cx="5084388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395AF02-EDF1-4B43-B3AB-71D58DA2C56D}">
      <dsp:nvSpPr>
        <dsp:cNvPr id="0" name=""/>
        <dsp:cNvSpPr/>
      </dsp:nvSpPr>
      <dsp:spPr>
        <a:xfrm>
          <a:off x="254219" y="3157161"/>
          <a:ext cx="3559071" cy="50184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4524" tIns="0" rIns="134524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Положение о ВСОКО в РГПУ им. А. И. Герцена</a:t>
          </a:r>
          <a:endParaRPr lang="ru-RU" sz="1200" kern="1200" dirty="0"/>
        </a:p>
      </dsp:txBody>
      <dsp:txXfrm>
        <a:off x="278717" y="3181659"/>
        <a:ext cx="3510075" cy="4528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569D40-A010-49F0-B507-5EF11CF3E296}" type="datetimeFigureOut">
              <a:rPr lang="ru-RU" smtClean="0"/>
              <a:t>14.06.2024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B4BEF9-4345-410B-8554-2E50C721AA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57038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14444-88E6-45AC-9826-0B4FD832F856}" type="datetimeFigureOut">
              <a:rPr lang="ru-RU" smtClean="0"/>
              <a:t>14.06.2024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45859-6172-4797-AC66-F3906A0FE6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6567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14444-88E6-45AC-9826-0B4FD832F856}" type="datetimeFigureOut">
              <a:rPr lang="ru-RU" smtClean="0"/>
              <a:t>14.06.2024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45859-6172-4797-AC66-F3906A0FE6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50575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14444-88E6-45AC-9826-0B4FD832F856}" type="datetimeFigureOut">
              <a:rPr lang="ru-RU" smtClean="0"/>
              <a:t>14.06.2024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45859-6172-4797-AC66-F3906A0FE6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54900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14444-88E6-45AC-9826-0B4FD832F856}" type="datetimeFigureOut">
              <a:rPr lang="ru-RU" smtClean="0"/>
              <a:t>14.06.2024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45859-6172-4797-AC66-F3906A0FE6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72723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14444-88E6-45AC-9826-0B4FD832F856}" type="datetimeFigureOut">
              <a:rPr lang="ru-RU" smtClean="0"/>
              <a:t>14.06.2024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45859-6172-4797-AC66-F3906A0FE6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98898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14444-88E6-45AC-9826-0B4FD832F856}" type="datetimeFigureOut">
              <a:rPr lang="ru-RU" smtClean="0"/>
              <a:t>14.06.2024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45859-6172-4797-AC66-F3906A0FE6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89012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14444-88E6-45AC-9826-0B4FD832F856}" type="datetimeFigureOut">
              <a:rPr lang="ru-RU" smtClean="0"/>
              <a:t>14.06.2024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45859-6172-4797-AC66-F3906A0FE6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63517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14444-88E6-45AC-9826-0B4FD832F856}" type="datetimeFigureOut">
              <a:rPr lang="ru-RU" smtClean="0"/>
              <a:t>14.06.2024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45859-6172-4797-AC66-F3906A0FE6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53195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14444-88E6-45AC-9826-0B4FD832F856}" type="datetimeFigureOut">
              <a:rPr lang="ru-RU" smtClean="0"/>
              <a:t>14.06.2024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45859-6172-4797-AC66-F3906A0FE6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70592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14444-88E6-45AC-9826-0B4FD832F856}" type="datetimeFigureOut">
              <a:rPr lang="ru-RU" smtClean="0"/>
              <a:t>14.06.2024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45859-6172-4797-AC66-F3906A0FE6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14448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14444-88E6-45AC-9826-0B4FD832F856}" type="datetimeFigureOut">
              <a:rPr lang="ru-RU" smtClean="0"/>
              <a:t>14.06.2024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45859-6172-4797-AC66-F3906A0FE6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96062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B14444-88E6-45AC-9826-0B4FD832F856}" type="datetimeFigureOut">
              <a:rPr lang="ru-RU" smtClean="0"/>
              <a:t>14.06.2024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245859-6172-4797-AC66-F3906A0FE6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39884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3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26479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195486"/>
            <a:ext cx="8640960" cy="475252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3707904" y="3075806"/>
            <a:ext cx="172819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583668" y="3435846"/>
            <a:ext cx="59766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Результаты оценки условий, содержания, </a:t>
            </a:r>
            <a:r>
              <a:rPr lang="ru-RU" dirty="0" smtClean="0">
                <a:solidFill>
                  <a:schemeClr val="bg1"/>
                </a:solidFill>
              </a:rPr>
              <a:t>организации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и </a:t>
            </a:r>
            <a:r>
              <a:rPr lang="ru-RU" dirty="0">
                <a:solidFill>
                  <a:schemeClr val="bg1"/>
                </a:solidFill>
              </a:rPr>
              <a:t>качества образовательного процесса в </a:t>
            </a:r>
            <a:r>
              <a:rPr lang="ru-RU" dirty="0" smtClean="0">
                <a:solidFill>
                  <a:schemeClr val="bg1"/>
                </a:solidFill>
              </a:rPr>
              <a:t>целом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и </a:t>
            </a:r>
            <a:r>
              <a:rPr lang="ru-RU" dirty="0">
                <a:solidFill>
                  <a:schemeClr val="bg1"/>
                </a:solidFill>
              </a:rPr>
              <a:t>отдельных дисциплин (модулей) и </a:t>
            </a:r>
            <a:r>
              <a:rPr lang="ru-RU" dirty="0" smtClean="0">
                <a:solidFill>
                  <a:schemeClr val="bg1"/>
                </a:solidFill>
              </a:rPr>
              <a:t>практик</a:t>
            </a:r>
          </a:p>
          <a:p>
            <a:pPr algn="ctr"/>
            <a:r>
              <a:rPr lang="ru-RU" i="1" dirty="0" smtClean="0">
                <a:solidFill>
                  <a:schemeClr val="bg1"/>
                </a:solidFill>
              </a:rPr>
              <a:t>(итоги 2023 года)</a:t>
            </a:r>
            <a:endParaRPr lang="ru-RU" i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D:\логотип ргпу\билингв в разн. форматах\билингв. для темного фона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4116" y="771550"/>
            <a:ext cx="1775767" cy="1743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0335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929" y="130103"/>
            <a:ext cx="629594" cy="619496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25229" y="879702"/>
            <a:ext cx="8493543" cy="4068313"/>
          </a:xfrm>
          <a:prstGeom prst="rect">
            <a:avLst/>
          </a:prstGeom>
          <a:solidFill>
            <a:schemeClr val="bg1"/>
          </a:solidFill>
          <a:ln>
            <a:solidFill>
              <a:srgbClr val="2647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dirty="0">
                <a:solidFill>
                  <a:srgbClr val="264796"/>
                </a:solidFill>
              </a:rPr>
              <a:t>Удовлетворенность </a:t>
            </a:r>
            <a:r>
              <a:rPr lang="ru-RU" dirty="0" smtClean="0">
                <a:solidFill>
                  <a:srgbClr val="264796"/>
                </a:solidFill>
              </a:rPr>
              <a:t>материально-техническим обеспечением</a:t>
            </a:r>
            <a:br>
              <a:rPr lang="ru-RU" dirty="0" smtClean="0">
                <a:solidFill>
                  <a:srgbClr val="264796"/>
                </a:solidFill>
              </a:rPr>
            </a:br>
            <a:r>
              <a:rPr lang="ru-RU" dirty="0" smtClean="0">
                <a:solidFill>
                  <a:srgbClr val="264796"/>
                </a:solidFill>
              </a:rPr>
              <a:t>образовательной </a:t>
            </a:r>
            <a:r>
              <a:rPr lang="ru-RU" dirty="0">
                <a:solidFill>
                  <a:srgbClr val="264796"/>
                </a:solidFill>
              </a:rPr>
              <a:t>программы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15616" y="199469"/>
            <a:ext cx="5738015" cy="484748"/>
          </a:xfrm>
          <a:prstGeom prst="rect">
            <a:avLst/>
          </a:prstGeom>
          <a:noFill/>
        </p:spPr>
        <p:txBody>
          <a:bodyPr wrap="square" lIns="68580" tIns="34290" rIns="68580" bIns="34290" rtlCol="0" anchor="b">
            <a:spAutoFit/>
          </a:bodyPr>
          <a:lstStyle/>
          <a:p>
            <a:pPr>
              <a:lnSpc>
                <a:spcPct val="90000"/>
              </a:lnSpc>
            </a:pPr>
            <a:r>
              <a:rPr lang="ru-RU" sz="1500" b="1" cap="all" dirty="0" smtClean="0">
                <a:solidFill>
                  <a:srgbClr val="264796"/>
                </a:solidFill>
                <a:latin typeface="Roboto" pitchFamily="2" charset="0"/>
                <a:ea typeface="Roboto" pitchFamily="2" charset="0"/>
              </a:rPr>
              <a:t>Результаты опроса</a:t>
            </a:r>
            <a:br>
              <a:rPr lang="ru-RU" sz="1500" b="1" cap="all" dirty="0" smtClean="0">
                <a:solidFill>
                  <a:srgbClr val="264796"/>
                </a:solidFill>
                <a:latin typeface="Roboto" pitchFamily="2" charset="0"/>
                <a:ea typeface="Roboto" pitchFamily="2" charset="0"/>
              </a:rPr>
            </a:br>
            <a:r>
              <a:rPr lang="ru-RU" sz="1500" b="1" cap="all" dirty="0" smtClean="0">
                <a:solidFill>
                  <a:srgbClr val="264796"/>
                </a:solidFill>
                <a:latin typeface="Roboto" pitchFamily="2" charset="0"/>
                <a:ea typeface="Roboto" pitchFamily="2" charset="0"/>
              </a:rPr>
              <a:t>обучающихся</a:t>
            </a:r>
            <a:endParaRPr lang="en-US" sz="1500" b="1" cap="all" dirty="0">
              <a:solidFill>
                <a:srgbClr val="264796"/>
              </a:solidFill>
              <a:latin typeface="Roboto" pitchFamily="2" charset="0"/>
              <a:ea typeface="Roboto" pitchFamily="2" charset="0"/>
            </a:endParaRPr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3374451446"/>
              </p:ext>
            </p:extLst>
          </p:nvPr>
        </p:nvGraphicFramePr>
        <p:xfrm>
          <a:off x="325229" y="1360654"/>
          <a:ext cx="8279219" cy="36851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Пятиугольник 6"/>
          <p:cNvSpPr/>
          <p:nvPr/>
        </p:nvSpPr>
        <p:spPr>
          <a:xfrm>
            <a:off x="8287667" y="1923678"/>
            <a:ext cx="502356" cy="360040"/>
          </a:xfrm>
          <a:prstGeom prst="homePlat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700" dirty="0" smtClean="0"/>
              <a:t>+5,3%</a:t>
            </a:r>
            <a:endParaRPr lang="ru-RU" sz="700" dirty="0"/>
          </a:p>
        </p:txBody>
      </p:sp>
      <p:sp>
        <p:nvSpPr>
          <p:cNvPr id="10" name="Пятиугольник 9"/>
          <p:cNvSpPr/>
          <p:nvPr/>
        </p:nvSpPr>
        <p:spPr>
          <a:xfrm>
            <a:off x="8287667" y="2843166"/>
            <a:ext cx="502356" cy="360040"/>
          </a:xfrm>
          <a:prstGeom prst="homePlat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700" dirty="0" smtClean="0"/>
              <a:t>+5,8%</a:t>
            </a:r>
            <a:endParaRPr lang="ru-RU" sz="700" dirty="0"/>
          </a:p>
        </p:txBody>
      </p:sp>
      <p:sp>
        <p:nvSpPr>
          <p:cNvPr id="11" name="Пятиугольник 10"/>
          <p:cNvSpPr/>
          <p:nvPr/>
        </p:nvSpPr>
        <p:spPr>
          <a:xfrm>
            <a:off x="8283735" y="3892794"/>
            <a:ext cx="502356" cy="360040"/>
          </a:xfrm>
          <a:prstGeom prst="homePlat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700" dirty="0" smtClean="0"/>
              <a:t>+4,5%</a:t>
            </a:r>
            <a:endParaRPr lang="ru-RU" sz="700" dirty="0"/>
          </a:p>
        </p:txBody>
      </p:sp>
    </p:spTree>
    <p:extLst>
      <p:ext uri="{BB962C8B-B14F-4D97-AF65-F5344CB8AC3E}">
        <p14:creationId xmlns:p14="http://schemas.microsoft.com/office/powerpoint/2010/main" val="2458525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929" y="130103"/>
            <a:ext cx="629594" cy="619496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25229" y="879702"/>
            <a:ext cx="8493543" cy="4068313"/>
          </a:xfrm>
          <a:prstGeom prst="rect">
            <a:avLst/>
          </a:prstGeom>
          <a:solidFill>
            <a:schemeClr val="bg1"/>
          </a:solidFill>
          <a:ln>
            <a:solidFill>
              <a:srgbClr val="2647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dirty="0">
                <a:solidFill>
                  <a:srgbClr val="264796"/>
                </a:solidFill>
              </a:rPr>
              <a:t>Удовлетворенность качеством образовательного процесса в </a:t>
            </a:r>
            <a:r>
              <a:rPr lang="ru-RU" dirty="0" smtClean="0">
                <a:solidFill>
                  <a:srgbClr val="264796"/>
                </a:solidFill>
              </a:rPr>
              <a:t>целом</a:t>
            </a:r>
            <a:br>
              <a:rPr lang="ru-RU" dirty="0" smtClean="0">
                <a:solidFill>
                  <a:srgbClr val="264796"/>
                </a:solidFill>
              </a:rPr>
            </a:br>
            <a:r>
              <a:rPr lang="ru-RU" dirty="0" smtClean="0">
                <a:solidFill>
                  <a:srgbClr val="264796"/>
                </a:solidFill>
              </a:rPr>
              <a:t>и </a:t>
            </a:r>
            <a:r>
              <a:rPr lang="ru-RU" dirty="0">
                <a:solidFill>
                  <a:srgbClr val="264796"/>
                </a:solidFill>
              </a:rPr>
              <a:t>отдельных дисциплин (модулей) и практик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15616" y="199469"/>
            <a:ext cx="5738015" cy="484748"/>
          </a:xfrm>
          <a:prstGeom prst="rect">
            <a:avLst/>
          </a:prstGeom>
          <a:noFill/>
        </p:spPr>
        <p:txBody>
          <a:bodyPr wrap="square" lIns="68580" tIns="34290" rIns="68580" bIns="34290" rtlCol="0" anchor="b">
            <a:spAutoFit/>
          </a:bodyPr>
          <a:lstStyle/>
          <a:p>
            <a:pPr>
              <a:lnSpc>
                <a:spcPct val="90000"/>
              </a:lnSpc>
            </a:pPr>
            <a:r>
              <a:rPr lang="ru-RU" sz="1500" b="1" cap="all" dirty="0" smtClean="0">
                <a:solidFill>
                  <a:srgbClr val="264796"/>
                </a:solidFill>
                <a:latin typeface="Roboto" pitchFamily="2" charset="0"/>
                <a:ea typeface="Roboto" pitchFamily="2" charset="0"/>
              </a:rPr>
              <a:t>Результаты опроса</a:t>
            </a:r>
            <a:br>
              <a:rPr lang="ru-RU" sz="1500" b="1" cap="all" dirty="0" smtClean="0">
                <a:solidFill>
                  <a:srgbClr val="264796"/>
                </a:solidFill>
                <a:latin typeface="Roboto" pitchFamily="2" charset="0"/>
                <a:ea typeface="Roboto" pitchFamily="2" charset="0"/>
              </a:rPr>
            </a:br>
            <a:r>
              <a:rPr lang="ru-RU" sz="1500" b="1" cap="all" dirty="0" smtClean="0">
                <a:solidFill>
                  <a:srgbClr val="264796"/>
                </a:solidFill>
                <a:latin typeface="Roboto" pitchFamily="2" charset="0"/>
                <a:ea typeface="Roboto" pitchFamily="2" charset="0"/>
              </a:rPr>
              <a:t>обучающихся</a:t>
            </a:r>
            <a:endParaRPr lang="en-US" sz="1500" b="1" cap="all" dirty="0">
              <a:solidFill>
                <a:srgbClr val="264796"/>
              </a:solidFill>
              <a:latin typeface="Roboto" pitchFamily="2" charset="0"/>
              <a:ea typeface="Roboto" pitchFamily="2" charset="0"/>
            </a:endParaRPr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2032135473"/>
              </p:ext>
            </p:extLst>
          </p:nvPr>
        </p:nvGraphicFramePr>
        <p:xfrm>
          <a:off x="325228" y="1275606"/>
          <a:ext cx="8493543" cy="37701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Пятиугольник 6"/>
          <p:cNvSpPr/>
          <p:nvPr/>
        </p:nvSpPr>
        <p:spPr>
          <a:xfrm>
            <a:off x="8100392" y="1563638"/>
            <a:ext cx="576064" cy="216024"/>
          </a:xfrm>
          <a:prstGeom prst="homePlat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00" dirty="0" smtClean="0"/>
              <a:t>+4,6%</a:t>
            </a:r>
            <a:endParaRPr lang="ru-RU" sz="1000" dirty="0"/>
          </a:p>
        </p:txBody>
      </p:sp>
      <p:sp>
        <p:nvSpPr>
          <p:cNvPr id="9" name="Пятиугольник 8"/>
          <p:cNvSpPr/>
          <p:nvPr/>
        </p:nvSpPr>
        <p:spPr>
          <a:xfrm>
            <a:off x="8100392" y="1904770"/>
            <a:ext cx="576064" cy="216024"/>
          </a:xfrm>
          <a:prstGeom prst="homePlat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00" dirty="0" smtClean="0"/>
              <a:t>+4,6%</a:t>
            </a:r>
            <a:endParaRPr lang="ru-RU" sz="1000" dirty="0"/>
          </a:p>
        </p:txBody>
      </p:sp>
      <p:sp>
        <p:nvSpPr>
          <p:cNvPr id="10" name="Пятиугольник 9"/>
          <p:cNvSpPr/>
          <p:nvPr/>
        </p:nvSpPr>
        <p:spPr>
          <a:xfrm>
            <a:off x="8100392" y="2245902"/>
            <a:ext cx="576064" cy="216024"/>
          </a:xfrm>
          <a:prstGeom prst="homePlat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00" dirty="0" smtClean="0"/>
              <a:t>+3,7%</a:t>
            </a:r>
            <a:endParaRPr lang="ru-RU" sz="1000" dirty="0"/>
          </a:p>
        </p:txBody>
      </p:sp>
      <p:sp>
        <p:nvSpPr>
          <p:cNvPr id="11" name="Пятиугольник 10"/>
          <p:cNvSpPr/>
          <p:nvPr/>
        </p:nvSpPr>
        <p:spPr>
          <a:xfrm>
            <a:off x="8100392" y="2587034"/>
            <a:ext cx="576064" cy="216024"/>
          </a:xfrm>
          <a:prstGeom prst="homePlat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00" dirty="0" smtClean="0"/>
              <a:t>+6,2%</a:t>
            </a:r>
            <a:endParaRPr lang="ru-RU" sz="1000" dirty="0"/>
          </a:p>
        </p:txBody>
      </p:sp>
      <p:sp>
        <p:nvSpPr>
          <p:cNvPr id="12" name="Пятиугольник 11"/>
          <p:cNvSpPr/>
          <p:nvPr/>
        </p:nvSpPr>
        <p:spPr>
          <a:xfrm>
            <a:off x="8100392" y="2937874"/>
            <a:ext cx="576064" cy="216024"/>
          </a:xfrm>
          <a:prstGeom prst="homePlat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00" dirty="0" smtClean="0"/>
              <a:t>+5,4%</a:t>
            </a:r>
            <a:endParaRPr lang="ru-RU" sz="1000" dirty="0"/>
          </a:p>
        </p:txBody>
      </p:sp>
      <p:sp>
        <p:nvSpPr>
          <p:cNvPr id="14" name="Пятиугольник 13"/>
          <p:cNvSpPr/>
          <p:nvPr/>
        </p:nvSpPr>
        <p:spPr>
          <a:xfrm>
            <a:off x="8100392" y="3288388"/>
            <a:ext cx="576064" cy="216024"/>
          </a:xfrm>
          <a:prstGeom prst="homePlat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00" dirty="0" smtClean="0"/>
              <a:t>+5,2%</a:t>
            </a:r>
            <a:endParaRPr lang="ru-RU" sz="1000" dirty="0"/>
          </a:p>
        </p:txBody>
      </p:sp>
      <p:sp>
        <p:nvSpPr>
          <p:cNvPr id="15" name="Пятиугольник 14"/>
          <p:cNvSpPr/>
          <p:nvPr/>
        </p:nvSpPr>
        <p:spPr>
          <a:xfrm>
            <a:off x="8100392" y="3629520"/>
            <a:ext cx="576064" cy="216024"/>
          </a:xfrm>
          <a:prstGeom prst="homePlat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00" dirty="0" smtClean="0"/>
              <a:t>+6,6%</a:t>
            </a:r>
            <a:endParaRPr lang="ru-RU" sz="1000" dirty="0"/>
          </a:p>
        </p:txBody>
      </p:sp>
      <p:sp>
        <p:nvSpPr>
          <p:cNvPr id="16" name="Пятиугольник 15"/>
          <p:cNvSpPr/>
          <p:nvPr/>
        </p:nvSpPr>
        <p:spPr>
          <a:xfrm>
            <a:off x="8100392" y="3970652"/>
            <a:ext cx="576064" cy="216024"/>
          </a:xfrm>
          <a:prstGeom prst="homePlat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00" dirty="0" smtClean="0"/>
              <a:t>+7,6%</a:t>
            </a:r>
            <a:endParaRPr lang="ru-RU" sz="1000" dirty="0"/>
          </a:p>
        </p:txBody>
      </p:sp>
      <p:sp>
        <p:nvSpPr>
          <p:cNvPr id="17" name="Пятиугольник 16"/>
          <p:cNvSpPr/>
          <p:nvPr/>
        </p:nvSpPr>
        <p:spPr>
          <a:xfrm>
            <a:off x="8100392" y="4321492"/>
            <a:ext cx="576064" cy="216024"/>
          </a:xfrm>
          <a:prstGeom prst="homePlat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00" dirty="0" smtClean="0"/>
              <a:t>+7,7%</a:t>
            </a:r>
            <a:endParaRPr lang="ru-RU" sz="1000" dirty="0"/>
          </a:p>
        </p:txBody>
      </p:sp>
    </p:spTree>
    <p:extLst>
      <p:ext uri="{BB962C8B-B14F-4D97-AF65-F5344CB8AC3E}">
        <p14:creationId xmlns:p14="http://schemas.microsoft.com/office/powerpoint/2010/main" val="3434347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929" y="130103"/>
            <a:ext cx="629594" cy="61949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115616" y="199469"/>
            <a:ext cx="5738015" cy="484748"/>
          </a:xfrm>
          <a:prstGeom prst="rect">
            <a:avLst/>
          </a:prstGeom>
          <a:noFill/>
        </p:spPr>
        <p:txBody>
          <a:bodyPr wrap="square" lIns="68580" tIns="34290" rIns="68580" bIns="34290" rtlCol="0" anchor="b">
            <a:spAutoFit/>
          </a:bodyPr>
          <a:lstStyle/>
          <a:p>
            <a:pPr>
              <a:lnSpc>
                <a:spcPct val="90000"/>
              </a:lnSpc>
            </a:pPr>
            <a:r>
              <a:rPr lang="ru-RU" sz="1500" b="1" cap="all" dirty="0" smtClean="0">
                <a:solidFill>
                  <a:srgbClr val="264796"/>
                </a:solidFill>
                <a:latin typeface="Roboto" pitchFamily="2" charset="0"/>
                <a:ea typeface="Roboto" pitchFamily="2" charset="0"/>
              </a:rPr>
              <a:t>Результаты опроса</a:t>
            </a:r>
            <a:br>
              <a:rPr lang="ru-RU" sz="1500" b="1" cap="all" dirty="0" smtClean="0">
                <a:solidFill>
                  <a:srgbClr val="264796"/>
                </a:solidFill>
                <a:latin typeface="Roboto" pitchFamily="2" charset="0"/>
                <a:ea typeface="Roboto" pitchFamily="2" charset="0"/>
              </a:rPr>
            </a:br>
            <a:r>
              <a:rPr lang="ru-RU" sz="1500" b="1" cap="all" dirty="0" smtClean="0">
                <a:solidFill>
                  <a:srgbClr val="264796"/>
                </a:solidFill>
                <a:latin typeface="Roboto" pitchFamily="2" charset="0"/>
                <a:ea typeface="Roboto" pitchFamily="2" charset="0"/>
              </a:rPr>
              <a:t>профессорско-преподавательского состава</a:t>
            </a:r>
            <a:endParaRPr lang="en-US" sz="1500" b="1" cap="all" dirty="0">
              <a:solidFill>
                <a:srgbClr val="264796"/>
              </a:solidFill>
              <a:latin typeface="Roboto" pitchFamily="2" charset="0"/>
              <a:ea typeface="Roboto" pitchFamily="2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25229" y="879702"/>
            <a:ext cx="8493543" cy="4068313"/>
          </a:xfrm>
          <a:prstGeom prst="rect">
            <a:avLst/>
          </a:prstGeom>
          <a:solidFill>
            <a:schemeClr val="bg1"/>
          </a:solidFill>
          <a:ln>
            <a:solidFill>
              <a:srgbClr val="2647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490496210"/>
              </p:ext>
            </p:extLst>
          </p:nvPr>
        </p:nvGraphicFramePr>
        <p:xfrm>
          <a:off x="-540568" y="749599"/>
          <a:ext cx="10225136" cy="42190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946906" y="1190736"/>
            <a:ext cx="16561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80,8%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14" name="Стрелка вверх 13"/>
          <p:cNvSpPr/>
          <p:nvPr/>
        </p:nvSpPr>
        <p:spPr>
          <a:xfrm>
            <a:off x="5619074" y="3003798"/>
            <a:ext cx="409423" cy="648072"/>
          </a:xfrm>
          <a:prstGeom prst="up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ru-RU" sz="1200" smtClean="0">
                <a:solidFill>
                  <a:srgbClr val="264796"/>
                </a:solidFill>
              </a:rPr>
              <a:t>+3,6%</a:t>
            </a:r>
            <a:endParaRPr lang="ru-RU" sz="1200" dirty="0">
              <a:solidFill>
                <a:srgbClr val="264796"/>
              </a:solidFill>
            </a:endParaRPr>
          </a:p>
        </p:txBody>
      </p:sp>
      <p:sp>
        <p:nvSpPr>
          <p:cNvPr id="17" name="Стрелка вверх 16"/>
          <p:cNvSpPr/>
          <p:nvPr/>
        </p:nvSpPr>
        <p:spPr>
          <a:xfrm>
            <a:off x="4162577" y="3003798"/>
            <a:ext cx="409423" cy="648072"/>
          </a:xfrm>
          <a:prstGeom prst="up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ru-RU" sz="1200" dirty="0" smtClean="0">
                <a:solidFill>
                  <a:srgbClr val="264796"/>
                </a:solidFill>
              </a:rPr>
              <a:t>+3,6%</a:t>
            </a:r>
            <a:endParaRPr lang="ru-RU" sz="1200" dirty="0">
              <a:solidFill>
                <a:srgbClr val="264796"/>
              </a:solidFill>
            </a:endParaRPr>
          </a:p>
        </p:txBody>
      </p:sp>
      <p:sp>
        <p:nvSpPr>
          <p:cNvPr id="18" name="Стрелка вверх 17"/>
          <p:cNvSpPr/>
          <p:nvPr/>
        </p:nvSpPr>
        <p:spPr>
          <a:xfrm>
            <a:off x="2706080" y="3003798"/>
            <a:ext cx="409423" cy="648072"/>
          </a:xfrm>
          <a:prstGeom prst="up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ru-RU" sz="1200" dirty="0" smtClean="0">
                <a:solidFill>
                  <a:srgbClr val="264796"/>
                </a:solidFill>
              </a:rPr>
              <a:t>+2,5%</a:t>
            </a:r>
            <a:endParaRPr lang="ru-RU" sz="1200" dirty="0">
              <a:solidFill>
                <a:srgbClr val="264796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813045" y="890860"/>
            <a:ext cx="16561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dirty="0" smtClean="0">
                <a:solidFill>
                  <a:srgbClr val="C00000"/>
                </a:solidFill>
              </a:rPr>
              <a:t>+3,2%</a:t>
            </a:r>
            <a:endParaRPr lang="ru-RU" sz="2000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9589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929" y="130103"/>
            <a:ext cx="629594" cy="619496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25229" y="879702"/>
            <a:ext cx="8493543" cy="4068313"/>
          </a:xfrm>
          <a:prstGeom prst="rect">
            <a:avLst/>
          </a:prstGeom>
          <a:solidFill>
            <a:schemeClr val="bg1"/>
          </a:solidFill>
          <a:ln>
            <a:solidFill>
              <a:srgbClr val="2647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dirty="0">
                <a:solidFill>
                  <a:srgbClr val="264796"/>
                </a:solidFill>
              </a:rPr>
              <a:t>Удовлетворенность </a:t>
            </a:r>
            <a:r>
              <a:rPr lang="ru-RU" dirty="0" smtClean="0">
                <a:solidFill>
                  <a:srgbClr val="264796"/>
                </a:solidFill>
              </a:rPr>
              <a:t>условиями </a:t>
            </a:r>
            <a:r>
              <a:rPr lang="ru-RU" dirty="0">
                <a:solidFill>
                  <a:srgbClr val="264796"/>
                </a:solidFill>
              </a:rPr>
              <a:t>реализации программы</a:t>
            </a:r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2629954369"/>
              </p:ext>
            </p:extLst>
          </p:nvPr>
        </p:nvGraphicFramePr>
        <p:xfrm>
          <a:off x="325229" y="1059582"/>
          <a:ext cx="8279220" cy="3986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115616" y="199469"/>
            <a:ext cx="5738015" cy="484748"/>
          </a:xfrm>
          <a:prstGeom prst="rect">
            <a:avLst/>
          </a:prstGeom>
          <a:noFill/>
        </p:spPr>
        <p:txBody>
          <a:bodyPr wrap="square" lIns="68580" tIns="34290" rIns="68580" bIns="34290" rtlCol="0" anchor="b">
            <a:spAutoFit/>
          </a:bodyPr>
          <a:lstStyle/>
          <a:p>
            <a:pPr>
              <a:lnSpc>
                <a:spcPct val="90000"/>
              </a:lnSpc>
            </a:pPr>
            <a:r>
              <a:rPr lang="ru-RU" sz="1500" b="1" cap="all" dirty="0" smtClean="0">
                <a:solidFill>
                  <a:srgbClr val="264796"/>
                </a:solidFill>
                <a:latin typeface="Roboto" pitchFamily="2" charset="0"/>
                <a:ea typeface="Roboto" pitchFamily="2" charset="0"/>
              </a:rPr>
              <a:t>Результаты опроса</a:t>
            </a:r>
            <a:br>
              <a:rPr lang="ru-RU" sz="1500" b="1" cap="all" dirty="0" smtClean="0">
                <a:solidFill>
                  <a:srgbClr val="264796"/>
                </a:solidFill>
                <a:latin typeface="Roboto" pitchFamily="2" charset="0"/>
                <a:ea typeface="Roboto" pitchFamily="2" charset="0"/>
              </a:rPr>
            </a:br>
            <a:r>
              <a:rPr lang="ru-RU" sz="1500" b="1" cap="all" dirty="0" smtClean="0">
                <a:solidFill>
                  <a:srgbClr val="264796"/>
                </a:solidFill>
                <a:latin typeface="Roboto" pitchFamily="2" charset="0"/>
                <a:ea typeface="Roboto" pitchFamily="2" charset="0"/>
              </a:rPr>
              <a:t>профессорско-преподавательского состава</a:t>
            </a:r>
            <a:endParaRPr lang="en-US" sz="1500" b="1" cap="all" dirty="0">
              <a:solidFill>
                <a:srgbClr val="264796"/>
              </a:solidFill>
              <a:latin typeface="Roboto" pitchFamily="2" charset="0"/>
              <a:ea typeface="Roboto" pitchFamily="2" charset="0"/>
            </a:endParaRPr>
          </a:p>
        </p:txBody>
      </p:sp>
      <p:sp>
        <p:nvSpPr>
          <p:cNvPr id="9" name="Пятиугольник 8"/>
          <p:cNvSpPr/>
          <p:nvPr/>
        </p:nvSpPr>
        <p:spPr>
          <a:xfrm>
            <a:off x="8276702" y="1491630"/>
            <a:ext cx="490361" cy="216024"/>
          </a:xfrm>
          <a:prstGeom prst="homePlat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00" dirty="0" smtClean="0"/>
              <a:t>+0,4%</a:t>
            </a:r>
            <a:endParaRPr lang="ru-RU" sz="800" dirty="0"/>
          </a:p>
        </p:txBody>
      </p:sp>
      <p:sp>
        <p:nvSpPr>
          <p:cNvPr id="10" name="Пятиугольник 9"/>
          <p:cNvSpPr/>
          <p:nvPr/>
        </p:nvSpPr>
        <p:spPr>
          <a:xfrm>
            <a:off x="8276702" y="2031690"/>
            <a:ext cx="490361" cy="216024"/>
          </a:xfrm>
          <a:prstGeom prst="homePlat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00" dirty="0" smtClean="0"/>
              <a:t>+1,8%</a:t>
            </a:r>
            <a:endParaRPr lang="ru-RU" sz="800" dirty="0"/>
          </a:p>
        </p:txBody>
      </p:sp>
      <p:sp>
        <p:nvSpPr>
          <p:cNvPr id="11" name="Пятиугольник 10"/>
          <p:cNvSpPr/>
          <p:nvPr/>
        </p:nvSpPr>
        <p:spPr>
          <a:xfrm>
            <a:off x="8276701" y="2571750"/>
            <a:ext cx="490361" cy="216024"/>
          </a:xfrm>
          <a:prstGeom prst="homePlat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00" dirty="0" smtClean="0"/>
              <a:t>+2,3%</a:t>
            </a:r>
            <a:endParaRPr lang="ru-RU" sz="800" dirty="0"/>
          </a:p>
        </p:txBody>
      </p:sp>
      <p:sp>
        <p:nvSpPr>
          <p:cNvPr id="12" name="Пятиугольник 11"/>
          <p:cNvSpPr/>
          <p:nvPr/>
        </p:nvSpPr>
        <p:spPr>
          <a:xfrm>
            <a:off x="8276701" y="3084590"/>
            <a:ext cx="490361" cy="216024"/>
          </a:xfrm>
          <a:prstGeom prst="homePlat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00" dirty="0" smtClean="0"/>
              <a:t>+4,0%</a:t>
            </a:r>
            <a:endParaRPr lang="ru-RU" sz="800" dirty="0"/>
          </a:p>
        </p:txBody>
      </p:sp>
      <p:sp>
        <p:nvSpPr>
          <p:cNvPr id="14" name="Пятиугольник 13"/>
          <p:cNvSpPr/>
          <p:nvPr/>
        </p:nvSpPr>
        <p:spPr>
          <a:xfrm>
            <a:off x="8276701" y="3651870"/>
            <a:ext cx="490361" cy="216024"/>
          </a:xfrm>
          <a:prstGeom prst="homePlat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00" dirty="0" smtClean="0"/>
              <a:t>+5,5%</a:t>
            </a:r>
            <a:endParaRPr lang="ru-RU" sz="800" dirty="0"/>
          </a:p>
        </p:txBody>
      </p:sp>
      <p:sp>
        <p:nvSpPr>
          <p:cNvPr id="15" name="Пятиугольник 14"/>
          <p:cNvSpPr/>
          <p:nvPr/>
        </p:nvSpPr>
        <p:spPr>
          <a:xfrm>
            <a:off x="8276700" y="4173872"/>
            <a:ext cx="490361" cy="216024"/>
          </a:xfrm>
          <a:prstGeom prst="homePlat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00" dirty="0" smtClean="0"/>
              <a:t>+8,2%</a:t>
            </a:r>
            <a:endParaRPr lang="ru-RU" sz="800" dirty="0"/>
          </a:p>
        </p:txBody>
      </p:sp>
    </p:spTree>
    <p:extLst>
      <p:ext uri="{BB962C8B-B14F-4D97-AF65-F5344CB8AC3E}">
        <p14:creationId xmlns:p14="http://schemas.microsoft.com/office/powerpoint/2010/main" val="174736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929" y="130103"/>
            <a:ext cx="629594" cy="619496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25229" y="879702"/>
            <a:ext cx="8493543" cy="4068313"/>
          </a:xfrm>
          <a:prstGeom prst="rect">
            <a:avLst/>
          </a:prstGeom>
          <a:solidFill>
            <a:schemeClr val="bg1"/>
          </a:solidFill>
          <a:ln>
            <a:solidFill>
              <a:srgbClr val="2647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dirty="0">
                <a:solidFill>
                  <a:srgbClr val="264796"/>
                </a:solidFill>
              </a:rPr>
              <a:t>Удовлетворенность учебно-методическим и материально-техническим обеспечением программы</a:t>
            </a:r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3977030195"/>
              </p:ext>
            </p:extLst>
          </p:nvPr>
        </p:nvGraphicFramePr>
        <p:xfrm>
          <a:off x="325229" y="1347614"/>
          <a:ext cx="8351228" cy="36981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115616" y="199469"/>
            <a:ext cx="5738015" cy="484748"/>
          </a:xfrm>
          <a:prstGeom prst="rect">
            <a:avLst/>
          </a:prstGeom>
          <a:noFill/>
        </p:spPr>
        <p:txBody>
          <a:bodyPr wrap="square" lIns="68580" tIns="34290" rIns="68580" bIns="34290" rtlCol="0" anchor="b">
            <a:spAutoFit/>
          </a:bodyPr>
          <a:lstStyle/>
          <a:p>
            <a:pPr>
              <a:lnSpc>
                <a:spcPct val="90000"/>
              </a:lnSpc>
            </a:pPr>
            <a:r>
              <a:rPr lang="ru-RU" sz="1500" b="1" cap="all" dirty="0" smtClean="0">
                <a:solidFill>
                  <a:srgbClr val="264796"/>
                </a:solidFill>
                <a:latin typeface="Roboto" pitchFamily="2" charset="0"/>
                <a:ea typeface="Roboto" pitchFamily="2" charset="0"/>
              </a:rPr>
              <a:t>Результаты опроса</a:t>
            </a:r>
            <a:br>
              <a:rPr lang="ru-RU" sz="1500" b="1" cap="all" dirty="0" smtClean="0">
                <a:solidFill>
                  <a:srgbClr val="264796"/>
                </a:solidFill>
                <a:latin typeface="Roboto" pitchFamily="2" charset="0"/>
                <a:ea typeface="Roboto" pitchFamily="2" charset="0"/>
              </a:rPr>
            </a:br>
            <a:r>
              <a:rPr lang="ru-RU" sz="1500" b="1" cap="all" dirty="0" smtClean="0">
                <a:solidFill>
                  <a:srgbClr val="264796"/>
                </a:solidFill>
                <a:latin typeface="Roboto" pitchFamily="2" charset="0"/>
                <a:ea typeface="Roboto" pitchFamily="2" charset="0"/>
              </a:rPr>
              <a:t>профессорско-преподавательского состава</a:t>
            </a:r>
            <a:endParaRPr lang="en-US" sz="1500" b="1" cap="all" dirty="0">
              <a:solidFill>
                <a:srgbClr val="264796"/>
              </a:solidFill>
              <a:latin typeface="Roboto" pitchFamily="2" charset="0"/>
              <a:ea typeface="Roboto" pitchFamily="2" charset="0"/>
            </a:endParaRPr>
          </a:p>
        </p:txBody>
      </p:sp>
      <p:sp>
        <p:nvSpPr>
          <p:cNvPr id="9" name="Пятиугольник 8"/>
          <p:cNvSpPr/>
          <p:nvPr/>
        </p:nvSpPr>
        <p:spPr>
          <a:xfrm>
            <a:off x="8297200" y="1635646"/>
            <a:ext cx="490361" cy="144016"/>
          </a:xfrm>
          <a:prstGeom prst="homePlat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00" dirty="0" smtClean="0"/>
              <a:t>+3,0%</a:t>
            </a:r>
            <a:endParaRPr lang="ru-RU" sz="800" dirty="0"/>
          </a:p>
        </p:txBody>
      </p:sp>
      <p:sp>
        <p:nvSpPr>
          <p:cNvPr id="10" name="Пятиугольник 9"/>
          <p:cNvSpPr/>
          <p:nvPr/>
        </p:nvSpPr>
        <p:spPr>
          <a:xfrm>
            <a:off x="8297200" y="1975147"/>
            <a:ext cx="490361" cy="144016"/>
          </a:xfrm>
          <a:prstGeom prst="homePlat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00" dirty="0" smtClean="0"/>
              <a:t>+1,7%</a:t>
            </a:r>
            <a:endParaRPr lang="ru-RU" sz="800" dirty="0"/>
          </a:p>
        </p:txBody>
      </p:sp>
      <p:sp>
        <p:nvSpPr>
          <p:cNvPr id="11" name="Пятиугольник 10"/>
          <p:cNvSpPr/>
          <p:nvPr/>
        </p:nvSpPr>
        <p:spPr>
          <a:xfrm>
            <a:off x="8297199" y="2314648"/>
            <a:ext cx="490361" cy="144016"/>
          </a:xfrm>
          <a:prstGeom prst="homePlat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00" dirty="0" smtClean="0"/>
              <a:t>+3,7%</a:t>
            </a:r>
            <a:endParaRPr lang="ru-RU" sz="800" dirty="0"/>
          </a:p>
        </p:txBody>
      </p:sp>
      <p:sp>
        <p:nvSpPr>
          <p:cNvPr id="12" name="Пятиугольник 11"/>
          <p:cNvSpPr/>
          <p:nvPr/>
        </p:nvSpPr>
        <p:spPr>
          <a:xfrm>
            <a:off x="8293588" y="2654149"/>
            <a:ext cx="490361" cy="144016"/>
          </a:xfrm>
          <a:prstGeom prst="homePlat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00" dirty="0" smtClean="0"/>
              <a:t>+3,7%</a:t>
            </a:r>
            <a:endParaRPr lang="ru-RU" sz="800" dirty="0"/>
          </a:p>
        </p:txBody>
      </p:sp>
      <p:sp>
        <p:nvSpPr>
          <p:cNvPr id="14" name="Пятиугольник 13"/>
          <p:cNvSpPr/>
          <p:nvPr/>
        </p:nvSpPr>
        <p:spPr>
          <a:xfrm>
            <a:off x="8294472" y="3014189"/>
            <a:ext cx="490361" cy="144016"/>
          </a:xfrm>
          <a:prstGeom prst="homePlat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00" dirty="0" smtClean="0"/>
              <a:t>+4,0%</a:t>
            </a:r>
            <a:endParaRPr lang="ru-RU" sz="800" dirty="0"/>
          </a:p>
        </p:txBody>
      </p:sp>
      <p:sp>
        <p:nvSpPr>
          <p:cNvPr id="15" name="Пятиугольник 14"/>
          <p:cNvSpPr/>
          <p:nvPr/>
        </p:nvSpPr>
        <p:spPr>
          <a:xfrm>
            <a:off x="8293588" y="3374229"/>
            <a:ext cx="490361" cy="144016"/>
          </a:xfrm>
          <a:prstGeom prst="homePlat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00" dirty="0" smtClean="0"/>
              <a:t>+7,7%</a:t>
            </a:r>
            <a:endParaRPr lang="ru-RU" sz="800" dirty="0"/>
          </a:p>
        </p:txBody>
      </p:sp>
      <p:sp>
        <p:nvSpPr>
          <p:cNvPr id="16" name="Пятиугольник 15"/>
          <p:cNvSpPr/>
          <p:nvPr/>
        </p:nvSpPr>
        <p:spPr>
          <a:xfrm>
            <a:off x="8293587" y="3693191"/>
            <a:ext cx="490361" cy="144016"/>
          </a:xfrm>
          <a:prstGeom prst="homePlat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00" dirty="0" smtClean="0"/>
              <a:t>+4,5%</a:t>
            </a:r>
            <a:endParaRPr lang="ru-RU" sz="800" dirty="0"/>
          </a:p>
        </p:txBody>
      </p:sp>
      <p:sp>
        <p:nvSpPr>
          <p:cNvPr id="17" name="Пятиугольник 16"/>
          <p:cNvSpPr/>
          <p:nvPr/>
        </p:nvSpPr>
        <p:spPr>
          <a:xfrm>
            <a:off x="8293587" y="4053231"/>
            <a:ext cx="490361" cy="144016"/>
          </a:xfrm>
          <a:prstGeom prst="homePlat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00" dirty="0" smtClean="0"/>
              <a:t>+0,6%</a:t>
            </a:r>
            <a:endParaRPr lang="ru-RU" sz="800" dirty="0"/>
          </a:p>
        </p:txBody>
      </p:sp>
      <p:sp>
        <p:nvSpPr>
          <p:cNvPr id="18" name="Пятиугольник 17"/>
          <p:cNvSpPr/>
          <p:nvPr/>
        </p:nvSpPr>
        <p:spPr>
          <a:xfrm>
            <a:off x="8293587" y="4413271"/>
            <a:ext cx="490361" cy="144016"/>
          </a:xfrm>
          <a:prstGeom prst="homePlat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00" dirty="0" smtClean="0"/>
              <a:t>+4,2%</a:t>
            </a:r>
            <a:endParaRPr lang="ru-RU" sz="800" dirty="0"/>
          </a:p>
        </p:txBody>
      </p:sp>
    </p:spTree>
    <p:extLst>
      <p:ext uri="{BB962C8B-B14F-4D97-AF65-F5344CB8AC3E}">
        <p14:creationId xmlns:p14="http://schemas.microsoft.com/office/powerpoint/2010/main" val="1285272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929" y="130103"/>
            <a:ext cx="629594" cy="619496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25229" y="879702"/>
            <a:ext cx="8493543" cy="4068313"/>
          </a:xfrm>
          <a:prstGeom prst="rect">
            <a:avLst/>
          </a:prstGeom>
          <a:solidFill>
            <a:schemeClr val="bg1"/>
          </a:solidFill>
          <a:ln>
            <a:solidFill>
              <a:srgbClr val="2647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dirty="0">
                <a:solidFill>
                  <a:srgbClr val="264796"/>
                </a:solidFill>
              </a:rPr>
              <a:t>Удовлетворенность условиями организации образовательного </a:t>
            </a:r>
            <a:r>
              <a:rPr lang="ru-RU" dirty="0" smtClean="0">
                <a:solidFill>
                  <a:srgbClr val="264796"/>
                </a:solidFill>
              </a:rPr>
              <a:t>процесса</a:t>
            </a:r>
            <a:endParaRPr lang="ru-RU" dirty="0">
              <a:solidFill>
                <a:srgbClr val="264796"/>
              </a:solidFill>
            </a:endParaRPr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697256616"/>
              </p:ext>
            </p:extLst>
          </p:nvPr>
        </p:nvGraphicFramePr>
        <p:xfrm>
          <a:off x="325228" y="1131590"/>
          <a:ext cx="8493543" cy="39141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115616" y="199469"/>
            <a:ext cx="5738015" cy="484748"/>
          </a:xfrm>
          <a:prstGeom prst="rect">
            <a:avLst/>
          </a:prstGeom>
          <a:noFill/>
        </p:spPr>
        <p:txBody>
          <a:bodyPr wrap="square" lIns="68580" tIns="34290" rIns="68580" bIns="34290" rtlCol="0" anchor="b">
            <a:spAutoFit/>
          </a:bodyPr>
          <a:lstStyle/>
          <a:p>
            <a:pPr>
              <a:lnSpc>
                <a:spcPct val="90000"/>
              </a:lnSpc>
            </a:pPr>
            <a:r>
              <a:rPr lang="ru-RU" sz="1500" b="1" cap="all" dirty="0" smtClean="0">
                <a:solidFill>
                  <a:srgbClr val="264796"/>
                </a:solidFill>
                <a:latin typeface="Roboto" pitchFamily="2" charset="0"/>
                <a:ea typeface="Roboto" pitchFamily="2" charset="0"/>
              </a:rPr>
              <a:t>Результаты опроса</a:t>
            </a:r>
            <a:br>
              <a:rPr lang="ru-RU" sz="1500" b="1" cap="all" dirty="0" smtClean="0">
                <a:solidFill>
                  <a:srgbClr val="264796"/>
                </a:solidFill>
                <a:latin typeface="Roboto" pitchFamily="2" charset="0"/>
                <a:ea typeface="Roboto" pitchFamily="2" charset="0"/>
              </a:rPr>
            </a:br>
            <a:r>
              <a:rPr lang="ru-RU" sz="1500" b="1" cap="all" dirty="0" smtClean="0">
                <a:solidFill>
                  <a:srgbClr val="264796"/>
                </a:solidFill>
                <a:latin typeface="Roboto" pitchFamily="2" charset="0"/>
                <a:ea typeface="Roboto" pitchFamily="2" charset="0"/>
              </a:rPr>
              <a:t>профессорско-преподавательского состава</a:t>
            </a:r>
            <a:endParaRPr lang="en-US" sz="1500" b="1" cap="all" dirty="0">
              <a:solidFill>
                <a:srgbClr val="264796"/>
              </a:solidFill>
              <a:latin typeface="Roboto" pitchFamily="2" charset="0"/>
              <a:ea typeface="Roboto" pitchFamily="2" charset="0"/>
            </a:endParaRPr>
          </a:p>
        </p:txBody>
      </p:sp>
      <p:sp>
        <p:nvSpPr>
          <p:cNvPr id="9" name="Пятиугольник 8"/>
          <p:cNvSpPr/>
          <p:nvPr/>
        </p:nvSpPr>
        <p:spPr>
          <a:xfrm>
            <a:off x="8234930" y="1563638"/>
            <a:ext cx="502620" cy="216024"/>
          </a:xfrm>
          <a:prstGeom prst="homePlat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00" dirty="0" smtClean="0"/>
              <a:t>+2,3%</a:t>
            </a:r>
            <a:endParaRPr lang="ru-RU" sz="800" dirty="0"/>
          </a:p>
        </p:txBody>
      </p:sp>
      <p:sp>
        <p:nvSpPr>
          <p:cNvPr id="10" name="Пятиугольник 9"/>
          <p:cNvSpPr/>
          <p:nvPr/>
        </p:nvSpPr>
        <p:spPr>
          <a:xfrm>
            <a:off x="8234930" y="2211710"/>
            <a:ext cx="502620" cy="216024"/>
          </a:xfrm>
          <a:prstGeom prst="homePlat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00" dirty="0" smtClean="0"/>
              <a:t>+2,4%</a:t>
            </a:r>
            <a:endParaRPr lang="ru-RU" sz="800" dirty="0"/>
          </a:p>
        </p:txBody>
      </p:sp>
      <p:sp>
        <p:nvSpPr>
          <p:cNvPr id="11" name="Пятиугольник 10"/>
          <p:cNvSpPr/>
          <p:nvPr/>
        </p:nvSpPr>
        <p:spPr>
          <a:xfrm>
            <a:off x="8234930" y="2858600"/>
            <a:ext cx="502620" cy="216024"/>
          </a:xfrm>
          <a:prstGeom prst="homePlat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00" dirty="0" smtClean="0"/>
              <a:t>+2,4%</a:t>
            </a:r>
            <a:endParaRPr lang="ru-RU" sz="800" dirty="0"/>
          </a:p>
        </p:txBody>
      </p:sp>
      <p:sp>
        <p:nvSpPr>
          <p:cNvPr id="12" name="Пятиугольник 11"/>
          <p:cNvSpPr/>
          <p:nvPr/>
        </p:nvSpPr>
        <p:spPr>
          <a:xfrm>
            <a:off x="8234930" y="3499244"/>
            <a:ext cx="502620" cy="216024"/>
          </a:xfrm>
          <a:prstGeom prst="homePlat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00" dirty="0" smtClean="0"/>
              <a:t>+2,4%</a:t>
            </a:r>
            <a:endParaRPr lang="ru-RU" sz="800" dirty="0"/>
          </a:p>
        </p:txBody>
      </p:sp>
      <p:sp>
        <p:nvSpPr>
          <p:cNvPr id="14" name="Пятиугольник 13"/>
          <p:cNvSpPr/>
          <p:nvPr/>
        </p:nvSpPr>
        <p:spPr>
          <a:xfrm>
            <a:off x="8234930" y="4149437"/>
            <a:ext cx="502620" cy="216024"/>
          </a:xfrm>
          <a:prstGeom prst="homePlat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00" dirty="0" smtClean="0"/>
              <a:t>+2,4%</a:t>
            </a:r>
            <a:endParaRPr lang="ru-RU" sz="800" dirty="0"/>
          </a:p>
        </p:txBody>
      </p:sp>
    </p:spTree>
    <p:extLst>
      <p:ext uri="{BB962C8B-B14F-4D97-AF65-F5344CB8AC3E}">
        <p14:creationId xmlns:p14="http://schemas.microsoft.com/office/powerpoint/2010/main" val="337331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929" y="130103"/>
            <a:ext cx="629594" cy="61949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115616" y="199469"/>
            <a:ext cx="5738015" cy="484748"/>
          </a:xfrm>
          <a:prstGeom prst="rect">
            <a:avLst/>
          </a:prstGeom>
          <a:noFill/>
        </p:spPr>
        <p:txBody>
          <a:bodyPr wrap="square" lIns="68580" tIns="34290" rIns="68580" bIns="34290" rtlCol="0" anchor="b">
            <a:spAutoFit/>
          </a:bodyPr>
          <a:lstStyle/>
          <a:p>
            <a:pPr>
              <a:lnSpc>
                <a:spcPct val="90000"/>
              </a:lnSpc>
            </a:pPr>
            <a:r>
              <a:rPr lang="ru-RU" sz="1500" b="1" cap="all" dirty="0" smtClean="0">
                <a:solidFill>
                  <a:srgbClr val="264796"/>
                </a:solidFill>
                <a:latin typeface="Roboto" pitchFamily="2" charset="0"/>
                <a:ea typeface="Roboto" pitchFamily="2" charset="0"/>
              </a:rPr>
              <a:t>Результаты опроса</a:t>
            </a:r>
            <a:br>
              <a:rPr lang="ru-RU" sz="1500" b="1" cap="all" dirty="0" smtClean="0">
                <a:solidFill>
                  <a:srgbClr val="264796"/>
                </a:solidFill>
                <a:latin typeface="Roboto" pitchFamily="2" charset="0"/>
                <a:ea typeface="Roboto" pitchFamily="2" charset="0"/>
              </a:rPr>
            </a:br>
            <a:r>
              <a:rPr lang="ru-RU" sz="1500" b="1" cap="all" dirty="0" smtClean="0">
                <a:solidFill>
                  <a:srgbClr val="264796"/>
                </a:solidFill>
                <a:latin typeface="Roboto" pitchFamily="2" charset="0"/>
                <a:ea typeface="Roboto" pitchFamily="2" charset="0"/>
              </a:rPr>
              <a:t>представителей работодателей</a:t>
            </a:r>
            <a:endParaRPr lang="en-US" sz="1500" b="1" cap="all" dirty="0">
              <a:solidFill>
                <a:srgbClr val="264796"/>
              </a:solidFill>
              <a:latin typeface="Roboto" pitchFamily="2" charset="0"/>
              <a:ea typeface="Roboto" pitchFamily="2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25229" y="879702"/>
            <a:ext cx="8493543" cy="4068313"/>
          </a:xfrm>
          <a:prstGeom prst="rect">
            <a:avLst/>
          </a:prstGeom>
          <a:solidFill>
            <a:schemeClr val="bg1"/>
          </a:solidFill>
          <a:ln>
            <a:solidFill>
              <a:srgbClr val="2647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365749983"/>
              </p:ext>
            </p:extLst>
          </p:nvPr>
        </p:nvGraphicFramePr>
        <p:xfrm>
          <a:off x="-540568" y="749599"/>
          <a:ext cx="10225136" cy="42190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946906" y="1190736"/>
            <a:ext cx="16561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9</a:t>
            </a:r>
            <a:r>
              <a:rPr lang="ru-RU" sz="4000" b="1" dirty="0" smtClean="0">
                <a:solidFill>
                  <a:srgbClr val="FF0000"/>
                </a:solidFill>
              </a:rPr>
              <a:t>0,</a:t>
            </a:r>
            <a:r>
              <a:rPr lang="en-US" sz="4000" b="1" dirty="0" smtClean="0">
                <a:solidFill>
                  <a:srgbClr val="FF0000"/>
                </a:solidFill>
              </a:rPr>
              <a:t>3</a:t>
            </a:r>
            <a:r>
              <a:rPr lang="ru-RU" sz="4000" b="1" dirty="0" smtClean="0">
                <a:solidFill>
                  <a:srgbClr val="FF0000"/>
                </a:solidFill>
              </a:rPr>
              <a:t>%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813045" y="890860"/>
            <a:ext cx="16561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>
                <a:solidFill>
                  <a:srgbClr val="C00000"/>
                </a:solidFill>
              </a:rPr>
              <a:t>-1,61%</a:t>
            </a:r>
            <a:endParaRPr lang="ru-RU" sz="2000" i="1" dirty="0">
              <a:solidFill>
                <a:srgbClr val="C00000"/>
              </a:solidFill>
            </a:endParaRPr>
          </a:p>
        </p:txBody>
      </p:sp>
      <p:sp>
        <p:nvSpPr>
          <p:cNvPr id="16" name="Стрелка вверх 15"/>
          <p:cNvSpPr/>
          <p:nvPr/>
        </p:nvSpPr>
        <p:spPr>
          <a:xfrm rot="10800000">
            <a:off x="5947875" y="2198498"/>
            <a:ext cx="409423" cy="517268"/>
          </a:xfrm>
          <a:prstGeom prst="up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vert" rtlCol="0" anchor="ctr"/>
          <a:lstStyle/>
          <a:p>
            <a:pPr algn="ctr"/>
            <a:r>
              <a:rPr lang="en-US" sz="1000" dirty="0" smtClean="0">
                <a:solidFill>
                  <a:srgbClr val="264796"/>
                </a:solidFill>
              </a:rPr>
              <a:t>-0,4</a:t>
            </a:r>
            <a:r>
              <a:rPr lang="ru-RU" sz="1000" dirty="0" smtClean="0">
                <a:solidFill>
                  <a:srgbClr val="264796"/>
                </a:solidFill>
              </a:rPr>
              <a:t>%</a:t>
            </a:r>
            <a:endParaRPr lang="ru-RU" sz="1000" dirty="0">
              <a:solidFill>
                <a:srgbClr val="264796"/>
              </a:solidFill>
            </a:endParaRPr>
          </a:p>
        </p:txBody>
      </p:sp>
      <p:sp>
        <p:nvSpPr>
          <p:cNvPr id="20" name="Стрелка вверх 19"/>
          <p:cNvSpPr/>
          <p:nvPr/>
        </p:nvSpPr>
        <p:spPr>
          <a:xfrm rot="10800000">
            <a:off x="5123343" y="2198498"/>
            <a:ext cx="409423" cy="517268"/>
          </a:xfrm>
          <a:prstGeom prst="up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vert" rtlCol="0" anchor="ctr"/>
          <a:lstStyle/>
          <a:p>
            <a:pPr algn="ctr"/>
            <a:r>
              <a:rPr lang="en-US" sz="1000" dirty="0" smtClean="0">
                <a:solidFill>
                  <a:srgbClr val="264796"/>
                </a:solidFill>
              </a:rPr>
              <a:t>-0,8</a:t>
            </a:r>
            <a:r>
              <a:rPr lang="ru-RU" sz="1000" dirty="0" smtClean="0">
                <a:solidFill>
                  <a:srgbClr val="264796"/>
                </a:solidFill>
              </a:rPr>
              <a:t>%</a:t>
            </a:r>
            <a:endParaRPr lang="ru-RU" sz="1000" dirty="0">
              <a:solidFill>
                <a:srgbClr val="264796"/>
              </a:solidFill>
            </a:endParaRPr>
          </a:p>
        </p:txBody>
      </p:sp>
      <p:sp>
        <p:nvSpPr>
          <p:cNvPr id="21" name="Стрелка вверх 20"/>
          <p:cNvSpPr/>
          <p:nvPr/>
        </p:nvSpPr>
        <p:spPr>
          <a:xfrm rot="10800000">
            <a:off x="4346594" y="2198498"/>
            <a:ext cx="409423" cy="517268"/>
          </a:xfrm>
          <a:prstGeom prst="up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vert" rtlCol="0" anchor="ctr"/>
          <a:lstStyle/>
          <a:p>
            <a:pPr algn="ctr"/>
            <a:r>
              <a:rPr lang="en-US" sz="1000" dirty="0" smtClean="0">
                <a:solidFill>
                  <a:srgbClr val="264796"/>
                </a:solidFill>
              </a:rPr>
              <a:t>-1,1</a:t>
            </a:r>
            <a:r>
              <a:rPr lang="ru-RU" sz="1000" dirty="0" smtClean="0">
                <a:solidFill>
                  <a:srgbClr val="264796"/>
                </a:solidFill>
              </a:rPr>
              <a:t>%</a:t>
            </a:r>
            <a:endParaRPr lang="ru-RU" sz="1000" dirty="0">
              <a:solidFill>
                <a:srgbClr val="264796"/>
              </a:solidFill>
            </a:endParaRPr>
          </a:p>
        </p:txBody>
      </p:sp>
      <p:sp>
        <p:nvSpPr>
          <p:cNvPr id="22" name="Стрелка вверх 21"/>
          <p:cNvSpPr/>
          <p:nvPr/>
        </p:nvSpPr>
        <p:spPr>
          <a:xfrm rot="10800000">
            <a:off x="3503986" y="2198498"/>
            <a:ext cx="409423" cy="517268"/>
          </a:xfrm>
          <a:prstGeom prst="up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vert" rtlCol="0" anchor="ctr"/>
          <a:lstStyle/>
          <a:p>
            <a:pPr algn="ctr"/>
            <a:r>
              <a:rPr lang="en-US" sz="1000" dirty="0" smtClean="0">
                <a:solidFill>
                  <a:srgbClr val="264796"/>
                </a:solidFill>
              </a:rPr>
              <a:t>-1,5</a:t>
            </a:r>
            <a:r>
              <a:rPr lang="ru-RU" sz="1000" dirty="0" smtClean="0">
                <a:solidFill>
                  <a:srgbClr val="264796"/>
                </a:solidFill>
              </a:rPr>
              <a:t>%</a:t>
            </a:r>
            <a:endParaRPr lang="ru-RU" sz="1000" dirty="0">
              <a:solidFill>
                <a:srgbClr val="264796"/>
              </a:solidFill>
            </a:endParaRPr>
          </a:p>
        </p:txBody>
      </p:sp>
      <p:sp>
        <p:nvSpPr>
          <p:cNvPr id="23" name="Стрелка вверх 22"/>
          <p:cNvSpPr/>
          <p:nvPr/>
        </p:nvSpPr>
        <p:spPr>
          <a:xfrm>
            <a:off x="2727237" y="2198498"/>
            <a:ext cx="409423" cy="517268"/>
          </a:xfrm>
          <a:prstGeom prst="up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ru-RU" sz="1000" dirty="0" smtClean="0">
                <a:solidFill>
                  <a:srgbClr val="264796"/>
                </a:solidFill>
              </a:rPr>
              <a:t>+</a:t>
            </a:r>
            <a:r>
              <a:rPr lang="en-US" sz="1000" dirty="0" smtClean="0">
                <a:solidFill>
                  <a:srgbClr val="264796"/>
                </a:solidFill>
              </a:rPr>
              <a:t>0,1</a:t>
            </a:r>
            <a:r>
              <a:rPr lang="ru-RU" sz="1000" dirty="0" smtClean="0">
                <a:solidFill>
                  <a:srgbClr val="264796"/>
                </a:solidFill>
              </a:rPr>
              <a:t>%</a:t>
            </a:r>
            <a:endParaRPr lang="ru-RU" sz="1000" dirty="0">
              <a:solidFill>
                <a:srgbClr val="264796"/>
              </a:solidFill>
            </a:endParaRPr>
          </a:p>
        </p:txBody>
      </p:sp>
      <p:sp>
        <p:nvSpPr>
          <p:cNvPr id="24" name="Стрелка вверх 23"/>
          <p:cNvSpPr/>
          <p:nvPr/>
        </p:nvSpPr>
        <p:spPr>
          <a:xfrm rot="10800000">
            <a:off x="1907477" y="2198498"/>
            <a:ext cx="409423" cy="517268"/>
          </a:xfrm>
          <a:prstGeom prst="up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vert" rtlCol="0" anchor="ctr"/>
          <a:lstStyle/>
          <a:p>
            <a:pPr algn="ctr"/>
            <a:r>
              <a:rPr lang="en-US" sz="1000" dirty="0" smtClean="0">
                <a:solidFill>
                  <a:srgbClr val="264796"/>
                </a:solidFill>
              </a:rPr>
              <a:t>-2,6</a:t>
            </a:r>
            <a:r>
              <a:rPr lang="ru-RU" sz="1000" dirty="0" smtClean="0">
                <a:solidFill>
                  <a:srgbClr val="264796"/>
                </a:solidFill>
              </a:rPr>
              <a:t>%</a:t>
            </a:r>
            <a:endParaRPr lang="ru-RU" sz="1000" dirty="0">
              <a:solidFill>
                <a:srgbClr val="26479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2566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929" y="130103"/>
            <a:ext cx="629594" cy="61949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115616" y="319284"/>
            <a:ext cx="5738015" cy="276999"/>
          </a:xfrm>
          <a:prstGeom prst="rect">
            <a:avLst/>
          </a:prstGeom>
          <a:noFill/>
        </p:spPr>
        <p:txBody>
          <a:bodyPr wrap="square" lIns="68580" tIns="34290" rIns="68580" bIns="34290" rtlCol="0" anchor="b">
            <a:spAutoFit/>
          </a:bodyPr>
          <a:lstStyle/>
          <a:p>
            <a:pPr>
              <a:lnSpc>
                <a:spcPct val="90000"/>
              </a:lnSpc>
            </a:pPr>
            <a:r>
              <a:rPr lang="ru-RU" sz="1500" b="1" cap="all" dirty="0" smtClean="0">
                <a:solidFill>
                  <a:srgbClr val="264796"/>
                </a:solidFill>
                <a:latin typeface="Roboto" pitchFamily="2" charset="0"/>
                <a:ea typeface="Roboto" pitchFamily="2" charset="0"/>
              </a:rPr>
              <a:t>основания</a:t>
            </a:r>
            <a:endParaRPr lang="en-US" sz="1500" b="1" cap="all" dirty="0">
              <a:solidFill>
                <a:srgbClr val="264796"/>
              </a:solidFill>
              <a:latin typeface="Roboto" pitchFamily="2" charset="0"/>
              <a:ea typeface="Roboto" pitchFamily="2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25229" y="879702"/>
            <a:ext cx="8493543" cy="4068313"/>
          </a:xfrm>
          <a:prstGeom prst="rect">
            <a:avLst/>
          </a:prstGeom>
          <a:solidFill>
            <a:schemeClr val="bg1"/>
          </a:solidFill>
          <a:ln>
            <a:solidFill>
              <a:srgbClr val="2647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744169505"/>
              </p:ext>
            </p:extLst>
          </p:nvPr>
        </p:nvGraphicFramePr>
        <p:xfrm>
          <a:off x="395536" y="972420"/>
          <a:ext cx="5084388" cy="39091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556586" y="946133"/>
            <a:ext cx="3185524" cy="3935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012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929" y="130103"/>
            <a:ext cx="629594" cy="61949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115616" y="319284"/>
            <a:ext cx="5738015" cy="276999"/>
          </a:xfrm>
          <a:prstGeom prst="rect">
            <a:avLst/>
          </a:prstGeom>
          <a:noFill/>
        </p:spPr>
        <p:txBody>
          <a:bodyPr wrap="square" lIns="68580" tIns="34290" rIns="68580" bIns="34290" rtlCol="0" anchor="b">
            <a:spAutoFit/>
          </a:bodyPr>
          <a:lstStyle/>
          <a:p>
            <a:pPr>
              <a:lnSpc>
                <a:spcPct val="90000"/>
              </a:lnSpc>
            </a:pPr>
            <a:r>
              <a:rPr lang="ru-RU" sz="1500" b="1" cap="all" dirty="0" smtClean="0">
                <a:solidFill>
                  <a:srgbClr val="264796"/>
                </a:solidFill>
                <a:latin typeface="Roboto" pitchFamily="2" charset="0"/>
                <a:ea typeface="Roboto" pitchFamily="2" charset="0"/>
              </a:rPr>
              <a:t>Организационно-техническое обеспечение</a:t>
            </a:r>
            <a:endParaRPr lang="en-US" sz="1500" b="1" cap="all" dirty="0">
              <a:solidFill>
                <a:srgbClr val="264796"/>
              </a:solidFill>
              <a:latin typeface="Roboto" pitchFamily="2" charset="0"/>
              <a:ea typeface="Roboto" pitchFamily="2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25229" y="879702"/>
            <a:ext cx="8493543" cy="4068313"/>
          </a:xfrm>
          <a:prstGeom prst="rect">
            <a:avLst/>
          </a:prstGeom>
          <a:solidFill>
            <a:schemeClr val="bg1"/>
          </a:solidFill>
          <a:ln>
            <a:solidFill>
              <a:srgbClr val="2647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914" y="984589"/>
            <a:ext cx="4386189" cy="210464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4416" y="984590"/>
            <a:ext cx="3067240" cy="210464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4724" y="3194125"/>
            <a:ext cx="5688092" cy="1681881"/>
          </a:xfrm>
          <a:prstGeom prst="rect">
            <a:avLst/>
          </a:prstGeom>
        </p:spPr>
      </p:pic>
      <p:sp>
        <p:nvSpPr>
          <p:cNvPr id="3" name="Скругленный прямоугольник 2"/>
          <p:cNvSpPr/>
          <p:nvPr/>
        </p:nvSpPr>
        <p:spPr>
          <a:xfrm>
            <a:off x="404725" y="987666"/>
            <a:ext cx="610876" cy="210157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ru-RU" dirty="0" smtClean="0"/>
              <a:t>Личный кабинет обучающегося</a:t>
            </a:r>
            <a:endParaRPr lang="ru-RU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242754" y="3194125"/>
            <a:ext cx="2438901" cy="1681881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rtlCol="0" anchor="ctr"/>
          <a:lstStyle/>
          <a:p>
            <a:pPr algn="ctr"/>
            <a:r>
              <a:rPr lang="ru-RU" dirty="0" smtClean="0"/>
              <a:t>Официальный сайт Университета (Главная – Образование – Оценка качества образования)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8741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929" y="130103"/>
            <a:ext cx="629594" cy="61949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115616" y="319284"/>
            <a:ext cx="5738015" cy="276999"/>
          </a:xfrm>
          <a:prstGeom prst="rect">
            <a:avLst/>
          </a:prstGeom>
          <a:noFill/>
        </p:spPr>
        <p:txBody>
          <a:bodyPr wrap="square" lIns="68580" tIns="34290" rIns="68580" bIns="34290" rtlCol="0" anchor="b">
            <a:spAutoFit/>
          </a:bodyPr>
          <a:lstStyle/>
          <a:p>
            <a:pPr>
              <a:lnSpc>
                <a:spcPct val="90000"/>
              </a:lnSpc>
            </a:pPr>
            <a:r>
              <a:rPr lang="ru-RU" sz="1500" b="1" cap="all" dirty="0" smtClean="0">
                <a:solidFill>
                  <a:srgbClr val="264796"/>
                </a:solidFill>
                <a:latin typeface="Roboto" pitchFamily="2" charset="0"/>
                <a:ea typeface="Roboto" pitchFamily="2" charset="0"/>
              </a:rPr>
              <a:t>респонденты</a:t>
            </a:r>
            <a:endParaRPr lang="en-US" sz="1500" b="1" cap="all" dirty="0">
              <a:solidFill>
                <a:srgbClr val="264796"/>
              </a:solidFill>
              <a:latin typeface="Roboto" pitchFamily="2" charset="0"/>
              <a:ea typeface="Roboto" pitchFamily="2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25229" y="879702"/>
            <a:ext cx="8493543" cy="4068313"/>
          </a:xfrm>
          <a:prstGeom prst="rect">
            <a:avLst/>
          </a:prstGeom>
          <a:solidFill>
            <a:schemeClr val="bg1"/>
          </a:solidFill>
          <a:ln>
            <a:solidFill>
              <a:srgbClr val="2647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842930569"/>
              </p:ext>
            </p:extLst>
          </p:nvPr>
        </p:nvGraphicFramePr>
        <p:xfrm>
          <a:off x="107504" y="555526"/>
          <a:ext cx="7056784" cy="47180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763688" y="2543188"/>
            <a:ext cx="17281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</a:rPr>
              <a:t>15</a:t>
            </a:r>
            <a:r>
              <a:rPr lang="ru-RU" sz="1000" b="1" dirty="0" smtClean="0">
                <a:solidFill>
                  <a:srgbClr val="FF0000"/>
                </a:solidFill>
              </a:rPr>
              <a:t> </a:t>
            </a:r>
            <a:r>
              <a:rPr lang="ru-RU" sz="4400" b="1" dirty="0" smtClean="0">
                <a:solidFill>
                  <a:srgbClr val="FF0000"/>
                </a:solidFill>
              </a:rPr>
              <a:t>297</a:t>
            </a:r>
            <a:endParaRPr lang="ru-RU" sz="4400" b="1" dirty="0">
              <a:solidFill>
                <a:srgbClr val="FF0000"/>
              </a:solidFill>
            </a:endParaRPr>
          </a:p>
        </p:txBody>
      </p:sp>
      <p:sp>
        <p:nvSpPr>
          <p:cNvPr id="8" name="Стрелка вверх 7"/>
          <p:cNvSpPr/>
          <p:nvPr/>
        </p:nvSpPr>
        <p:spPr>
          <a:xfrm>
            <a:off x="7560331" y="985851"/>
            <a:ext cx="1008112" cy="3744416"/>
          </a:xfrm>
          <a:prstGeom prst="upArrow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r"/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+24,9%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Стрелка вверх 10"/>
          <p:cNvSpPr/>
          <p:nvPr/>
        </p:nvSpPr>
        <p:spPr>
          <a:xfrm>
            <a:off x="7560332" y="2139702"/>
            <a:ext cx="1008111" cy="2592288"/>
          </a:xfrm>
          <a:prstGeom prst="up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r"/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+13,1%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Стрелка вверх 11"/>
          <p:cNvSpPr/>
          <p:nvPr/>
        </p:nvSpPr>
        <p:spPr>
          <a:xfrm>
            <a:off x="7560331" y="3349325"/>
            <a:ext cx="1008112" cy="1380942"/>
          </a:xfrm>
          <a:prstGeom prst="upArrow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r"/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+21,3%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34161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929" y="130103"/>
            <a:ext cx="629594" cy="61949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115616" y="199469"/>
            <a:ext cx="5738015" cy="484748"/>
          </a:xfrm>
          <a:prstGeom prst="rect">
            <a:avLst/>
          </a:prstGeom>
          <a:noFill/>
        </p:spPr>
        <p:txBody>
          <a:bodyPr wrap="square" lIns="68580" tIns="34290" rIns="68580" bIns="34290" rtlCol="0" anchor="b">
            <a:spAutoFit/>
          </a:bodyPr>
          <a:lstStyle/>
          <a:p>
            <a:pPr>
              <a:lnSpc>
                <a:spcPct val="90000"/>
              </a:lnSpc>
            </a:pPr>
            <a:r>
              <a:rPr lang="ru-RU" sz="1500" b="1" cap="all" dirty="0" smtClean="0">
                <a:solidFill>
                  <a:srgbClr val="264796"/>
                </a:solidFill>
                <a:latin typeface="Roboto" pitchFamily="2" charset="0"/>
                <a:ea typeface="Roboto" pitchFamily="2" charset="0"/>
              </a:rPr>
              <a:t>Результаты опроса</a:t>
            </a:r>
            <a:br>
              <a:rPr lang="ru-RU" sz="1500" b="1" cap="all" dirty="0" smtClean="0">
                <a:solidFill>
                  <a:srgbClr val="264796"/>
                </a:solidFill>
                <a:latin typeface="Roboto" pitchFamily="2" charset="0"/>
                <a:ea typeface="Roboto" pitchFamily="2" charset="0"/>
              </a:rPr>
            </a:br>
            <a:r>
              <a:rPr lang="ru-RU" sz="1500" b="1" cap="all" dirty="0" smtClean="0">
                <a:solidFill>
                  <a:srgbClr val="264796"/>
                </a:solidFill>
                <a:latin typeface="Roboto" pitchFamily="2" charset="0"/>
                <a:ea typeface="Roboto" pitchFamily="2" charset="0"/>
              </a:rPr>
              <a:t>обучающихся</a:t>
            </a:r>
            <a:endParaRPr lang="en-US" sz="1500" b="1" cap="all" dirty="0">
              <a:solidFill>
                <a:srgbClr val="264796"/>
              </a:solidFill>
              <a:latin typeface="Roboto" pitchFamily="2" charset="0"/>
              <a:ea typeface="Roboto" pitchFamily="2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25229" y="879702"/>
            <a:ext cx="8493543" cy="4068313"/>
          </a:xfrm>
          <a:prstGeom prst="rect">
            <a:avLst/>
          </a:prstGeom>
          <a:solidFill>
            <a:schemeClr val="bg1"/>
          </a:solidFill>
          <a:ln>
            <a:solidFill>
              <a:srgbClr val="2647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2686612434"/>
              </p:ext>
            </p:extLst>
          </p:nvPr>
        </p:nvGraphicFramePr>
        <p:xfrm>
          <a:off x="-540568" y="749599"/>
          <a:ext cx="10225136" cy="42190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946906" y="1190736"/>
            <a:ext cx="16561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84,8%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9" name="Стрелка вверх 8"/>
          <p:cNvSpPr/>
          <p:nvPr/>
        </p:nvSpPr>
        <p:spPr>
          <a:xfrm>
            <a:off x="6444208" y="2661830"/>
            <a:ext cx="409423" cy="504056"/>
          </a:xfrm>
          <a:prstGeom prst="up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ru-RU" sz="900" dirty="0" smtClean="0">
                <a:solidFill>
                  <a:srgbClr val="264796"/>
                </a:solidFill>
              </a:rPr>
              <a:t>+</a:t>
            </a:r>
            <a:r>
              <a:rPr lang="en-US" sz="900" dirty="0" smtClean="0">
                <a:solidFill>
                  <a:srgbClr val="264796"/>
                </a:solidFill>
              </a:rPr>
              <a:t>5,1</a:t>
            </a:r>
            <a:r>
              <a:rPr lang="ru-RU" sz="900" dirty="0" smtClean="0">
                <a:solidFill>
                  <a:srgbClr val="264796"/>
                </a:solidFill>
              </a:rPr>
              <a:t>%</a:t>
            </a:r>
            <a:endParaRPr lang="ru-RU" sz="900" dirty="0">
              <a:solidFill>
                <a:srgbClr val="264796"/>
              </a:solidFill>
            </a:endParaRPr>
          </a:p>
        </p:txBody>
      </p:sp>
      <p:sp>
        <p:nvSpPr>
          <p:cNvPr id="14" name="Стрелка вверх 13"/>
          <p:cNvSpPr/>
          <p:nvPr/>
        </p:nvSpPr>
        <p:spPr>
          <a:xfrm>
            <a:off x="5364088" y="2665862"/>
            <a:ext cx="409423" cy="504056"/>
          </a:xfrm>
          <a:prstGeom prst="up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ru-RU" sz="900" dirty="0" smtClean="0">
                <a:solidFill>
                  <a:srgbClr val="264796"/>
                </a:solidFill>
              </a:rPr>
              <a:t>+6,5%</a:t>
            </a:r>
            <a:endParaRPr lang="ru-RU" sz="900" dirty="0">
              <a:solidFill>
                <a:srgbClr val="264796"/>
              </a:solidFill>
            </a:endParaRPr>
          </a:p>
        </p:txBody>
      </p:sp>
      <p:sp>
        <p:nvSpPr>
          <p:cNvPr id="16" name="Стрелка вверх 15"/>
          <p:cNvSpPr/>
          <p:nvPr/>
        </p:nvSpPr>
        <p:spPr>
          <a:xfrm>
            <a:off x="4274355" y="2661830"/>
            <a:ext cx="409423" cy="504056"/>
          </a:xfrm>
          <a:prstGeom prst="up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ru-RU" sz="900" dirty="0" smtClean="0">
                <a:solidFill>
                  <a:srgbClr val="264796"/>
                </a:solidFill>
              </a:rPr>
              <a:t>+6,1%</a:t>
            </a:r>
            <a:endParaRPr lang="ru-RU" sz="900" dirty="0">
              <a:solidFill>
                <a:srgbClr val="264796"/>
              </a:solidFill>
            </a:endParaRPr>
          </a:p>
        </p:txBody>
      </p:sp>
      <p:sp>
        <p:nvSpPr>
          <p:cNvPr id="17" name="Стрелка вверх 16"/>
          <p:cNvSpPr/>
          <p:nvPr/>
        </p:nvSpPr>
        <p:spPr>
          <a:xfrm>
            <a:off x="3194235" y="2661830"/>
            <a:ext cx="409423" cy="504056"/>
          </a:xfrm>
          <a:prstGeom prst="up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ru-RU" sz="900" dirty="0" smtClean="0">
                <a:solidFill>
                  <a:srgbClr val="264796"/>
                </a:solidFill>
              </a:rPr>
              <a:t>+6,2%</a:t>
            </a:r>
            <a:endParaRPr lang="ru-RU" sz="900" dirty="0">
              <a:solidFill>
                <a:srgbClr val="264796"/>
              </a:solidFill>
            </a:endParaRPr>
          </a:p>
        </p:txBody>
      </p:sp>
      <p:sp>
        <p:nvSpPr>
          <p:cNvPr id="18" name="Стрелка вверх 17"/>
          <p:cNvSpPr/>
          <p:nvPr/>
        </p:nvSpPr>
        <p:spPr>
          <a:xfrm>
            <a:off x="2125073" y="2661830"/>
            <a:ext cx="409423" cy="504056"/>
          </a:xfrm>
          <a:prstGeom prst="up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ru-RU" sz="900" dirty="0" smtClean="0">
                <a:solidFill>
                  <a:srgbClr val="264796"/>
                </a:solidFill>
              </a:rPr>
              <a:t>+5,7%</a:t>
            </a:r>
            <a:endParaRPr lang="ru-RU" sz="900" dirty="0">
              <a:solidFill>
                <a:srgbClr val="264796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813045" y="890860"/>
            <a:ext cx="16561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dirty="0" smtClean="0">
                <a:solidFill>
                  <a:srgbClr val="C00000"/>
                </a:solidFill>
              </a:rPr>
              <a:t>+5,9%</a:t>
            </a:r>
            <a:endParaRPr lang="ru-RU" sz="2000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5083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929" y="130103"/>
            <a:ext cx="629594" cy="61949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43608" y="243760"/>
            <a:ext cx="5738015" cy="457048"/>
          </a:xfrm>
          <a:prstGeom prst="rect">
            <a:avLst/>
          </a:prstGeom>
          <a:noFill/>
        </p:spPr>
        <p:txBody>
          <a:bodyPr wrap="square" lIns="68580" tIns="34290" rIns="68580" bIns="34290" rtlCol="0" anchor="b">
            <a:spAutoFit/>
          </a:bodyPr>
          <a:lstStyle/>
          <a:p>
            <a:pPr>
              <a:lnSpc>
                <a:spcPct val="90000"/>
              </a:lnSpc>
            </a:pPr>
            <a:r>
              <a:rPr lang="ru-RU" sz="1400" b="1" cap="all" dirty="0">
                <a:solidFill>
                  <a:srgbClr val="264796"/>
                </a:solidFill>
                <a:latin typeface="Roboto" pitchFamily="2" charset="0"/>
                <a:ea typeface="Roboto" pitchFamily="2" charset="0"/>
              </a:rPr>
              <a:t>Результаты опроса</a:t>
            </a:r>
            <a:br>
              <a:rPr lang="ru-RU" sz="1400" b="1" cap="all" dirty="0">
                <a:solidFill>
                  <a:srgbClr val="264796"/>
                </a:solidFill>
                <a:latin typeface="Roboto" pitchFamily="2" charset="0"/>
                <a:ea typeface="Roboto" pitchFamily="2" charset="0"/>
              </a:rPr>
            </a:br>
            <a:r>
              <a:rPr lang="ru-RU" sz="1400" b="1" cap="all" dirty="0" smtClean="0">
                <a:solidFill>
                  <a:srgbClr val="264796"/>
                </a:solidFill>
                <a:latin typeface="Roboto" pitchFamily="2" charset="0"/>
                <a:ea typeface="Roboto" pitchFamily="2" charset="0"/>
              </a:rPr>
              <a:t>обучающихся (по структурным подразделениям)</a:t>
            </a:r>
            <a:endParaRPr lang="en-US" sz="1400" b="1" cap="all" dirty="0">
              <a:solidFill>
                <a:srgbClr val="264796"/>
              </a:solidFill>
              <a:latin typeface="Roboto" pitchFamily="2" charset="0"/>
              <a:ea typeface="Roboto" pitchFamily="2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25229" y="879702"/>
            <a:ext cx="8493543" cy="4068313"/>
          </a:xfrm>
          <a:prstGeom prst="rect">
            <a:avLst/>
          </a:prstGeom>
          <a:solidFill>
            <a:schemeClr val="bg1"/>
          </a:solidFill>
          <a:ln>
            <a:solidFill>
              <a:srgbClr val="2647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4204905546"/>
              </p:ext>
            </p:extLst>
          </p:nvPr>
        </p:nvGraphicFramePr>
        <p:xfrm>
          <a:off x="431540" y="749599"/>
          <a:ext cx="8280920" cy="42992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469614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929" y="130103"/>
            <a:ext cx="629594" cy="619496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25229" y="879702"/>
            <a:ext cx="8493543" cy="4068313"/>
          </a:xfrm>
          <a:prstGeom prst="rect">
            <a:avLst/>
          </a:prstGeom>
          <a:solidFill>
            <a:schemeClr val="bg1"/>
          </a:solidFill>
          <a:ln>
            <a:solidFill>
              <a:srgbClr val="2647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dirty="0" smtClean="0">
                <a:solidFill>
                  <a:srgbClr val="264796"/>
                </a:solidFill>
              </a:rPr>
              <a:t>Удовлетворенность </a:t>
            </a:r>
            <a:r>
              <a:rPr lang="ru-RU" dirty="0">
                <a:solidFill>
                  <a:srgbClr val="264796"/>
                </a:solidFill>
              </a:rPr>
              <a:t>содержанием и структурой образовательной </a:t>
            </a:r>
            <a:r>
              <a:rPr lang="ru-RU" dirty="0" smtClean="0">
                <a:solidFill>
                  <a:srgbClr val="264796"/>
                </a:solidFill>
              </a:rPr>
              <a:t>программы</a:t>
            </a:r>
            <a:endParaRPr lang="ru-RU" dirty="0">
              <a:solidFill>
                <a:srgbClr val="264796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15616" y="199469"/>
            <a:ext cx="5738015" cy="484748"/>
          </a:xfrm>
          <a:prstGeom prst="rect">
            <a:avLst/>
          </a:prstGeom>
          <a:noFill/>
        </p:spPr>
        <p:txBody>
          <a:bodyPr wrap="square" lIns="68580" tIns="34290" rIns="68580" bIns="34290" rtlCol="0" anchor="b">
            <a:spAutoFit/>
          </a:bodyPr>
          <a:lstStyle/>
          <a:p>
            <a:pPr>
              <a:lnSpc>
                <a:spcPct val="90000"/>
              </a:lnSpc>
            </a:pPr>
            <a:r>
              <a:rPr lang="ru-RU" sz="1500" b="1" cap="all" dirty="0" smtClean="0">
                <a:solidFill>
                  <a:srgbClr val="264796"/>
                </a:solidFill>
                <a:latin typeface="Roboto" pitchFamily="2" charset="0"/>
                <a:ea typeface="Roboto" pitchFamily="2" charset="0"/>
              </a:rPr>
              <a:t>Результаты опроса</a:t>
            </a:r>
            <a:br>
              <a:rPr lang="ru-RU" sz="1500" b="1" cap="all" dirty="0" smtClean="0">
                <a:solidFill>
                  <a:srgbClr val="264796"/>
                </a:solidFill>
                <a:latin typeface="Roboto" pitchFamily="2" charset="0"/>
                <a:ea typeface="Roboto" pitchFamily="2" charset="0"/>
              </a:rPr>
            </a:br>
            <a:r>
              <a:rPr lang="ru-RU" sz="1500" b="1" cap="all" dirty="0" smtClean="0">
                <a:solidFill>
                  <a:srgbClr val="264796"/>
                </a:solidFill>
                <a:latin typeface="Roboto" pitchFamily="2" charset="0"/>
                <a:ea typeface="Roboto" pitchFamily="2" charset="0"/>
              </a:rPr>
              <a:t>обучающихся</a:t>
            </a:r>
            <a:endParaRPr lang="en-US" sz="1500" b="1" cap="all" dirty="0">
              <a:solidFill>
                <a:srgbClr val="264796"/>
              </a:solidFill>
              <a:latin typeface="Roboto" pitchFamily="2" charset="0"/>
              <a:ea typeface="Roboto" pitchFamily="2" charset="0"/>
            </a:endParaRP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4153341525"/>
              </p:ext>
            </p:extLst>
          </p:nvPr>
        </p:nvGraphicFramePr>
        <p:xfrm>
          <a:off x="325228" y="879702"/>
          <a:ext cx="8493543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Пятиугольник 7"/>
          <p:cNvSpPr/>
          <p:nvPr/>
        </p:nvSpPr>
        <p:spPr>
          <a:xfrm>
            <a:off x="8244408" y="1347614"/>
            <a:ext cx="504056" cy="216024"/>
          </a:xfrm>
          <a:prstGeom prst="homePlat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00" dirty="0" smtClean="0"/>
              <a:t>+</a:t>
            </a:r>
            <a:r>
              <a:rPr lang="en-US" sz="800" dirty="0" smtClean="0"/>
              <a:t>5,3</a:t>
            </a:r>
            <a:r>
              <a:rPr lang="ru-RU" sz="800" dirty="0" smtClean="0"/>
              <a:t>%</a:t>
            </a:r>
            <a:endParaRPr lang="ru-RU" sz="800" dirty="0"/>
          </a:p>
        </p:txBody>
      </p:sp>
      <p:sp>
        <p:nvSpPr>
          <p:cNvPr id="9" name="Пятиугольник 8"/>
          <p:cNvSpPr/>
          <p:nvPr/>
        </p:nvSpPr>
        <p:spPr>
          <a:xfrm>
            <a:off x="8239668" y="2030222"/>
            <a:ext cx="504056" cy="216024"/>
          </a:xfrm>
          <a:prstGeom prst="homePlat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00" dirty="0" smtClean="0"/>
              <a:t>+</a:t>
            </a:r>
            <a:r>
              <a:rPr lang="en-US" sz="800" dirty="0" smtClean="0"/>
              <a:t>5,7</a:t>
            </a:r>
            <a:r>
              <a:rPr lang="ru-RU" sz="800" dirty="0" smtClean="0"/>
              <a:t>%</a:t>
            </a:r>
            <a:endParaRPr lang="ru-RU" sz="800" dirty="0"/>
          </a:p>
        </p:txBody>
      </p:sp>
      <p:sp>
        <p:nvSpPr>
          <p:cNvPr id="10" name="Пятиугольник 9"/>
          <p:cNvSpPr/>
          <p:nvPr/>
        </p:nvSpPr>
        <p:spPr>
          <a:xfrm>
            <a:off x="8242989" y="2675668"/>
            <a:ext cx="504056" cy="216024"/>
          </a:xfrm>
          <a:prstGeom prst="homePlat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00" dirty="0" smtClean="0"/>
              <a:t>+</a:t>
            </a:r>
            <a:r>
              <a:rPr lang="en-US" sz="800" dirty="0" smtClean="0"/>
              <a:t>6,0</a:t>
            </a:r>
            <a:r>
              <a:rPr lang="ru-RU" sz="800" dirty="0" smtClean="0"/>
              <a:t>%</a:t>
            </a:r>
            <a:endParaRPr lang="ru-RU" sz="800" dirty="0"/>
          </a:p>
        </p:txBody>
      </p:sp>
      <p:sp>
        <p:nvSpPr>
          <p:cNvPr id="11" name="Пятиугольник 10"/>
          <p:cNvSpPr/>
          <p:nvPr/>
        </p:nvSpPr>
        <p:spPr>
          <a:xfrm>
            <a:off x="8239668" y="3321114"/>
            <a:ext cx="504056" cy="216024"/>
          </a:xfrm>
          <a:prstGeom prst="homePlat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00" dirty="0" smtClean="0"/>
              <a:t>+</a:t>
            </a:r>
            <a:r>
              <a:rPr lang="en-US" sz="800" dirty="0" smtClean="0"/>
              <a:t>6,3</a:t>
            </a:r>
            <a:r>
              <a:rPr lang="ru-RU" sz="800" dirty="0" smtClean="0"/>
              <a:t>%</a:t>
            </a:r>
            <a:endParaRPr lang="ru-RU" sz="800" dirty="0"/>
          </a:p>
        </p:txBody>
      </p:sp>
      <p:sp>
        <p:nvSpPr>
          <p:cNvPr id="12" name="Пятиугольник 11"/>
          <p:cNvSpPr/>
          <p:nvPr/>
        </p:nvSpPr>
        <p:spPr>
          <a:xfrm>
            <a:off x="8246913" y="3995120"/>
            <a:ext cx="504056" cy="216024"/>
          </a:xfrm>
          <a:prstGeom prst="homePlat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00" dirty="0" smtClean="0"/>
              <a:t>+</a:t>
            </a:r>
            <a:r>
              <a:rPr lang="en-US" sz="800" dirty="0" smtClean="0"/>
              <a:t>9,1</a:t>
            </a:r>
            <a:r>
              <a:rPr lang="ru-RU" sz="800" dirty="0" smtClean="0"/>
              <a:t>%</a:t>
            </a:r>
            <a:endParaRPr lang="ru-RU" sz="800" dirty="0"/>
          </a:p>
        </p:txBody>
      </p:sp>
    </p:spTree>
    <p:extLst>
      <p:ext uri="{BB962C8B-B14F-4D97-AF65-F5344CB8AC3E}">
        <p14:creationId xmlns:p14="http://schemas.microsoft.com/office/powerpoint/2010/main" val="2448098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929" y="130103"/>
            <a:ext cx="629594" cy="619496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25229" y="879702"/>
            <a:ext cx="8493543" cy="4068313"/>
          </a:xfrm>
          <a:prstGeom prst="rect">
            <a:avLst/>
          </a:prstGeom>
          <a:solidFill>
            <a:schemeClr val="bg1"/>
          </a:solidFill>
          <a:ln>
            <a:solidFill>
              <a:srgbClr val="2647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dirty="0" smtClean="0">
                <a:solidFill>
                  <a:srgbClr val="264796"/>
                </a:solidFill>
              </a:rPr>
              <a:t>Удовлетворенность </a:t>
            </a:r>
            <a:r>
              <a:rPr lang="ru-RU" dirty="0">
                <a:solidFill>
                  <a:srgbClr val="264796"/>
                </a:solidFill>
              </a:rPr>
              <a:t>учебно-методическим обеспечением дисциплин и практик образовательной программы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15616" y="199469"/>
            <a:ext cx="5738015" cy="484748"/>
          </a:xfrm>
          <a:prstGeom prst="rect">
            <a:avLst/>
          </a:prstGeom>
          <a:noFill/>
        </p:spPr>
        <p:txBody>
          <a:bodyPr wrap="square" lIns="68580" tIns="34290" rIns="68580" bIns="34290" rtlCol="0" anchor="b">
            <a:spAutoFit/>
          </a:bodyPr>
          <a:lstStyle/>
          <a:p>
            <a:pPr>
              <a:lnSpc>
                <a:spcPct val="90000"/>
              </a:lnSpc>
            </a:pPr>
            <a:r>
              <a:rPr lang="ru-RU" sz="1500" b="1" cap="all" dirty="0" smtClean="0">
                <a:solidFill>
                  <a:srgbClr val="264796"/>
                </a:solidFill>
                <a:latin typeface="Roboto" pitchFamily="2" charset="0"/>
                <a:ea typeface="Roboto" pitchFamily="2" charset="0"/>
              </a:rPr>
              <a:t>Результаты опроса</a:t>
            </a:r>
            <a:br>
              <a:rPr lang="ru-RU" sz="1500" b="1" cap="all" dirty="0" smtClean="0">
                <a:solidFill>
                  <a:srgbClr val="264796"/>
                </a:solidFill>
                <a:latin typeface="Roboto" pitchFamily="2" charset="0"/>
                <a:ea typeface="Roboto" pitchFamily="2" charset="0"/>
              </a:rPr>
            </a:br>
            <a:r>
              <a:rPr lang="ru-RU" sz="1500" b="1" cap="all" dirty="0" smtClean="0">
                <a:solidFill>
                  <a:srgbClr val="264796"/>
                </a:solidFill>
                <a:latin typeface="Roboto" pitchFamily="2" charset="0"/>
                <a:ea typeface="Roboto" pitchFamily="2" charset="0"/>
              </a:rPr>
              <a:t>обучающихся</a:t>
            </a:r>
            <a:endParaRPr lang="en-US" sz="1500" b="1" cap="all" dirty="0">
              <a:solidFill>
                <a:srgbClr val="264796"/>
              </a:solidFill>
              <a:latin typeface="Roboto" pitchFamily="2" charset="0"/>
              <a:ea typeface="Roboto" pitchFamily="2" charset="0"/>
            </a:endParaRPr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3458901618"/>
              </p:ext>
            </p:extLst>
          </p:nvPr>
        </p:nvGraphicFramePr>
        <p:xfrm>
          <a:off x="395536" y="1310647"/>
          <a:ext cx="8423236" cy="3658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Пятиугольник 6"/>
          <p:cNvSpPr/>
          <p:nvPr/>
        </p:nvSpPr>
        <p:spPr>
          <a:xfrm>
            <a:off x="8234390" y="2499742"/>
            <a:ext cx="504056" cy="216024"/>
          </a:xfrm>
          <a:prstGeom prst="homePlat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00" dirty="0" smtClean="0"/>
              <a:t>+</a:t>
            </a:r>
            <a:r>
              <a:rPr lang="en-US" sz="800" dirty="0" smtClean="0"/>
              <a:t>5,0%</a:t>
            </a:r>
            <a:endParaRPr lang="ru-RU" sz="800" dirty="0"/>
          </a:p>
        </p:txBody>
      </p:sp>
      <p:sp>
        <p:nvSpPr>
          <p:cNvPr id="9" name="Пятиугольник 8"/>
          <p:cNvSpPr/>
          <p:nvPr/>
        </p:nvSpPr>
        <p:spPr>
          <a:xfrm>
            <a:off x="8234390" y="1775323"/>
            <a:ext cx="504056" cy="216024"/>
          </a:xfrm>
          <a:prstGeom prst="homePlat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00" dirty="0" smtClean="0"/>
              <a:t>+</a:t>
            </a:r>
            <a:r>
              <a:rPr lang="en-US" sz="800" dirty="0" smtClean="0"/>
              <a:t>5,5</a:t>
            </a:r>
            <a:r>
              <a:rPr lang="ru-RU" sz="800" dirty="0" smtClean="0"/>
              <a:t>%</a:t>
            </a:r>
            <a:endParaRPr lang="ru-RU" sz="800" dirty="0"/>
          </a:p>
        </p:txBody>
      </p:sp>
      <p:sp>
        <p:nvSpPr>
          <p:cNvPr id="10" name="Пятиугольник 9"/>
          <p:cNvSpPr/>
          <p:nvPr/>
        </p:nvSpPr>
        <p:spPr>
          <a:xfrm>
            <a:off x="8234390" y="3236097"/>
            <a:ext cx="504056" cy="216024"/>
          </a:xfrm>
          <a:prstGeom prst="homePlat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00" dirty="0" smtClean="0"/>
              <a:t>+</a:t>
            </a:r>
            <a:r>
              <a:rPr lang="en-US" sz="800" dirty="0" smtClean="0"/>
              <a:t>5,1</a:t>
            </a:r>
            <a:r>
              <a:rPr lang="ru-RU" sz="800" dirty="0" smtClean="0"/>
              <a:t>%</a:t>
            </a:r>
            <a:endParaRPr lang="ru-RU" sz="800" dirty="0"/>
          </a:p>
        </p:txBody>
      </p:sp>
      <p:sp>
        <p:nvSpPr>
          <p:cNvPr id="11" name="Пятиугольник 10"/>
          <p:cNvSpPr/>
          <p:nvPr/>
        </p:nvSpPr>
        <p:spPr>
          <a:xfrm>
            <a:off x="8234390" y="3984044"/>
            <a:ext cx="504056" cy="216024"/>
          </a:xfrm>
          <a:prstGeom prst="homePlat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00" dirty="0" smtClean="0"/>
              <a:t>+</a:t>
            </a:r>
            <a:r>
              <a:rPr lang="en-US" sz="800" dirty="0" smtClean="0"/>
              <a:t>9,5</a:t>
            </a:r>
            <a:r>
              <a:rPr lang="ru-RU" sz="800" dirty="0" smtClean="0"/>
              <a:t>%</a:t>
            </a:r>
            <a:endParaRPr lang="ru-RU" sz="800" dirty="0"/>
          </a:p>
        </p:txBody>
      </p:sp>
    </p:spTree>
    <p:extLst>
      <p:ext uri="{BB962C8B-B14F-4D97-AF65-F5344CB8AC3E}">
        <p14:creationId xmlns:p14="http://schemas.microsoft.com/office/powerpoint/2010/main" val="2015728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929" y="130103"/>
            <a:ext cx="629594" cy="619496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25229" y="879702"/>
            <a:ext cx="8493543" cy="4068313"/>
          </a:xfrm>
          <a:prstGeom prst="rect">
            <a:avLst/>
          </a:prstGeom>
          <a:solidFill>
            <a:schemeClr val="bg1"/>
          </a:solidFill>
          <a:ln>
            <a:solidFill>
              <a:srgbClr val="2647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dirty="0">
                <a:solidFill>
                  <a:srgbClr val="264796"/>
                </a:solidFill>
              </a:rPr>
              <a:t>Удовлетворенность </a:t>
            </a:r>
            <a:r>
              <a:rPr lang="ru-RU" dirty="0" smtClean="0">
                <a:solidFill>
                  <a:srgbClr val="264796"/>
                </a:solidFill>
              </a:rPr>
              <a:t>организацией </a:t>
            </a:r>
            <a:r>
              <a:rPr lang="ru-RU" dirty="0">
                <a:solidFill>
                  <a:srgbClr val="264796"/>
                </a:solidFill>
              </a:rPr>
              <a:t>образовательного процесса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15616" y="199469"/>
            <a:ext cx="5738015" cy="484748"/>
          </a:xfrm>
          <a:prstGeom prst="rect">
            <a:avLst/>
          </a:prstGeom>
          <a:noFill/>
        </p:spPr>
        <p:txBody>
          <a:bodyPr wrap="square" lIns="68580" tIns="34290" rIns="68580" bIns="34290" rtlCol="0" anchor="b">
            <a:spAutoFit/>
          </a:bodyPr>
          <a:lstStyle/>
          <a:p>
            <a:pPr>
              <a:lnSpc>
                <a:spcPct val="90000"/>
              </a:lnSpc>
            </a:pPr>
            <a:r>
              <a:rPr lang="ru-RU" sz="1500" b="1" cap="all" dirty="0" smtClean="0">
                <a:solidFill>
                  <a:srgbClr val="264796"/>
                </a:solidFill>
                <a:latin typeface="Roboto" pitchFamily="2" charset="0"/>
                <a:ea typeface="Roboto" pitchFamily="2" charset="0"/>
              </a:rPr>
              <a:t>Результаты опроса</a:t>
            </a:r>
            <a:br>
              <a:rPr lang="ru-RU" sz="1500" b="1" cap="all" dirty="0" smtClean="0">
                <a:solidFill>
                  <a:srgbClr val="264796"/>
                </a:solidFill>
                <a:latin typeface="Roboto" pitchFamily="2" charset="0"/>
                <a:ea typeface="Roboto" pitchFamily="2" charset="0"/>
              </a:rPr>
            </a:br>
            <a:r>
              <a:rPr lang="ru-RU" sz="1500" b="1" cap="all" dirty="0" smtClean="0">
                <a:solidFill>
                  <a:srgbClr val="264796"/>
                </a:solidFill>
                <a:latin typeface="Roboto" pitchFamily="2" charset="0"/>
                <a:ea typeface="Roboto" pitchFamily="2" charset="0"/>
              </a:rPr>
              <a:t>обучающихся</a:t>
            </a:r>
            <a:endParaRPr lang="en-US" sz="1500" b="1" cap="all" dirty="0">
              <a:solidFill>
                <a:srgbClr val="264796"/>
              </a:solidFill>
              <a:latin typeface="Roboto" pitchFamily="2" charset="0"/>
              <a:ea typeface="Roboto" pitchFamily="2" charset="0"/>
            </a:endParaRP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2425130591"/>
              </p:ext>
            </p:extLst>
          </p:nvPr>
        </p:nvGraphicFramePr>
        <p:xfrm>
          <a:off x="325229" y="981758"/>
          <a:ext cx="8493544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Пятиугольник 7"/>
          <p:cNvSpPr/>
          <p:nvPr/>
        </p:nvSpPr>
        <p:spPr>
          <a:xfrm>
            <a:off x="8259615" y="1275606"/>
            <a:ext cx="504056" cy="216024"/>
          </a:xfrm>
          <a:prstGeom prst="homePlat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00" dirty="0" smtClean="0"/>
              <a:t>+</a:t>
            </a:r>
            <a:r>
              <a:rPr lang="en-US" sz="800" dirty="0" smtClean="0"/>
              <a:t>5,0</a:t>
            </a:r>
            <a:r>
              <a:rPr lang="ru-RU" sz="800" dirty="0" smtClean="0"/>
              <a:t>%</a:t>
            </a:r>
            <a:endParaRPr lang="ru-RU" sz="800" dirty="0"/>
          </a:p>
        </p:txBody>
      </p:sp>
      <p:sp>
        <p:nvSpPr>
          <p:cNvPr id="10" name="Пятиугольник 9"/>
          <p:cNvSpPr/>
          <p:nvPr/>
        </p:nvSpPr>
        <p:spPr>
          <a:xfrm>
            <a:off x="8259615" y="1598208"/>
            <a:ext cx="504056" cy="216024"/>
          </a:xfrm>
          <a:prstGeom prst="homePlat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00" dirty="0" smtClean="0"/>
              <a:t>+</a:t>
            </a:r>
            <a:r>
              <a:rPr lang="en-US" sz="800" dirty="0" smtClean="0"/>
              <a:t>5,9</a:t>
            </a:r>
            <a:r>
              <a:rPr lang="ru-RU" sz="800" dirty="0" smtClean="0"/>
              <a:t>%</a:t>
            </a:r>
            <a:endParaRPr lang="ru-RU" sz="800" dirty="0"/>
          </a:p>
        </p:txBody>
      </p:sp>
      <p:sp>
        <p:nvSpPr>
          <p:cNvPr id="11" name="Пятиугольник 10"/>
          <p:cNvSpPr/>
          <p:nvPr/>
        </p:nvSpPr>
        <p:spPr>
          <a:xfrm>
            <a:off x="8259615" y="1944335"/>
            <a:ext cx="504056" cy="216024"/>
          </a:xfrm>
          <a:prstGeom prst="homePlat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00" dirty="0" smtClean="0"/>
              <a:t>+6,1%</a:t>
            </a:r>
            <a:endParaRPr lang="ru-RU" sz="800" dirty="0"/>
          </a:p>
        </p:txBody>
      </p:sp>
      <p:sp>
        <p:nvSpPr>
          <p:cNvPr id="12" name="Пятиугольник 11"/>
          <p:cNvSpPr/>
          <p:nvPr/>
        </p:nvSpPr>
        <p:spPr>
          <a:xfrm>
            <a:off x="8259615" y="2290462"/>
            <a:ext cx="504056" cy="216024"/>
          </a:xfrm>
          <a:prstGeom prst="homePlat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00" dirty="0" smtClean="0"/>
              <a:t>+</a:t>
            </a:r>
            <a:r>
              <a:rPr lang="en-US" sz="800" dirty="0" smtClean="0"/>
              <a:t>5,</a:t>
            </a:r>
            <a:r>
              <a:rPr lang="ru-RU" sz="800" dirty="0" smtClean="0"/>
              <a:t>8</a:t>
            </a:r>
            <a:r>
              <a:rPr lang="ru-RU" sz="800" dirty="0" smtClean="0"/>
              <a:t>%</a:t>
            </a:r>
            <a:endParaRPr lang="ru-RU" sz="800" dirty="0"/>
          </a:p>
        </p:txBody>
      </p:sp>
      <p:sp>
        <p:nvSpPr>
          <p:cNvPr id="14" name="Пятиугольник 13"/>
          <p:cNvSpPr/>
          <p:nvPr/>
        </p:nvSpPr>
        <p:spPr>
          <a:xfrm>
            <a:off x="8262310" y="2636589"/>
            <a:ext cx="504056" cy="216024"/>
          </a:xfrm>
          <a:prstGeom prst="homePlat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00" dirty="0" smtClean="0"/>
              <a:t>+6,3%</a:t>
            </a:r>
            <a:endParaRPr lang="ru-RU" sz="800" dirty="0"/>
          </a:p>
        </p:txBody>
      </p:sp>
      <p:sp>
        <p:nvSpPr>
          <p:cNvPr id="15" name="Пятиугольник 14"/>
          <p:cNvSpPr/>
          <p:nvPr/>
        </p:nvSpPr>
        <p:spPr>
          <a:xfrm>
            <a:off x="8259615" y="2982716"/>
            <a:ext cx="504056" cy="216024"/>
          </a:xfrm>
          <a:prstGeom prst="homePlat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00" dirty="0" smtClean="0"/>
              <a:t>+6,0%</a:t>
            </a:r>
            <a:endParaRPr lang="ru-RU" sz="800" dirty="0"/>
          </a:p>
        </p:txBody>
      </p:sp>
      <p:sp>
        <p:nvSpPr>
          <p:cNvPr id="16" name="Пятиугольник 15"/>
          <p:cNvSpPr/>
          <p:nvPr/>
        </p:nvSpPr>
        <p:spPr>
          <a:xfrm>
            <a:off x="8259615" y="3300796"/>
            <a:ext cx="504056" cy="216024"/>
          </a:xfrm>
          <a:prstGeom prst="homePlat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00" dirty="0" smtClean="0"/>
              <a:t>+</a:t>
            </a:r>
            <a:r>
              <a:rPr lang="en-US" sz="800" dirty="0" smtClean="0"/>
              <a:t>5,</a:t>
            </a:r>
            <a:r>
              <a:rPr lang="ru-RU" sz="800" dirty="0" smtClean="0"/>
              <a:t>0</a:t>
            </a:r>
            <a:r>
              <a:rPr lang="ru-RU" sz="800" dirty="0" smtClean="0"/>
              <a:t>%</a:t>
            </a:r>
            <a:endParaRPr lang="ru-RU" sz="800" dirty="0"/>
          </a:p>
        </p:txBody>
      </p:sp>
      <p:sp>
        <p:nvSpPr>
          <p:cNvPr id="17" name="Пятиугольник 16"/>
          <p:cNvSpPr/>
          <p:nvPr/>
        </p:nvSpPr>
        <p:spPr>
          <a:xfrm>
            <a:off x="8259615" y="3649887"/>
            <a:ext cx="504056" cy="216024"/>
          </a:xfrm>
          <a:prstGeom prst="homePlat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00" dirty="0" smtClean="0"/>
              <a:t>+6,0%</a:t>
            </a:r>
            <a:endParaRPr lang="ru-RU" sz="800" dirty="0"/>
          </a:p>
        </p:txBody>
      </p:sp>
      <p:sp>
        <p:nvSpPr>
          <p:cNvPr id="18" name="Пятиугольник 17"/>
          <p:cNvSpPr/>
          <p:nvPr/>
        </p:nvSpPr>
        <p:spPr>
          <a:xfrm>
            <a:off x="8259615" y="3996014"/>
            <a:ext cx="504056" cy="216024"/>
          </a:xfrm>
          <a:prstGeom prst="homePlat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00" dirty="0" smtClean="0"/>
              <a:t>+6,5%</a:t>
            </a:r>
            <a:endParaRPr lang="ru-RU" sz="800" dirty="0"/>
          </a:p>
        </p:txBody>
      </p:sp>
      <p:sp>
        <p:nvSpPr>
          <p:cNvPr id="19" name="Пятиугольник 18"/>
          <p:cNvSpPr/>
          <p:nvPr/>
        </p:nvSpPr>
        <p:spPr>
          <a:xfrm>
            <a:off x="8259615" y="4316117"/>
            <a:ext cx="504056" cy="216024"/>
          </a:xfrm>
          <a:prstGeom prst="homePlat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00" dirty="0" smtClean="0"/>
              <a:t>+8,6%</a:t>
            </a:r>
            <a:endParaRPr lang="ru-RU" sz="800" dirty="0"/>
          </a:p>
        </p:txBody>
      </p:sp>
    </p:spTree>
    <p:extLst>
      <p:ext uri="{BB962C8B-B14F-4D97-AF65-F5344CB8AC3E}">
        <p14:creationId xmlns:p14="http://schemas.microsoft.com/office/powerpoint/2010/main" val="2238332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1625</TotalTime>
  <Words>364</Words>
  <Application>Microsoft Office PowerPoint</Application>
  <PresentationFormat>Экран (16:9)</PresentationFormat>
  <Paragraphs>116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0" baseType="lpstr">
      <vt:lpstr>Arial</vt:lpstr>
      <vt:lpstr>Calibri</vt:lpstr>
      <vt:lpstr>Roboto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operator</dc:creator>
  <cp:lastModifiedBy>Федор</cp:lastModifiedBy>
  <cp:revision>118</cp:revision>
  <dcterms:created xsi:type="dcterms:W3CDTF">2023-05-04T19:30:06Z</dcterms:created>
  <dcterms:modified xsi:type="dcterms:W3CDTF">2024-06-14T08:23:53Z</dcterms:modified>
</cp:coreProperties>
</file>