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2" r:id="rId5"/>
    <p:sldId id="271" r:id="rId6"/>
    <p:sldId id="269" r:id="rId7"/>
    <p:sldId id="267" r:id="rId8"/>
    <p:sldId id="266" r:id="rId9"/>
    <p:sldId id="264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7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BA5E45-E681-4915-BBAF-54A2810809CE}" type="doc">
      <dgm:prSet loTypeId="urn:microsoft.com/office/officeart/2005/8/layout/vList3" loCatId="list" qsTypeId="urn:microsoft.com/office/officeart/2005/8/quickstyle/simple3" qsCatId="simple" csTypeId="urn:microsoft.com/office/officeart/2005/8/colors/accent1_5" csCatId="accent1" phldr="1"/>
      <dgm:spPr/>
    </dgm:pt>
    <dgm:pt modelId="{0E0ADA16-C458-4DC3-93C7-E509DF2E4682}">
      <dgm:prSet phldrT="[Текст]"/>
      <dgm:spPr/>
      <dgm:t>
        <a:bodyPr/>
        <a:lstStyle/>
        <a:p>
          <a:r>
            <a:rPr lang="ru-RU" dirty="0" smtClean="0"/>
            <a:t>Независимая оценка качества подготовки выпускников на соответствие ФГОС</a:t>
          </a:r>
          <a:endParaRPr lang="ru-RU" dirty="0"/>
        </a:p>
      </dgm:t>
    </dgm:pt>
    <dgm:pt modelId="{847CDC9A-5281-428C-8236-2767554D4FEB}" type="parTrans" cxnId="{7B8A6466-9C26-4768-8EAF-6E3BD49B1C75}">
      <dgm:prSet/>
      <dgm:spPr/>
      <dgm:t>
        <a:bodyPr/>
        <a:lstStyle/>
        <a:p>
          <a:endParaRPr lang="ru-RU"/>
        </a:p>
      </dgm:t>
    </dgm:pt>
    <dgm:pt modelId="{A2EA2D55-A40A-4B99-B681-8465C1153C4D}" type="sibTrans" cxnId="{7B8A6466-9C26-4768-8EAF-6E3BD49B1C75}">
      <dgm:prSet/>
      <dgm:spPr/>
      <dgm:t>
        <a:bodyPr/>
        <a:lstStyle/>
        <a:p>
          <a:endParaRPr lang="ru-RU"/>
        </a:p>
      </dgm:t>
    </dgm:pt>
    <dgm:pt modelId="{6A489B2B-5540-47A1-A89A-1A46A36949EF}">
      <dgm:prSet phldrT="[Текст]"/>
      <dgm:spPr/>
      <dgm:t>
        <a:bodyPr/>
        <a:lstStyle/>
        <a:p>
          <a:r>
            <a:rPr lang="ru-RU" dirty="0" smtClean="0"/>
            <a:t>Именные сертификаты студентов</a:t>
          </a:r>
          <a:endParaRPr lang="ru-RU" dirty="0"/>
        </a:p>
      </dgm:t>
    </dgm:pt>
    <dgm:pt modelId="{06AD2E77-94FE-491C-9932-5A0655753BCE}" type="parTrans" cxnId="{CB6B2A60-E920-48A5-8684-1B3197EC2E25}">
      <dgm:prSet/>
      <dgm:spPr/>
      <dgm:t>
        <a:bodyPr/>
        <a:lstStyle/>
        <a:p>
          <a:endParaRPr lang="ru-RU"/>
        </a:p>
      </dgm:t>
    </dgm:pt>
    <dgm:pt modelId="{8FE2D4FB-CD51-4626-BF17-F62DE108CFE8}" type="sibTrans" cxnId="{CB6B2A60-E920-48A5-8684-1B3197EC2E25}">
      <dgm:prSet/>
      <dgm:spPr/>
      <dgm:t>
        <a:bodyPr/>
        <a:lstStyle/>
        <a:p>
          <a:endParaRPr lang="ru-RU"/>
        </a:p>
      </dgm:t>
    </dgm:pt>
    <dgm:pt modelId="{C0A478B1-7C86-4B62-8281-03CC0946A55B}">
      <dgm:prSet phldrT="[Текст]"/>
      <dgm:spPr/>
      <dgm:t>
        <a:bodyPr/>
        <a:lstStyle/>
        <a:p>
          <a:r>
            <a:rPr lang="ru-RU" dirty="0" smtClean="0"/>
            <a:t>Сертификат качества (преимущества при прохождении ПОА)</a:t>
          </a:r>
          <a:endParaRPr lang="ru-RU" dirty="0"/>
        </a:p>
      </dgm:t>
    </dgm:pt>
    <dgm:pt modelId="{A61CD6D3-C408-4753-A66A-2BA4310DB0D5}" type="parTrans" cxnId="{1D592882-2ECF-45A4-8710-7449EA936FCB}">
      <dgm:prSet/>
      <dgm:spPr/>
      <dgm:t>
        <a:bodyPr/>
        <a:lstStyle/>
        <a:p>
          <a:endParaRPr lang="ru-RU"/>
        </a:p>
      </dgm:t>
    </dgm:pt>
    <dgm:pt modelId="{332B8A48-CE25-4621-B15F-A397F49E3217}" type="sibTrans" cxnId="{1D592882-2ECF-45A4-8710-7449EA936FCB}">
      <dgm:prSet/>
      <dgm:spPr/>
      <dgm:t>
        <a:bodyPr/>
        <a:lstStyle/>
        <a:p>
          <a:endParaRPr lang="ru-RU"/>
        </a:p>
      </dgm:t>
    </dgm:pt>
    <dgm:pt modelId="{3E7BC1DA-BB3E-4D14-9743-34B207D53CD3}">
      <dgm:prSet phldrT="[Текст]"/>
      <dgm:spPr/>
      <dgm:t>
        <a:bodyPr/>
        <a:lstStyle/>
        <a:p>
          <a:r>
            <a:rPr lang="ru-RU" dirty="0" smtClean="0"/>
            <a:t>Участие в проекте </a:t>
          </a:r>
          <a:r>
            <a:rPr lang="ru-RU" u="none" dirty="0" smtClean="0"/>
            <a:t>«Лучшие образовательные программы инновационной России»</a:t>
          </a:r>
          <a:endParaRPr lang="ru-RU" dirty="0"/>
        </a:p>
      </dgm:t>
    </dgm:pt>
    <dgm:pt modelId="{DB37C89D-7D26-4E9A-94FD-D005DE6A9028}" type="parTrans" cxnId="{1D89AC57-4B70-4BCF-A750-C675C6ABF016}">
      <dgm:prSet/>
      <dgm:spPr/>
      <dgm:t>
        <a:bodyPr/>
        <a:lstStyle/>
        <a:p>
          <a:endParaRPr lang="ru-RU"/>
        </a:p>
      </dgm:t>
    </dgm:pt>
    <dgm:pt modelId="{EF103805-BF0C-46D8-994E-F1732A2193F8}" type="sibTrans" cxnId="{1D89AC57-4B70-4BCF-A750-C675C6ABF016}">
      <dgm:prSet/>
      <dgm:spPr/>
      <dgm:t>
        <a:bodyPr/>
        <a:lstStyle/>
        <a:p>
          <a:endParaRPr lang="ru-RU"/>
        </a:p>
      </dgm:t>
    </dgm:pt>
    <dgm:pt modelId="{E3819BF7-FD35-43DC-99FF-47BAFE1E61EB}">
      <dgm:prSet phldrT="[Текст]"/>
      <dgm:spPr/>
      <dgm:t>
        <a:bodyPr/>
        <a:lstStyle/>
        <a:p>
          <a:r>
            <a:rPr lang="ru-RU" dirty="0" smtClean="0"/>
            <a:t>Учитывается в Национальном агрегированном рейтинге</a:t>
          </a:r>
          <a:endParaRPr lang="ru-RU" dirty="0"/>
        </a:p>
      </dgm:t>
    </dgm:pt>
    <dgm:pt modelId="{9A70ECCD-DC6E-460A-9D26-86E5BDB15FD6}" type="parTrans" cxnId="{4C898328-AF39-41A6-B3EA-3AFAC6090206}">
      <dgm:prSet/>
      <dgm:spPr/>
      <dgm:t>
        <a:bodyPr/>
        <a:lstStyle/>
        <a:p>
          <a:endParaRPr lang="ru-RU"/>
        </a:p>
      </dgm:t>
    </dgm:pt>
    <dgm:pt modelId="{54DADD8E-03F7-4973-97FD-747F3E442706}" type="sibTrans" cxnId="{4C898328-AF39-41A6-B3EA-3AFAC6090206}">
      <dgm:prSet/>
      <dgm:spPr/>
      <dgm:t>
        <a:bodyPr/>
        <a:lstStyle/>
        <a:p>
          <a:endParaRPr lang="ru-RU"/>
        </a:p>
      </dgm:t>
    </dgm:pt>
    <dgm:pt modelId="{2528C9F9-F4C5-496E-BF0F-402FCA3BA4AB}">
      <dgm:prSet phldrT="[Текст]"/>
      <dgm:spPr/>
      <dgm:t>
        <a:bodyPr/>
        <a:lstStyle/>
        <a:p>
          <a:r>
            <a:rPr lang="ru-RU" dirty="0" smtClean="0"/>
            <a:t>Педагогический анализ результатов ФИЭБ</a:t>
          </a:r>
          <a:endParaRPr lang="ru-RU" dirty="0"/>
        </a:p>
      </dgm:t>
    </dgm:pt>
    <dgm:pt modelId="{7665AE03-BB51-44F9-98FB-893B6AF1384F}" type="parTrans" cxnId="{E5B95200-9536-4C85-96E0-784B87507EEF}">
      <dgm:prSet/>
      <dgm:spPr/>
      <dgm:t>
        <a:bodyPr/>
        <a:lstStyle/>
        <a:p>
          <a:endParaRPr lang="ru-RU"/>
        </a:p>
      </dgm:t>
    </dgm:pt>
    <dgm:pt modelId="{DF48CDA9-DF13-4A57-869E-A77686D95FEC}" type="sibTrans" cxnId="{E5B95200-9536-4C85-96E0-784B87507EEF}">
      <dgm:prSet/>
      <dgm:spPr/>
      <dgm:t>
        <a:bodyPr/>
        <a:lstStyle/>
        <a:p>
          <a:endParaRPr lang="ru-RU"/>
        </a:p>
      </dgm:t>
    </dgm:pt>
    <dgm:pt modelId="{44EDC2A9-865D-4EE4-9B1D-E3A6DD35B178}" type="pres">
      <dgm:prSet presAssocID="{A0BA5E45-E681-4915-BBAF-54A2810809CE}" presName="linearFlow" presStyleCnt="0">
        <dgm:presLayoutVars>
          <dgm:dir/>
          <dgm:resizeHandles val="exact"/>
        </dgm:presLayoutVars>
      </dgm:prSet>
      <dgm:spPr/>
    </dgm:pt>
    <dgm:pt modelId="{7A40C7F0-2297-4542-9BDE-7821FCBC0155}" type="pres">
      <dgm:prSet presAssocID="{0E0ADA16-C458-4DC3-93C7-E509DF2E4682}" presName="composite" presStyleCnt="0"/>
      <dgm:spPr/>
    </dgm:pt>
    <dgm:pt modelId="{40CEC248-6CCA-4866-827F-D65416D9CA47}" type="pres">
      <dgm:prSet presAssocID="{0E0ADA16-C458-4DC3-93C7-E509DF2E4682}" presName="imgShp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034C5E33-63CE-44BF-A932-888C663E00B8}" type="pres">
      <dgm:prSet presAssocID="{0E0ADA16-C458-4DC3-93C7-E509DF2E4682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960D57-942C-46DD-9B8F-7E330E1001B1}" type="pres">
      <dgm:prSet presAssocID="{A2EA2D55-A40A-4B99-B681-8465C1153C4D}" presName="spacing" presStyleCnt="0"/>
      <dgm:spPr/>
    </dgm:pt>
    <dgm:pt modelId="{18BBD084-69C5-4EC4-B0EA-ABF5FB640B55}" type="pres">
      <dgm:prSet presAssocID="{6A489B2B-5540-47A1-A89A-1A46A36949EF}" presName="composite" presStyleCnt="0"/>
      <dgm:spPr/>
    </dgm:pt>
    <dgm:pt modelId="{31093095-35A2-4EAC-8407-933BA1A45F6F}" type="pres">
      <dgm:prSet presAssocID="{6A489B2B-5540-47A1-A89A-1A46A36949EF}" presName="imgShp" presStyleLbl="fgImgPlace1" presStyleIdx="1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EB2EEC27-65C0-465E-869E-B64CD83D4B8D}" type="pres">
      <dgm:prSet presAssocID="{6A489B2B-5540-47A1-A89A-1A46A36949EF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ECCF2C-D63E-43A7-B94F-0396EF1CABDE}" type="pres">
      <dgm:prSet presAssocID="{8FE2D4FB-CD51-4626-BF17-F62DE108CFE8}" presName="spacing" presStyleCnt="0"/>
      <dgm:spPr/>
    </dgm:pt>
    <dgm:pt modelId="{4129288A-A997-48B4-A132-AFD22DCADA85}" type="pres">
      <dgm:prSet presAssocID="{C0A478B1-7C86-4B62-8281-03CC0946A55B}" presName="composite" presStyleCnt="0"/>
      <dgm:spPr/>
    </dgm:pt>
    <dgm:pt modelId="{8DDCA776-0095-4649-9D53-9D7CCA168D15}" type="pres">
      <dgm:prSet presAssocID="{C0A478B1-7C86-4B62-8281-03CC0946A55B}" presName="imgShp" presStyleLbl="fgImgPlace1" presStyleIdx="2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BFA9CCDB-5534-4EED-9522-2A3D9D3D17CF}" type="pres">
      <dgm:prSet presAssocID="{C0A478B1-7C86-4B62-8281-03CC0946A55B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7661FA-CD24-4C13-A576-EFFC6E5F608B}" type="pres">
      <dgm:prSet presAssocID="{332B8A48-CE25-4621-B15F-A397F49E3217}" presName="spacing" presStyleCnt="0"/>
      <dgm:spPr/>
    </dgm:pt>
    <dgm:pt modelId="{6F841457-0047-4A26-A4F0-1888A056434E}" type="pres">
      <dgm:prSet presAssocID="{2528C9F9-F4C5-496E-BF0F-402FCA3BA4AB}" presName="composite" presStyleCnt="0"/>
      <dgm:spPr/>
    </dgm:pt>
    <dgm:pt modelId="{545DEA34-CF0A-4ADF-9765-59C19F54DEF8}" type="pres">
      <dgm:prSet presAssocID="{2528C9F9-F4C5-496E-BF0F-402FCA3BA4AB}" presName="imgShp" presStyleLbl="fgImgPlace1" presStyleIdx="3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9F0A0D84-0662-442A-8089-FD9888EEA764}" type="pres">
      <dgm:prSet presAssocID="{2528C9F9-F4C5-496E-BF0F-402FCA3BA4AB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2F7651-97DC-4054-B69A-EB02695134C1}" type="pres">
      <dgm:prSet presAssocID="{DF48CDA9-DF13-4A57-869E-A77686D95FEC}" presName="spacing" presStyleCnt="0"/>
      <dgm:spPr/>
    </dgm:pt>
    <dgm:pt modelId="{314E0DD1-8D45-42C9-9937-D03E821F1B9D}" type="pres">
      <dgm:prSet presAssocID="{3E7BC1DA-BB3E-4D14-9743-34B207D53CD3}" presName="composite" presStyleCnt="0"/>
      <dgm:spPr/>
    </dgm:pt>
    <dgm:pt modelId="{CBD14979-0553-4DE6-ACB2-1BAD7E2974EF}" type="pres">
      <dgm:prSet presAssocID="{3E7BC1DA-BB3E-4D14-9743-34B207D53CD3}" presName="imgShp" presStyleLbl="fgImgPlace1" presStyleIdx="4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D687B8B4-3981-4772-B972-66CA02297F88}" type="pres">
      <dgm:prSet presAssocID="{3E7BC1DA-BB3E-4D14-9743-34B207D53CD3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874C68-F7C1-49F8-AFEC-D8960438C871}" type="pres">
      <dgm:prSet presAssocID="{EF103805-BF0C-46D8-994E-F1732A2193F8}" presName="spacing" presStyleCnt="0"/>
      <dgm:spPr/>
    </dgm:pt>
    <dgm:pt modelId="{A5E5625D-2728-4DD6-BB4B-5DDC8ACEA58B}" type="pres">
      <dgm:prSet presAssocID="{E3819BF7-FD35-43DC-99FF-47BAFE1E61EB}" presName="composite" presStyleCnt="0"/>
      <dgm:spPr/>
    </dgm:pt>
    <dgm:pt modelId="{CE96DC15-A5A4-485D-A143-CA6249556846}" type="pres">
      <dgm:prSet presAssocID="{E3819BF7-FD35-43DC-99FF-47BAFE1E61EB}" presName="imgShp" presStyleLbl="fgImgPlace1" presStyleIdx="5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991BAC22-414D-49CE-AB81-82B0F4DF2D35}" type="pres">
      <dgm:prSet presAssocID="{E3819BF7-FD35-43DC-99FF-47BAFE1E61EB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592882-2ECF-45A4-8710-7449EA936FCB}" srcId="{A0BA5E45-E681-4915-BBAF-54A2810809CE}" destId="{C0A478B1-7C86-4B62-8281-03CC0946A55B}" srcOrd="2" destOrd="0" parTransId="{A61CD6D3-C408-4753-A66A-2BA4310DB0D5}" sibTransId="{332B8A48-CE25-4621-B15F-A397F49E3217}"/>
    <dgm:cxn modelId="{10904DB8-AC7A-4AC2-8725-B33617B47A58}" type="presOf" srcId="{C0A478B1-7C86-4B62-8281-03CC0946A55B}" destId="{BFA9CCDB-5534-4EED-9522-2A3D9D3D17CF}" srcOrd="0" destOrd="0" presId="urn:microsoft.com/office/officeart/2005/8/layout/vList3"/>
    <dgm:cxn modelId="{3638CC6F-D98E-4A25-B339-2349860B59AC}" type="presOf" srcId="{3E7BC1DA-BB3E-4D14-9743-34B207D53CD3}" destId="{D687B8B4-3981-4772-B972-66CA02297F88}" srcOrd="0" destOrd="0" presId="urn:microsoft.com/office/officeart/2005/8/layout/vList3"/>
    <dgm:cxn modelId="{9ADE0B4E-1282-4382-9956-A5511B6CEC12}" type="presOf" srcId="{6A489B2B-5540-47A1-A89A-1A46A36949EF}" destId="{EB2EEC27-65C0-465E-869E-B64CD83D4B8D}" srcOrd="0" destOrd="0" presId="urn:microsoft.com/office/officeart/2005/8/layout/vList3"/>
    <dgm:cxn modelId="{7F62D06B-1F84-4EAB-82E5-E46F20968B94}" type="presOf" srcId="{0E0ADA16-C458-4DC3-93C7-E509DF2E4682}" destId="{034C5E33-63CE-44BF-A932-888C663E00B8}" srcOrd="0" destOrd="0" presId="urn:microsoft.com/office/officeart/2005/8/layout/vList3"/>
    <dgm:cxn modelId="{1D89AC57-4B70-4BCF-A750-C675C6ABF016}" srcId="{A0BA5E45-E681-4915-BBAF-54A2810809CE}" destId="{3E7BC1DA-BB3E-4D14-9743-34B207D53CD3}" srcOrd="4" destOrd="0" parTransId="{DB37C89D-7D26-4E9A-94FD-D005DE6A9028}" sibTransId="{EF103805-BF0C-46D8-994E-F1732A2193F8}"/>
    <dgm:cxn modelId="{583DB394-2330-4B80-B2D9-19150C09094F}" type="presOf" srcId="{A0BA5E45-E681-4915-BBAF-54A2810809CE}" destId="{44EDC2A9-865D-4EE4-9B1D-E3A6DD35B178}" srcOrd="0" destOrd="0" presId="urn:microsoft.com/office/officeart/2005/8/layout/vList3"/>
    <dgm:cxn modelId="{4C898328-AF39-41A6-B3EA-3AFAC6090206}" srcId="{A0BA5E45-E681-4915-BBAF-54A2810809CE}" destId="{E3819BF7-FD35-43DC-99FF-47BAFE1E61EB}" srcOrd="5" destOrd="0" parTransId="{9A70ECCD-DC6E-460A-9D26-86E5BDB15FD6}" sibTransId="{54DADD8E-03F7-4973-97FD-747F3E442706}"/>
    <dgm:cxn modelId="{CB6B2A60-E920-48A5-8684-1B3197EC2E25}" srcId="{A0BA5E45-E681-4915-BBAF-54A2810809CE}" destId="{6A489B2B-5540-47A1-A89A-1A46A36949EF}" srcOrd="1" destOrd="0" parTransId="{06AD2E77-94FE-491C-9932-5A0655753BCE}" sibTransId="{8FE2D4FB-CD51-4626-BF17-F62DE108CFE8}"/>
    <dgm:cxn modelId="{53083BAE-8A24-4CE6-9C96-13A6108D2475}" type="presOf" srcId="{E3819BF7-FD35-43DC-99FF-47BAFE1E61EB}" destId="{991BAC22-414D-49CE-AB81-82B0F4DF2D35}" srcOrd="0" destOrd="0" presId="urn:microsoft.com/office/officeart/2005/8/layout/vList3"/>
    <dgm:cxn modelId="{7B8A6466-9C26-4768-8EAF-6E3BD49B1C75}" srcId="{A0BA5E45-E681-4915-BBAF-54A2810809CE}" destId="{0E0ADA16-C458-4DC3-93C7-E509DF2E4682}" srcOrd="0" destOrd="0" parTransId="{847CDC9A-5281-428C-8236-2767554D4FEB}" sibTransId="{A2EA2D55-A40A-4B99-B681-8465C1153C4D}"/>
    <dgm:cxn modelId="{5E9AFBF0-E65E-4CEC-822F-826CC615F7D5}" type="presOf" srcId="{2528C9F9-F4C5-496E-BF0F-402FCA3BA4AB}" destId="{9F0A0D84-0662-442A-8089-FD9888EEA764}" srcOrd="0" destOrd="0" presId="urn:microsoft.com/office/officeart/2005/8/layout/vList3"/>
    <dgm:cxn modelId="{E5B95200-9536-4C85-96E0-784B87507EEF}" srcId="{A0BA5E45-E681-4915-BBAF-54A2810809CE}" destId="{2528C9F9-F4C5-496E-BF0F-402FCA3BA4AB}" srcOrd="3" destOrd="0" parTransId="{7665AE03-BB51-44F9-98FB-893B6AF1384F}" sibTransId="{DF48CDA9-DF13-4A57-869E-A77686D95FEC}"/>
    <dgm:cxn modelId="{12D44792-E2C3-4E15-AF33-BF326D688D3F}" type="presParOf" srcId="{44EDC2A9-865D-4EE4-9B1D-E3A6DD35B178}" destId="{7A40C7F0-2297-4542-9BDE-7821FCBC0155}" srcOrd="0" destOrd="0" presId="urn:microsoft.com/office/officeart/2005/8/layout/vList3"/>
    <dgm:cxn modelId="{57CC443F-2C09-40E2-AEB1-3F4513631C5C}" type="presParOf" srcId="{7A40C7F0-2297-4542-9BDE-7821FCBC0155}" destId="{40CEC248-6CCA-4866-827F-D65416D9CA47}" srcOrd="0" destOrd="0" presId="urn:microsoft.com/office/officeart/2005/8/layout/vList3"/>
    <dgm:cxn modelId="{6E7FAFCF-8E6E-4106-8C17-9FD3340A2D5C}" type="presParOf" srcId="{7A40C7F0-2297-4542-9BDE-7821FCBC0155}" destId="{034C5E33-63CE-44BF-A932-888C663E00B8}" srcOrd="1" destOrd="0" presId="urn:microsoft.com/office/officeart/2005/8/layout/vList3"/>
    <dgm:cxn modelId="{A1F5BB40-FB30-45DD-8287-32B451B7DCDF}" type="presParOf" srcId="{44EDC2A9-865D-4EE4-9B1D-E3A6DD35B178}" destId="{2D960D57-942C-46DD-9B8F-7E330E1001B1}" srcOrd="1" destOrd="0" presId="urn:microsoft.com/office/officeart/2005/8/layout/vList3"/>
    <dgm:cxn modelId="{D5CF5473-5AC6-41D5-B1B6-B1C3B4E0E1F1}" type="presParOf" srcId="{44EDC2A9-865D-4EE4-9B1D-E3A6DD35B178}" destId="{18BBD084-69C5-4EC4-B0EA-ABF5FB640B55}" srcOrd="2" destOrd="0" presId="urn:microsoft.com/office/officeart/2005/8/layout/vList3"/>
    <dgm:cxn modelId="{B3010779-32CB-4012-B077-7CDCD9161026}" type="presParOf" srcId="{18BBD084-69C5-4EC4-B0EA-ABF5FB640B55}" destId="{31093095-35A2-4EAC-8407-933BA1A45F6F}" srcOrd="0" destOrd="0" presId="urn:microsoft.com/office/officeart/2005/8/layout/vList3"/>
    <dgm:cxn modelId="{8B8EC817-9ED6-4F78-9FCB-52C26EDE002A}" type="presParOf" srcId="{18BBD084-69C5-4EC4-B0EA-ABF5FB640B55}" destId="{EB2EEC27-65C0-465E-869E-B64CD83D4B8D}" srcOrd="1" destOrd="0" presId="urn:microsoft.com/office/officeart/2005/8/layout/vList3"/>
    <dgm:cxn modelId="{52F293C8-EEBC-4583-A0C9-DE49A8BACF24}" type="presParOf" srcId="{44EDC2A9-865D-4EE4-9B1D-E3A6DD35B178}" destId="{46ECCF2C-D63E-43A7-B94F-0396EF1CABDE}" srcOrd="3" destOrd="0" presId="urn:microsoft.com/office/officeart/2005/8/layout/vList3"/>
    <dgm:cxn modelId="{7B395E54-B349-4DDF-8A18-1355B2E5D7F6}" type="presParOf" srcId="{44EDC2A9-865D-4EE4-9B1D-E3A6DD35B178}" destId="{4129288A-A997-48B4-A132-AFD22DCADA85}" srcOrd="4" destOrd="0" presId="urn:microsoft.com/office/officeart/2005/8/layout/vList3"/>
    <dgm:cxn modelId="{39C6CCB3-0608-4178-A132-6DE47AD732F5}" type="presParOf" srcId="{4129288A-A997-48B4-A132-AFD22DCADA85}" destId="{8DDCA776-0095-4649-9D53-9D7CCA168D15}" srcOrd="0" destOrd="0" presId="urn:microsoft.com/office/officeart/2005/8/layout/vList3"/>
    <dgm:cxn modelId="{5F67D6AE-FE38-4C59-AA44-8B99B931EE63}" type="presParOf" srcId="{4129288A-A997-48B4-A132-AFD22DCADA85}" destId="{BFA9CCDB-5534-4EED-9522-2A3D9D3D17CF}" srcOrd="1" destOrd="0" presId="urn:microsoft.com/office/officeart/2005/8/layout/vList3"/>
    <dgm:cxn modelId="{365EB867-078B-4B1E-821F-CF745657E453}" type="presParOf" srcId="{44EDC2A9-865D-4EE4-9B1D-E3A6DD35B178}" destId="{1D7661FA-CD24-4C13-A576-EFFC6E5F608B}" srcOrd="5" destOrd="0" presId="urn:microsoft.com/office/officeart/2005/8/layout/vList3"/>
    <dgm:cxn modelId="{2DE97D67-246D-4642-ADCE-60C2B405495C}" type="presParOf" srcId="{44EDC2A9-865D-4EE4-9B1D-E3A6DD35B178}" destId="{6F841457-0047-4A26-A4F0-1888A056434E}" srcOrd="6" destOrd="0" presId="urn:microsoft.com/office/officeart/2005/8/layout/vList3"/>
    <dgm:cxn modelId="{EF81D420-4A8B-4A1D-9A9A-C3635A558015}" type="presParOf" srcId="{6F841457-0047-4A26-A4F0-1888A056434E}" destId="{545DEA34-CF0A-4ADF-9765-59C19F54DEF8}" srcOrd="0" destOrd="0" presId="urn:microsoft.com/office/officeart/2005/8/layout/vList3"/>
    <dgm:cxn modelId="{6DFE4C31-7C46-410C-B480-A16913D5F20F}" type="presParOf" srcId="{6F841457-0047-4A26-A4F0-1888A056434E}" destId="{9F0A0D84-0662-442A-8089-FD9888EEA764}" srcOrd="1" destOrd="0" presId="urn:microsoft.com/office/officeart/2005/8/layout/vList3"/>
    <dgm:cxn modelId="{EA874B70-C46D-496E-89E5-EBD2BD5F527C}" type="presParOf" srcId="{44EDC2A9-865D-4EE4-9B1D-E3A6DD35B178}" destId="{6B2F7651-97DC-4054-B69A-EB02695134C1}" srcOrd="7" destOrd="0" presId="urn:microsoft.com/office/officeart/2005/8/layout/vList3"/>
    <dgm:cxn modelId="{A6B537E1-9B6A-4389-9A08-00DF9FA6D954}" type="presParOf" srcId="{44EDC2A9-865D-4EE4-9B1D-E3A6DD35B178}" destId="{314E0DD1-8D45-42C9-9937-D03E821F1B9D}" srcOrd="8" destOrd="0" presId="urn:microsoft.com/office/officeart/2005/8/layout/vList3"/>
    <dgm:cxn modelId="{4A852E7E-64A0-4831-B1F6-3973B1CCE3AB}" type="presParOf" srcId="{314E0DD1-8D45-42C9-9937-D03E821F1B9D}" destId="{CBD14979-0553-4DE6-ACB2-1BAD7E2974EF}" srcOrd="0" destOrd="0" presId="urn:microsoft.com/office/officeart/2005/8/layout/vList3"/>
    <dgm:cxn modelId="{D29E90DA-EC36-4D8E-BDA0-4796A9CC48B9}" type="presParOf" srcId="{314E0DD1-8D45-42C9-9937-D03E821F1B9D}" destId="{D687B8B4-3981-4772-B972-66CA02297F88}" srcOrd="1" destOrd="0" presId="urn:microsoft.com/office/officeart/2005/8/layout/vList3"/>
    <dgm:cxn modelId="{48CAC92F-D94A-4BB1-BEA9-F57CE640B084}" type="presParOf" srcId="{44EDC2A9-865D-4EE4-9B1D-E3A6DD35B178}" destId="{86874C68-F7C1-49F8-AFEC-D8960438C871}" srcOrd="9" destOrd="0" presId="urn:microsoft.com/office/officeart/2005/8/layout/vList3"/>
    <dgm:cxn modelId="{2ECB99FB-4EBF-4506-BAFE-744FBA69F563}" type="presParOf" srcId="{44EDC2A9-865D-4EE4-9B1D-E3A6DD35B178}" destId="{A5E5625D-2728-4DD6-BB4B-5DDC8ACEA58B}" srcOrd="10" destOrd="0" presId="urn:microsoft.com/office/officeart/2005/8/layout/vList3"/>
    <dgm:cxn modelId="{FBF7B09C-47A1-4C4E-BDD2-D3008487B0BF}" type="presParOf" srcId="{A5E5625D-2728-4DD6-BB4B-5DDC8ACEA58B}" destId="{CE96DC15-A5A4-485D-A143-CA6249556846}" srcOrd="0" destOrd="0" presId="urn:microsoft.com/office/officeart/2005/8/layout/vList3"/>
    <dgm:cxn modelId="{EE769942-C666-4F78-B8EF-DB5D548A5018}" type="presParOf" srcId="{A5E5625D-2728-4DD6-BB4B-5DDC8ACEA58B}" destId="{991BAC22-414D-49CE-AB81-82B0F4DF2D3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BA5E45-E681-4915-BBAF-54A2810809CE}" type="doc">
      <dgm:prSet loTypeId="urn:microsoft.com/office/officeart/2005/8/layout/vList3" loCatId="list" qsTypeId="urn:microsoft.com/office/officeart/2005/8/quickstyle/simple3" qsCatId="simple" csTypeId="urn:microsoft.com/office/officeart/2005/8/colors/accent1_5" csCatId="accent1" phldr="1"/>
      <dgm:spPr/>
    </dgm:pt>
    <dgm:pt modelId="{0E0ADA16-C458-4DC3-93C7-E509DF2E4682}">
      <dgm:prSet phldrT="[Текст]"/>
      <dgm:spPr/>
      <dgm:t>
        <a:bodyPr/>
        <a:lstStyle/>
        <a:p>
          <a:r>
            <a:rPr lang="ru-RU" dirty="0" smtClean="0"/>
            <a:t>Получение свидетельства о присвоении статуса базовой площадки</a:t>
          </a:r>
          <a:endParaRPr lang="ru-RU" dirty="0"/>
        </a:p>
      </dgm:t>
    </dgm:pt>
    <dgm:pt modelId="{847CDC9A-5281-428C-8236-2767554D4FEB}" type="parTrans" cxnId="{7B8A6466-9C26-4768-8EAF-6E3BD49B1C75}">
      <dgm:prSet/>
      <dgm:spPr/>
      <dgm:t>
        <a:bodyPr/>
        <a:lstStyle/>
        <a:p>
          <a:endParaRPr lang="ru-RU"/>
        </a:p>
      </dgm:t>
    </dgm:pt>
    <dgm:pt modelId="{A2EA2D55-A40A-4B99-B681-8465C1153C4D}" type="sibTrans" cxnId="{7B8A6466-9C26-4768-8EAF-6E3BD49B1C75}">
      <dgm:prSet/>
      <dgm:spPr/>
      <dgm:t>
        <a:bodyPr/>
        <a:lstStyle/>
        <a:p>
          <a:endParaRPr lang="ru-RU"/>
        </a:p>
      </dgm:t>
    </dgm:pt>
    <dgm:pt modelId="{6A489B2B-5540-47A1-A89A-1A46A36949EF}">
      <dgm:prSet phldrT="[Текст]"/>
      <dgm:spPr/>
      <dgm:t>
        <a:bodyPr/>
        <a:lstStyle/>
        <a:p>
          <a:r>
            <a:rPr lang="ru-RU" dirty="0" smtClean="0"/>
            <a:t>Проведение экзаменационных сеансов непосредственно в вузе-базовой площадки</a:t>
          </a:r>
          <a:endParaRPr lang="ru-RU" dirty="0"/>
        </a:p>
      </dgm:t>
    </dgm:pt>
    <dgm:pt modelId="{06AD2E77-94FE-491C-9932-5A0655753BCE}" type="parTrans" cxnId="{CB6B2A60-E920-48A5-8684-1B3197EC2E25}">
      <dgm:prSet/>
      <dgm:spPr/>
      <dgm:t>
        <a:bodyPr/>
        <a:lstStyle/>
        <a:p>
          <a:endParaRPr lang="ru-RU"/>
        </a:p>
      </dgm:t>
    </dgm:pt>
    <dgm:pt modelId="{8FE2D4FB-CD51-4626-BF17-F62DE108CFE8}" type="sibTrans" cxnId="{CB6B2A60-E920-48A5-8684-1B3197EC2E25}">
      <dgm:prSet/>
      <dgm:spPr/>
      <dgm:t>
        <a:bodyPr/>
        <a:lstStyle/>
        <a:p>
          <a:endParaRPr lang="ru-RU"/>
        </a:p>
      </dgm:t>
    </dgm:pt>
    <dgm:pt modelId="{C0A478B1-7C86-4B62-8281-03CC0946A55B}">
      <dgm:prSet phldrT="[Текст]"/>
      <dgm:spPr/>
      <dgm:t>
        <a:bodyPr/>
        <a:lstStyle/>
        <a:p>
          <a:r>
            <a:rPr lang="ru-RU" dirty="0" smtClean="0"/>
            <a:t>Возмещение вузу расходов по сопровождению экзамена в размере 30% от самостоятельной оплаты студентами</a:t>
          </a:r>
          <a:endParaRPr lang="ru-RU" dirty="0"/>
        </a:p>
      </dgm:t>
    </dgm:pt>
    <dgm:pt modelId="{A61CD6D3-C408-4753-A66A-2BA4310DB0D5}" type="parTrans" cxnId="{1D592882-2ECF-45A4-8710-7449EA936FCB}">
      <dgm:prSet/>
      <dgm:spPr/>
      <dgm:t>
        <a:bodyPr/>
        <a:lstStyle/>
        <a:p>
          <a:endParaRPr lang="ru-RU"/>
        </a:p>
      </dgm:t>
    </dgm:pt>
    <dgm:pt modelId="{332B8A48-CE25-4621-B15F-A397F49E3217}" type="sibTrans" cxnId="{1D592882-2ECF-45A4-8710-7449EA936FCB}">
      <dgm:prSet/>
      <dgm:spPr/>
      <dgm:t>
        <a:bodyPr/>
        <a:lstStyle/>
        <a:p>
          <a:endParaRPr lang="ru-RU"/>
        </a:p>
      </dgm:t>
    </dgm:pt>
    <dgm:pt modelId="{3E7BC1DA-BB3E-4D14-9743-34B207D53CD3}">
      <dgm:prSet phldrT="[Текст]"/>
      <dgm:spPr/>
      <dgm:t>
        <a:bodyPr/>
        <a:lstStyle/>
        <a:p>
          <a:r>
            <a:rPr lang="ru-RU" dirty="0" smtClean="0"/>
            <a:t>Получение педагогического анализа результатов ФИЭБ и сертификата качества по направлениям подготовки</a:t>
          </a:r>
          <a:endParaRPr lang="ru-RU" dirty="0"/>
        </a:p>
      </dgm:t>
    </dgm:pt>
    <dgm:pt modelId="{DB37C89D-7D26-4E9A-94FD-D005DE6A9028}" type="parTrans" cxnId="{1D89AC57-4B70-4BCF-A750-C675C6ABF016}">
      <dgm:prSet/>
      <dgm:spPr/>
      <dgm:t>
        <a:bodyPr/>
        <a:lstStyle/>
        <a:p>
          <a:endParaRPr lang="ru-RU"/>
        </a:p>
      </dgm:t>
    </dgm:pt>
    <dgm:pt modelId="{EF103805-BF0C-46D8-994E-F1732A2193F8}" type="sibTrans" cxnId="{1D89AC57-4B70-4BCF-A750-C675C6ABF016}">
      <dgm:prSet/>
      <dgm:spPr/>
      <dgm:t>
        <a:bodyPr/>
        <a:lstStyle/>
        <a:p>
          <a:endParaRPr lang="ru-RU"/>
        </a:p>
      </dgm:t>
    </dgm:pt>
    <dgm:pt modelId="{2528C9F9-F4C5-496E-BF0F-402FCA3BA4AB}">
      <dgm:prSet phldrT="[Текст]"/>
      <dgm:spPr/>
      <dgm:t>
        <a:bodyPr/>
        <a:lstStyle/>
        <a:p>
          <a:r>
            <a:rPr lang="ru-RU" dirty="0" smtClean="0"/>
            <a:t>Доступ к рейтинг-листам</a:t>
          </a:r>
          <a:endParaRPr lang="ru-RU" dirty="0"/>
        </a:p>
      </dgm:t>
    </dgm:pt>
    <dgm:pt modelId="{7665AE03-BB51-44F9-98FB-893B6AF1384F}" type="parTrans" cxnId="{E5B95200-9536-4C85-96E0-784B87507EEF}">
      <dgm:prSet/>
      <dgm:spPr/>
      <dgm:t>
        <a:bodyPr/>
        <a:lstStyle/>
        <a:p>
          <a:endParaRPr lang="ru-RU"/>
        </a:p>
      </dgm:t>
    </dgm:pt>
    <dgm:pt modelId="{DF48CDA9-DF13-4A57-869E-A77686D95FEC}" type="sibTrans" cxnId="{E5B95200-9536-4C85-96E0-784B87507EEF}">
      <dgm:prSet/>
      <dgm:spPr/>
      <dgm:t>
        <a:bodyPr/>
        <a:lstStyle/>
        <a:p>
          <a:endParaRPr lang="ru-RU"/>
        </a:p>
      </dgm:t>
    </dgm:pt>
    <dgm:pt modelId="{44EDC2A9-865D-4EE4-9B1D-E3A6DD35B178}" type="pres">
      <dgm:prSet presAssocID="{A0BA5E45-E681-4915-BBAF-54A2810809CE}" presName="linearFlow" presStyleCnt="0">
        <dgm:presLayoutVars>
          <dgm:dir/>
          <dgm:resizeHandles val="exact"/>
        </dgm:presLayoutVars>
      </dgm:prSet>
      <dgm:spPr/>
    </dgm:pt>
    <dgm:pt modelId="{7A40C7F0-2297-4542-9BDE-7821FCBC0155}" type="pres">
      <dgm:prSet presAssocID="{0E0ADA16-C458-4DC3-93C7-E509DF2E4682}" presName="composite" presStyleCnt="0"/>
      <dgm:spPr/>
    </dgm:pt>
    <dgm:pt modelId="{40CEC248-6CCA-4866-827F-D65416D9CA47}" type="pres">
      <dgm:prSet presAssocID="{0E0ADA16-C458-4DC3-93C7-E509DF2E4682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ru-RU"/>
        </a:p>
      </dgm:t>
    </dgm:pt>
    <dgm:pt modelId="{034C5E33-63CE-44BF-A932-888C663E00B8}" type="pres">
      <dgm:prSet presAssocID="{0E0ADA16-C458-4DC3-93C7-E509DF2E4682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960D57-942C-46DD-9B8F-7E330E1001B1}" type="pres">
      <dgm:prSet presAssocID="{A2EA2D55-A40A-4B99-B681-8465C1153C4D}" presName="spacing" presStyleCnt="0"/>
      <dgm:spPr/>
    </dgm:pt>
    <dgm:pt modelId="{18BBD084-69C5-4EC4-B0EA-ABF5FB640B55}" type="pres">
      <dgm:prSet presAssocID="{6A489B2B-5540-47A1-A89A-1A46A36949EF}" presName="composite" presStyleCnt="0"/>
      <dgm:spPr/>
    </dgm:pt>
    <dgm:pt modelId="{31093095-35A2-4EAC-8407-933BA1A45F6F}" type="pres">
      <dgm:prSet presAssocID="{6A489B2B-5540-47A1-A89A-1A46A36949EF}" presName="imgShp" presStyleLbl="fgImgPlace1" presStyleIdx="1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EB2EEC27-65C0-465E-869E-B64CD83D4B8D}" type="pres">
      <dgm:prSet presAssocID="{6A489B2B-5540-47A1-A89A-1A46A36949EF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ECCF2C-D63E-43A7-B94F-0396EF1CABDE}" type="pres">
      <dgm:prSet presAssocID="{8FE2D4FB-CD51-4626-BF17-F62DE108CFE8}" presName="spacing" presStyleCnt="0"/>
      <dgm:spPr/>
    </dgm:pt>
    <dgm:pt modelId="{4129288A-A997-48B4-A132-AFD22DCADA85}" type="pres">
      <dgm:prSet presAssocID="{C0A478B1-7C86-4B62-8281-03CC0946A55B}" presName="composite" presStyleCnt="0"/>
      <dgm:spPr/>
    </dgm:pt>
    <dgm:pt modelId="{8DDCA776-0095-4649-9D53-9D7CCA168D15}" type="pres">
      <dgm:prSet presAssocID="{C0A478B1-7C86-4B62-8281-03CC0946A55B}" presName="imgShp" presStyleLbl="fgImgPlace1" presStyleIdx="2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BFA9CCDB-5534-4EED-9522-2A3D9D3D17CF}" type="pres">
      <dgm:prSet presAssocID="{C0A478B1-7C86-4B62-8281-03CC0946A55B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7661FA-CD24-4C13-A576-EFFC6E5F608B}" type="pres">
      <dgm:prSet presAssocID="{332B8A48-CE25-4621-B15F-A397F49E3217}" presName="spacing" presStyleCnt="0"/>
      <dgm:spPr/>
    </dgm:pt>
    <dgm:pt modelId="{6F841457-0047-4A26-A4F0-1888A056434E}" type="pres">
      <dgm:prSet presAssocID="{2528C9F9-F4C5-496E-BF0F-402FCA3BA4AB}" presName="composite" presStyleCnt="0"/>
      <dgm:spPr/>
    </dgm:pt>
    <dgm:pt modelId="{545DEA34-CF0A-4ADF-9765-59C19F54DEF8}" type="pres">
      <dgm:prSet presAssocID="{2528C9F9-F4C5-496E-BF0F-402FCA3BA4AB}" presName="imgShp" presStyleLbl="fgImgPlace1" presStyleIdx="3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9F0A0D84-0662-442A-8089-FD9888EEA764}" type="pres">
      <dgm:prSet presAssocID="{2528C9F9-F4C5-496E-BF0F-402FCA3BA4AB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2F7651-97DC-4054-B69A-EB02695134C1}" type="pres">
      <dgm:prSet presAssocID="{DF48CDA9-DF13-4A57-869E-A77686D95FEC}" presName="spacing" presStyleCnt="0"/>
      <dgm:spPr/>
    </dgm:pt>
    <dgm:pt modelId="{314E0DD1-8D45-42C9-9937-D03E821F1B9D}" type="pres">
      <dgm:prSet presAssocID="{3E7BC1DA-BB3E-4D14-9743-34B207D53CD3}" presName="composite" presStyleCnt="0"/>
      <dgm:spPr/>
    </dgm:pt>
    <dgm:pt modelId="{CBD14979-0553-4DE6-ACB2-1BAD7E2974EF}" type="pres">
      <dgm:prSet presAssocID="{3E7BC1DA-BB3E-4D14-9743-34B207D53CD3}" presName="imgShp" presStyleLbl="fgImgPlace1" presStyleIdx="4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D687B8B4-3981-4772-B972-66CA02297F88}" type="pres">
      <dgm:prSet presAssocID="{3E7BC1DA-BB3E-4D14-9743-34B207D53CD3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6B2A60-E920-48A5-8684-1B3197EC2E25}" srcId="{A0BA5E45-E681-4915-BBAF-54A2810809CE}" destId="{6A489B2B-5540-47A1-A89A-1A46A36949EF}" srcOrd="1" destOrd="0" parTransId="{06AD2E77-94FE-491C-9932-5A0655753BCE}" sibTransId="{8FE2D4FB-CD51-4626-BF17-F62DE108CFE8}"/>
    <dgm:cxn modelId="{7B8A6466-9C26-4768-8EAF-6E3BD49B1C75}" srcId="{A0BA5E45-E681-4915-BBAF-54A2810809CE}" destId="{0E0ADA16-C458-4DC3-93C7-E509DF2E4682}" srcOrd="0" destOrd="0" parTransId="{847CDC9A-5281-428C-8236-2767554D4FEB}" sibTransId="{A2EA2D55-A40A-4B99-B681-8465C1153C4D}"/>
    <dgm:cxn modelId="{0110BCAE-5E3D-4E7D-AA4F-3E2C7565C369}" type="presOf" srcId="{6A489B2B-5540-47A1-A89A-1A46A36949EF}" destId="{EB2EEC27-65C0-465E-869E-B64CD83D4B8D}" srcOrd="0" destOrd="0" presId="urn:microsoft.com/office/officeart/2005/8/layout/vList3"/>
    <dgm:cxn modelId="{88F79ED7-6A63-4B90-825F-2CD65A3C1858}" type="presOf" srcId="{2528C9F9-F4C5-496E-BF0F-402FCA3BA4AB}" destId="{9F0A0D84-0662-442A-8089-FD9888EEA764}" srcOrd="0" destOrd="0" presId="urn:microsoft.com/office/officeart/2005/8/layout/vList3"/>
    <dgm:cxn modelId="{6FE101A9-33B4-4143-936E-C5CFB2891812}" type="presOf" srcId="{C0A478B1-7C86-4B62-8281-03CC0946A55B}" destId="{BFA9CCDB-5534-4EED-9522-2A3D9D3D17CF}" srcOrd="0" destOrd="0" presId="urn:microsoft.com/office/officeart/2005/8/layout/vList3"/>
    <dgm:cxn modelId="{F62008F3-1D7B-40CD-87DF-550A74091095}" type="presOf" srcId="{3E7BC1DA-BB3E-4D14-9743-34B207D53CD3}" destId="{D687B8B4-3981-4772-B972-66CA02297F88}" srcOrd="0" destOrd="0" presId="urn:microsoft.com/office/officeart/2005/8/layout/vList3"/>
    <dgm:cxn modelId="{1D592882-2ECF-45A4-8710-7449EA936FCB}" srcId="{A0BA5E45-E681-4915-BBAF-54A2810809CE}" destId="{C0A478B1-7C86-4B62-8281-03CC0946A55B}" srcOrd="2" destOrd="0" parTransId="{A61CD6D3-C408-4753-A66A-2BA4310DB0D5}" sibTransId="{332B8A48-CE25-4621-B15F-A397F49E3217}"/>
    <dgm:cxn modelId="{1D89AC57-4B70-4BCF-A750-C675C6ABF016}" srcId="{A0BA5E45-E681-4915-BBAF-54A2810809CE}" destId="{3E7BC1DA-BB3E-4D14-9743-34B207D53CD3}" srcOrd="4" destOrd="0" parTransId="{DB37C89D-7D26-4E9A-94FD-D005DE6A9028}" sibTransId="{EF103805-BF0C-46D8-994E-F1732A2193F8}"/>
    <dgm:cxn modelId="{DFF10981-AE81-4BA0-AA6D-390B310B1361}" type="presOf" srcId="{0E0ADA16-C458-4DC3-93C7-E509DF2E4682}" destId="{034C5E33-63CE-44BF-A932-888C663E00B8}" srcOrd="0" destOrd="0" presId="urn:microsoft.com/office/officeart/2005/8/layout/vList3"/>
    <dgm:cxn modelId="{54668749-9588-48C7-B851-86C969E190CC}" type="presOf" srcId="{A0BA5E45-E681-4915-BBAF-54A2810809CE}" destId="{44EDC2A9-865D-4EE4-9B1D-E3A6DD35B178}" srcOrd="0" destOrd="0" presId="urn:microsoft.com/office/officeart/2005/8/layout/vList3"/>
    <dgm:cxn modelId="{E5B95200-9536-4C85-96E0-784B87507EEF}" srcId="{A0BA5E45-E681-4915-BBAF-54A2810809CE}" destId="{2528C9F9-F4C5-496E-BF0F-402FCA3BA4AB}" srcOrd="3" destOrd="0" parTransId="{7665AE03-BB51-44F9-98FB-893B6AF1384F}" sibTransId="{DF48CDA9-DF13-4A57-869E-A77686D95FEC}"/>
    <dgm:cxn modelId="{366582AE-383A-4EE7-9421-E65149C1196A}" type="presParOf" srcId="{44EDC2A9-865D-4EE4-9B1D-E3A6DD35B178}" destId="{7A40C7F0-2297-4542-9BDE-7821FCBC0155}" srcOrd="0" destOrd="0" presId="urn:microsoft.com/office/officeart/2005/8/layout/vList3"/>
    <dgm:cxn modelId="{67692CCF-2DC8-4123-8A08-D07C16BBC398}" type="presParOf" srcId="{7A40C7F0-2297-4542-9BDE-7821FCBC0155}" destId="{40CEC248-6CCA-4866-827F-D65416D9CA47}" srcOrd="0" destOrd="0" presId="urn:microsoft.com/office/officeart/2005/8/layout/vList3"/>
    <dgm:cxn modelId="{86345187-3D5C-436C-8D81-750E55FAE867}" type="presParOf" srcId="{7A40C7F0-2297-4542-9BDE-7821FCBC0155}" destId="{034C5E33-63CE-44BF-A932-888C663E00B8}" srcOrd="1" destOrd="0" presId="urn:microsoft.com/office/officeart/2005/8/layout/vList3"/>
    <dgm:cxn modelId="{E246CB94-32C6-487F-8632-1ABFC6BEFDB0}" type="presParOf" srcId="{44EDC2A9-865D-4EE4-9B1D-E3A6DD35B178}" destId="{2D960D57-942C-46DD-9B8F-7E330E1001B1}" srcOrd="1" destOrd="0" presId="urn:microsoft.com/office/officeart/2005/8/layout/vList3"/>
    <dgm:cxn modelId="{5F2A1993-6E37-47E7-AFF2-1A72F23E2F93}" type="presParOf" srcId="{44EDC2A9-865D-4EE4-9B1D-E3A6DD35B178}" destId="{18BBD084-69C5-4EC4-B0EA-ABF5FB640B55}" srcOrd="2" destOrd="0" presId="urn:microsoft.com/office/officeart/2005/8/layout/vList3"/>
    <dgm:cxn modelId="{0EB1CC6B-F20B-4F2F-BCC8-B40A22C52FB8}" type="presParOf" srcId="{18BBD084-69C5-4EC4-B0EA-ABF5FB640B55}" destId="{31093095-35A2-4EAC-8407-933BA1A45F6F}" srcOrd="0" destOrd="0" presId="urn:microsoft.com/office/officeart/2005/8/layout/vList3"/>
    <dgm:cxn modelId="{759B96E4-7CFF-460A-9292-C6B8E03016C6}" type="presParOf" srcId="{18BBD084-69C5-4EC4-B0EA-ABF5FB640B55}" destId="{EB2EEC27-65C0-465E-869E-B64CD83D4B8D}" srcOrd="1" destOrd="0" presId="urn:microsoft.com/office/officeart/2005/8/layout/vList3"/>
    <dgm:cxn modelId="{11DE6D28-371C-4EE5-90EA-20137BD8AB60}" type="presParOf" srcId="{44EDC2A9-865D-4EE4-9B1D-E3A6DD35B178}" destId="{46ECCF2C-D63E-43A7-B94F-0396EF1CABDE}" srcOrd="3" destOrd="0" presId="urn:microsoft.com/office/officeart/2005/8/layout/vList3"/>
    <dgm:cxn modelId="{F2606740-7D0E-4300-8CBA-528E9284591E}" type="presParOf" srcId="{44EDC2A9-865D-4EE4-9B1D-E3A6DD35B178}" destId="{4129288A-A997-48B4-A132-AFD22DCADA85}" srcOrd="4" destOrd="0" presId="urn:microsoft.com/office/officeart/2005/8/layout/vList3"/>
    <dgm:cxn modelId="{10643726-0B52-4652-8DC6-DE4F22E017E2}" type="presParOf" srcId="{4129288A-A997-48B4-A132-AFD22DCADA85}" destId="{8DDCA776-0095-4649-9D53-9D7CCA168D15}" srcOrd="0" destOrd="0" presId="urn:microsoft.com/office/officeart/2005/8/layout/vList3"/>
    <dgm:cxn modelId="{9FFB4A95-D905-4D80-AEE8-CFB3BC49E2CF}" type="presParOf" srcId="{4129288A-A997-48B4-A132-AFD22DCADA85}" destId="{BFA9CCDB-5534-4EED-9522-2A3D9D3D17CF}" srcOrd="1" destOrd="0" presId="urn:microsoft.com/office/officeart/2005/8/layout/vList3"/>
    <dgm:cxn modelId="{64FD38A6-C73D-4426-98EC-EA3C48AAEC79}" type="presParOf" srcId="{44EDC2A9-865D-4EE4-9B1D-E3A6DD35B178}" destId="{1D7661FA-CD24-4C13-A576-EFFC6E5F608B}" srcOrd="5" destOrd="0" presId="urn:microsoft.com/office/officeart/2005/8/layout/vList3"/>
    <dgm:cxn modelId="{E7E6CD48-46F2-47EE-8142-842412DCCE1C}" type="presParOf" srcId="{44EDC2A9-865D-4EE4-9B1D-E3A6DD35B178}" destId="{6F841457-0047-4A26-A4F0-1888A056434E}" srcOrd="6" destOrd="0" presId="urn:microsoft.com/office/officeart/2005/8/layout/vList3"/>
    <dgm:cxn modelId="{DF774BA0-BAF2-48F6-8F5A-40408E0D69FF}" type="presParOf" srcId="{6F841457-0047-4A26-A4F0-1888A056434E}" destId="{545DEA34-CF0A-4ADF-9765-59C19F54DEF8}" srcOrd="0" destOrd="0" presId="urn:microsoft.com/office/officeart/2005/8/layout/vList3"/>
    <dgm:cxn modelId="{B9C8CFC9-C8F0-4733-BEC0-DD10BE530CB1}" type="presParOf" srcId="{6F841457-0047-4A26-A4F0-1888A056434E}" destId="{9F0A0D84-0662-442A-8089-FD9888EEA764}" srcOrd="1" destOrd="0" presId="urn:microsoft.com/office/officeart/2005/8/layout/vList3"/>
    <dgm:cxn modelId="{DE7EEAAB-627A-485C-B8D9-857D00B3871E}" type="presParOf" srcId="{44EDC2A9-865D-4EE4-9B1D-E3A6DD35B178}" destId="{6B2F7651-97DC-4054-B69A-EB02695134C1}" srcOrd="7" destOrd="0" presId="urn:microsoft.com/office/officeart/2005/8/layout/vList3"/>
    <dgm:cxn modelId="{23826627-D1A7-4FE9-B718-B360038D9FF5}" type="presParOf" srcId="{44EDC2A9-865D-4EE4-9B1D-E3A6DD35B178}" destId="{314E0DD1-8D45-42C9-9937-D03E821F1B9D}" srcOrd="8" destOrd="0" presId="urn:microsoft.com/office/officeart/2005/8/layout/vList3"/>
    <dgm:cxn modelId="{6EABDE97-E857-413E-8B72-CD8A23DF4732}" type="presParOf" srcId="{314E0DD1-8D45-42C9-9937-D03E821F1B9D}" destId="{CBD14979-0553-4DE6-ACB2-1BAD7E2974EF}" srcOrd="0" destOrd="0" presId="urn:microsoft.com/office/officeart/2005/8/layout/vList3"/>
    <dgm:cxn modelId="{A1674112-80E5-4834-9177-72AD6E67B839}" type="presParOf" srcId="{314E0DD1-8D45-42C9-9937-D03E821F1B9D}" destId="{D687B8B4-3981-4772-B972-66CA02297F8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C5E33-63CE-44BF-A932-888C663E00B8}">
      <dsp:nvSpPr>
        <dsp:cNvPr id="0" name=""/>
        <dsp:cNvSpPr/>
      </dsp:nvSpPr>
      <dsp:spPr>
        <a:xfrm rot="10800000">
          <a:off x="1278563" y="2022"/>
          <a:ext cx="4523366" cy="556876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5567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Независимая оценка качества подготовки выпускников на соответствие ФГОС</a:t>
          </a:r>
          <a:endParaRPr lang="ru-RU" sz="1500" kern="1200" dirty="0"/>
        </a:p>
      </dsp:txBody>
      <dsp:txXfrm rot="10800000">
        <a:off x="1417782" y="2022"/>
        <a:ext cx="4384147" cy="556876"/>
      </dsp:txXfrm>
    </dsp:sp>
    <dsp:sp modelId="{40CEC248-6CCA-4866-827F-D65416D9CA47}">
      <dsp:nvSpPr>
        <dsp:cNvPr id="0" name=""/>
        <dsp:cNvSpPr/>
      </dsp:nvSpPr>
      <dsp:spPr>
        <a:xfrm>
          <a:off x="1000125" y="2022"/>
          <a:ext cx="556876" cy="55687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B2EEC27-65C0-465E-869E-B64CD83D4B8D}">
      <dsp:nvSpPr>
        <dsp:cNvPr id="0" name=""/>
        <dsp:cNvSpPr/>
      </dsp:nvSpPr>
      <dsp:spPr>
        <a:xfrm rot="10800000">
          <a:off x="1278563" y="725130"/>
          <a:ext cx="4523366" cy="556876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8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5567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Именные сертификаты студентов</a:t>
          </a:r>
          <a:endParaRPr lang="ru-RU" sz="1500" kern="1200" dirty="0"/>
        </a:p>
      </dsp:txBody>
      <dsp:txXfrm rot="10800000">
        <a:off x="1417782" y="725130"/>
        <a:ext cx="4384147" cy="556876"/>
      </dsp:txXfrm>
    </dsp:sp>
    <dsp:sp modelId="{31093095-35A2-4EAC-8407-933BA1A45F6F}">
      <dsp:nvSpPr>
        <dsp:cNvPr id="0" name=""/>
        <dsp:cNvSpPr/>
      </dsp:nvSpPr>
      <dsp:spPr>
        <a:xfrm>
          <a:off x="1000125" y="725130"/>
          <a:ext cx="556876" cy="55687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FA9CCDB-5534-4EED-9522-2A3D9D3D17CF}">
      <dsp:nvSpPr>
        <dsp:cNvPr id="0" name=""/>
        <dsp:cNvSpPr/>
      </dsp:nvSpPr>
      <dsp:spPr>
        <a:xfrm rot="10800000">
          <a:off x="1278563" y="1448239"/>
          <a:ext cx="4523366" cy="556876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6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16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5567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Сертификат качества (преимущества при прохождении ПОА)</a:t>
          </a:r>
          <a:endParaRPr lang="ru-RU" sz="1500" kern="1200" dirty="0"/>
        </a:p>
      </dsp:txBody>
      <dsp:txXfrm rot="10800000">
        <a:off x="1417782" y="1448239"/>
        <a:ext cx="4384147" cy="556876"/>
      </dsp:txXfrm>
    </dsp:sp>
    <dsp:sp modelId="{8DDCA776-0095-4649-9D53-9D7CCA168D15}">
      <dsp:nvSpPr>
        <dsp:cNvPr id="0" name=""/>
        <dsp:cNvSpPr/>
      </dsp:nvSpPr>
      <dsp:spPr>
        <a:xfrm>
          <a:off x="1000125" y="1448239"/>
          <a:ext cx="556876" cy="55687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F0A0D84-0662-442A-8089-FD9888EEA764}">
      <dsp:nvSpPr>
        <dsp:cNvPr id="0" name=""/>
        <dsp:cNvSpPr/>
      </dsp:nvSpPr>
      <dsp:spPr>
        <a:xfrm rot="10800000">
          <a:off x="1278563" y="2171347"/>
          <a:ext cx="4523366" cy="556876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4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4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4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5567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Педагогический анализ результатов ФИЭБ</a:t>
          </a:r>
          <a:endParaRPr lang="ru-RU" sz="1500" kern="1200" dirty="0"/>
        </a:p>
      </dsp:txBody>
      <dsp:txXfrm rot="10800000">
        <a:off x="1417782" y="2171347"/>
        <a:ext cx="4384147" cy="556876"/>
      </dsp:txXfrm>
    </dsp:sp>
    <dsp:sp modelId="{545DEA34-CF0A-4ADF-9765-59C19F54DEF8}">
      <dsp:nvSpPr>
        <dsp:cNvPr id="0" name=""/>
        <dsp:cNvSpPr/>
      </dsp:nvSpPr>
      <dsp:spPr>
        <a:xfrm>
          <a:off x="1000125" y="2171347"/>
          <a:ext cx="556876" cy="55687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687B8B4-3981-4772-B972-66CA02297F88}">
      <dsp:nvSpPr>
        <dsp:cNvPr id="0" name=""/>
        <dsp:cNvSpPr/>
      </dsp:nvSpPr>
      <dsp:spPr>
        <a:xfrm rot="10800000">
          <a:off x="1278563" y="2894456"/>
          <a:ext cx="4523366" cy="556876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32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5567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Участие в проекте </a:t>
          </a:r>
          <a:r>
            <a:rPr lang="ru-RU" sz="1500" u="none" kern="1200" dirty="0" smtClean="0"/>
            <a:t>«Лучшие образовательные программы инновационной России»</a:t>
          </a:r>
          <a:endParaRPr lang="ru-RU" sz="1500" kern="1200" dirty="0"/>
        </a:p>
      </dsp:txBody>
      <dsp:txXfrm rot="10800000">
        <a:off x="1417782" y="2894456"/>
        <a:ext cx="4384147" cy="556876"/>
      </dsp:txXfrm>
    </dsp:sp>
    <dsp:sp modelId="{CBD14979-0553-4DE6-ACB2-1BAD7E2974EF}">
      <dsp:nvSpPr>
        <dsp:cNvPr id="0" name=""/>
        <dsp:cNvSpPr/>
      </dsp:nvSpPr>
      <dsp:spPr>
        <a:xfrm>
          <a:off x="1000125" y="2894456"/>
          <a:ext cx="556876" cy="55687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91BAC22-414D-49CE-AB81-82B0F4DF2D35}">
      <dsp:nvSpPr>
        <dsp:cNvPr id="0" name=""/>
        <dsp:cNvSpPr/>
      </dsp:nvSpPr>
      <dsp:spPr>
        <a:xfrm rot="10800000">
          <a:off x="1278563" y="3617565"/>
          <a:ext cx="4523366" cy="556876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5567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Учитывается в Национальном агрегированном рейтинге</a:t>
          </a:r>
          <a:endParaRPr lang="ru-RU" sz="1500" kern="1200" dirty="0"/>
        </a:p>
      </dsp:txBody>
      <dsp:txXfrm rot="10800000">
        <a:off x="1417782" y="3617565"/>
        <a:ext cx="4384147" cy="556876"/>
      </dsp:txXfrm>
    </dsp:sp>
    <dsp:sp modelId="{CE96DC15-A5A4-485D-A143-CA6249556846}">
      <dsp:nvSpPr>
        <dsp:cNvPr id="0" name=""/>
        <dsp:cNvSpPr/>
      </dsp:nvSpPr>
      <dsp:spPr>
        <a:xfrm>
          <a:off x="1000125" y="3617565"/>
          <a:ext cx="556876" cy="55687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C5E33-63CE-44BF-A932-888C663E00B8}">
      <dsp:nvSpPr>
        <dsp:cNvPr id="0" name=""/>
        <dsp:cNvSpPr/>
      </dsp:nvSpPr>
      <dsp:spPr>
        <a:xfrm rot="10800000">
          <a:off x="1279964" y="1055"/>
          <a:ext cx="4549105" cy="536547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6602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Получение свидетельства о присвоении статуса базовой площадки</a:t>
          </a:r>
          <a:endParaRPr lang="ru-RU" sz="1300" kern="1200" dirty="0"/>
        </a:p>
      </dsp:txBody>
      <dsp:txXfrm rot="10800000">
        <a:off x="1414101" y="1055"/>
        <a:ext cx="4414968" cy="536547"/>
      </dsp:txXfrm>
    </dsp:sp>
    <dsp:sp modelId="{40CEC248-6CCA-4866-827F-D65416D9CA47}">
      <dsp:nvSpPr>
        <dsp:cNvPr id="0" name=""/>
        <dsp:cNvSpPr/>
      </dsp:nvSpPr>
      <dsp:spPr>
        <a:xfrm>
          <a:off x="1011690" y="1055"/>
          <a:ext cx="536547" cy="53654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B2EEC27-65C0-465E-869E-B64CD83D4B8D}">
      <dsp:nvSpPr>
        <dsp:cNvPr id="0" name=""/>
        <dsp:cNvSpPr/>
      </dsp:nvSpPr>
      <dsp:spPr>
        <a:xfrm rot="10800000">
          <a:off x="1279964" y="697765"/>
          <a:ext cx="4549105" cy="536547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1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6602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Проведение экзаменационных сеансов непосредственно в вузе-базовой площадки</a:t>
          </a:r>
          <a:endParaRPr lang="ru-RU" sz="1300" kern="1200" dirty="0"/>
        </a:p>
      </dsp:txBody>
      <dsp:txXfrm rot="10800000">
        <a:off x="1414101" y="697765"/>
        <a:ext cx="4414968" cy="536547"/>
      </dsp:txXfrm>
    </dsp:sp>
    <dsp:sp modelId="{31093095-35A2-4EAC-8407-933BA1A45F6F}">
      <dsp:nvSpPr>
        <dsp:cNvPr id="0" name=""/>
        <dsp:cNvSpPr/>
      </dsp:nvSpPr>
      <dsp:spPr>
        <a:xfrm>
          <a:off x="1011690" y="697765"/>
          <a:ext cx="536547" cy="53654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FA9CCDB-5534-4EED-9522-2A3D9D3D17CF}">
      <dsp:nvSpPr>
        <dsp:cNvPr id="0" name=""/>
        <dsp:cNvSpPr/>
      </dsp:nvSpPr>
      <dsp:spPr>
        <a:xfrm rot="10800000">
          <a:off x="1279964" y="1394475"/>
          <a:ext cx="4549105" cy="536547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6602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Возмещение вузу расходов по сопровождению экзамена в размере 30% от самостоятельной оплаты студентами</a:t>
          </a:r>
          <a:endParaRPr lang="ru-RU" sz="1300" kern="1200" dirty="0"/>
        </a:p>
      </dsp:txBody>
      <dsp:txXfrm rot="10800000">
        <a:off x="1414101" y="1394475"/>
        <a:ext cx="4414968" cy="536547"/>
      </dsp:txXfrm>
    </dsp:sp>
    <dsp:sp modelId="{8DDCA776-0095-4649-9D53-9D7CCA168D15}">
      <dsp:nvSpPr>
        <dsp:cNvPr id="0" name=""/>
        <dsp:cNvSpPr/>
      </dsp:nvSpPr>
      <dsp:spPr>
        <a:xfrm>
          <a:off x="1011690" y="1394475"/>
          <a:ext cx="536547" cy="53654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F0A0D84-0662-442A-8089-FD9888EEA764}">
      <dsp:nvSpPr>
        <dsp:cNvPr id="0" name=""/>
        <dsp:cNvSpPr/>
      </dsp:nvSpPr>
      <dsp:spPr>
        <a:xfrm rot="10800000">
          <a:off x="1279964" y="2091186"/>
          <a:ext cx="4549105" cy="536547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3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6602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Доступ к рейтинг-листам</a:t>
          </a:r>
          <a:endParaRPr lang="ru-RU" sz="1300" kern="1200" dirty="0"/>
        </a:p>
      </dsp:txBody>
      <dsp:txXfrm rot="10800000">
        <a:off x="1414101" y="2091186"/>
        <a:ext cx="4414968" cy="536547"/>
      </dsp:txXfrm>
    </dsp:sp>
    <dsp:sp modelId="{545DEA34-CF0A-4ADF-9765-59C19F54DEF8}">
      <dsp:nvSpPr>
        <dsp:cNvPr id="0" name=""/>
        <dsp:cNvSpPr/>
      </dsp:nvSpPr>
      <dsp:spPr>
        <a:xfrm>
          <a:off x="1011690" y="2091186"/>
          <a:ext cx="536547" cy="53654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687B8B4-3981-4772-B972-66CA02297F88}">
      <dsp:nvSpPr>
        <dsp:cNvPr id="0" name=""/>
        <dsp:cNvSpPr/>
      </dsp:nvSpPr>
      <dsp:spPr>
        <a:xfrm rot="10800000">
          <a:off x="1279964" y="2787896"/>
          <a:ext cx="4549105" cy="536547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6602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Получение педагогического анализа результатов ФИЭБ и сертификата качества по направлениям подготовки</a:t>
          </a:r>
          <a:endParaRPr lang="ru-RU" sz="1300" kern="1200" dirty="0"/>
        </a:p>
      </dsp:txBody>
      <dsp:txXfrm rot="10800000">
        <a:off x="1414101" y="2787896"/>
        <a:ext cx="4414968" cy="536547"/>
      </dsp:txXfrm>
    </dsp:sp>
    <dsp:sp modelId="{CBD14979-0553-4DE6-ACB2-1BAD7E2974EF}">
      <dsp:nvSpPr>
        <dsp:cNvPr id="0" name=""/>
        <dsp:cNvSpPr/>
      </dsp:nvSpPr>
      <dsp:spPr>
        <a:xfrm>
          <a:off x="1011690" y="2787896"/>
          <a:ext cx="536547" cy="53654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69D40-A010-49F0-B507-5EF11CF3E296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4BEF9-4345-410B-8554-2E50C721A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703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4BEF9-4345-410B-8554-2E50C721AA6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240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4BEF9-4345-410B-8554-2E50C721AA6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491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444-88E6-45AC-9826-0B4FD832F856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5859-6172-4797-AC66-F3906A0FE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567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444-88E6-45AC-9826-0B4FD832F856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5859-6172-4797-AC66-F3906A0FE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057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444-88E6-45AC-9826-0B4FD832F856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5859-6172-4797-AC66-F3906A0FE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490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444-88E6-45AC-9826-0B4FD832F856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5859-6172-4797-AC66-F3906A0FE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27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444-88E6-45AC-9826-0B4FD832F856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5859-6172-4797-AC66-F3906A0FE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88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444-88E6-45AC-9826-0B4FD832F856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5859-6172-4797-AC66-F3906A0FE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901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444-88E6-45AC-9826-0B4FD832F856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5859-6172-4797-AC66-F3906A0FE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35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444-88E6-45AC-9826-0B4FD832F856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5859-6172-4797-AC66-F3906A0FE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31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444-88E6-45AC-9826-0B4FD832F856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5859-6172-4797-AC66-F3906A0FE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05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444-88E6-45AC-9826-0B4FD832F856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5859-6172-4797-AC66-F3906A0FE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44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444-88E6-45AC-9826-0B4FD832F856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5859-6172-4797-AC66-F3906A0FE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606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14444-88E6-45AC-9826-0B4FD832F856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45859-6172-4797-AC66-F3906A0FE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98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diagramDrawing" Target="../diagrams/drawing1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8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647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95486"/>
            <a:ext cx="8640960" cy="47525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707904" y="3075806"/>
            <a:ext cx="17281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79712" y="3179937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Lazursky" panose="020B0604020202020204" pitchFamily="34" charset="0"/>
              </a:rPr>
              <a:t>Федеральный</a:t>
            </a:r>
            <a:br>
              <a:rPr lang="ru-RU" sz="2400" b="1" dirty="0">
                <a:solidFill>
                  <a:schemeClr val="bg1"/>
                </a:solidFill>
                <a:latin typeface="Lazursky" panose="020B0604020202020204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Lazursky" panose="020B0604020202020204" pitchFamily="34" charset="0"/>
              </a:rPr>
              <a:t>интернет-экзамен бакалавров</a:t>
            </a:r>
            <a:br>
              <a:rPr lang="ru-RU" sz="2400" b="1" dirty="0">
                <a:solidFill>
                  <a:schemeClr val="bg1"/>
                </a:solidFill>
                <a:latin typeface="Lazursky" panose="020B0604020202020204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Lazursky" panose="020B0604020202020204" pitchFamily="34" charset="0"/>
              </a:rPr>
              <a:t>(</a:t>
            </a:r>
            <a:r>
              <a:rPr lang="ru-RU" sz="2400" b="1" dirty="0" smtClean="0">
                <a:solidFill>
                  <a:schemeClr val="bg1"/>
                </a:solidFill>
                <a:latin typeface="Lazursky" panose="020B0604020202020204" pitchFamily="34" charset="0"/>
              </a:rPr>
              <a:t>ФИЭБ-2024)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логотип ргпу\билингв в разн. форматах\билингв. для темного фо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116" y="771550"/>
            <a:ext cx="1775767" cy="174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33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052" y="195486"/>
            <a:ext cx="5328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557B5"/>
                </a:solidFill>
              </a:rPr>
              <a:t>ФИЭБ – это…</a:t>
            </a:r>
            <a:endParaRPr lang="ru-RU" sz="2400" b="1" dirty="0">
              <a:solidFill>
                <a:srgbClr val="1557B5"/>
              </a:solidFill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569" y="852250"/>
            <a:ext cx="2486873" cy="176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184" y="3001141"/>
            <a:ext cx="2255281" cy="1899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341" y="1826830"/>
            <a:ext cx="2108453" cy="14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386589826"/>
              </p:ext>
            </p:extLst>
          </p:nvPr>
        </p:nvGraphicFramePr>
        <p:xfrm>
          <a:off x="-576514" y="699542"/>
          <a:ext cx="6802055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6531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843558"/>
            <a:ext cx="8424936" cy="410445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51" y="928093"/>
            <a:ext cx="3055038" cy="215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51" y="3126464"/>
            <a:ext cx="3055038" cy="17205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5" y="592768"/>
            <a:ext cx="53760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Российский государственный педагогический университет</a:t>
            </a:r>
            <a:br>
              <a:rPr lang="ru-RU" sz="1600" dirty="0"/>
            </a:br>
            <a:r>
              <a:rPr lang="ru-RU" sz="1600" dirty="0"/>
              <a:t>им. А. И. Герцена</a:t>
            </a:r>
            <a:r>
              <a:rPr lang="ru-RU" sz="1600" dirty="0">
                <a:solidFill>
                  <a:srgbClr val="1557B5"/>
                </a:solidFill>
              </a:rPr>
              <a:t> </a:t>
            </a:r>
            <a:r>
              <a:rPr lang="ru-RU" sz="1600" dirty="0" smtClean="0"/>
              <a:t>– базовая </a:t>
            </a:r>
            <a:r>
              <a:rPr lang="ru-RU" sz="1600" dirty="0"/>
              <a:t>площадка </a:t>
            </a:r>
            <a:r>
              <a:rPr lang="ru-RU" sz="1600" dirty="0" smtClean="0"/>
              <a:t>ФИЭБ в </a:t>
            </a:r>
            <a:r>
              <a:rPr lang="ru-RU" sz="1600" dirty="0"/>
              <a:t>Санкт-Петербурге</a:t>
            </a:r>
          </a:p>
        </p:txBody>
      </p:sp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943073553"/>
              </p:ext>
            </p:extLst>
          </p:nvPr>
        </p:nvGraphicFramePr>
        <p:xfrm>
          <a:off x="-468560" y="1423766"/>
          <a:ext cx="6840760" cy="3325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68052" y="195486"/>
            <a:ext cx="5328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557B5"/>
                </a:solidFill>
              </a:rPr>
              <a:t>Базовая площадка</a:t>
            </a:r>
            <a:endParaRPr lang="ru-RU" sz="2400" b="1" dirty="0">
              <a:solidFill>
                <a:srgbClr val="1557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63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809994"/>
            <a:ext cx="8352928" cy="414265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705350"/>
              </p:ext>
            </p:extLst>
          </p:nvPr>
        </p:nvGraphicFramePr>
        <p:xfrm>
          <a:off x="431540" y="1024781"/>
          <a:ext cx="8280919" cy="3033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56">
                  <a:extLst>
                    <a:ext uri="{9D8B030D-6E8A-4147-A177-3AD203B41FA5}">
                      <a16:colId xmlns:a16="http://schemas.microsoft.com/office/drawing/2014/main" val="554663097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36444248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3997113167"/>
                    </a:ext>
                  </a:extLst>
                </a:gridCol>
                <a:gridCol w="1260139">
                  <a:extLst>
                    <a:ext uri="{9D8B030D-6E8A-4147-A177-3AD203B41FA5}">
                      <a16:colId xmlns:a16="http://schemas.microsoft.com/office/drawing/2014/main" val="1724300187"/>
                    </a:ext>
                  </a:extLst>
                </a:gridCol>
              </a:tblGrid>
              <a:tr h="4668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Дата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Направление подготовки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Структурное подразделение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Кол-во участников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/>
                </a:tc>
                <a:extLst>
                  <a:ext uri="{0D108BD9-81ED-4DB2-BD59-A6C34878D82A}">
                    <a16:rowId xmlns:a16="http://schemas.microsoft.com/office/drawing/2014/main" val="612188810"/>
                  </a:ext>
                </a:extLst>
              </a:tr>
              <a:tr h="36983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09.04.2023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44.03.02 Психолого-педагогическое образование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Институт психологии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/>
                </a:tc>
                <a:extLst>
                  <a:ext uri="{0D108BD9-81ED-4DB2-BD59-A6C34878D82A}">
                    <a16:rowId xmlns:a16="http://schemas.microsoft.com/office/drawing/2014/main" val="2720168522"/>
                  </a:ext>
                </a:extLst>
              </a:tr>
              <a:tr h="3698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Институт детства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/>
                </a:tc>
                <a:extLst>
                  <a:ext uri="{0D108BD9-81ED-4DB2-BD59-A6C34878D82A}">
                    <a16:rowId xmlns:a16="http://schemas.microsoft.com/office/drawing/2014/main" val="2862340270"/>
                  </a:ext>
                </a:extLst>
              </a:tr>
              <a:tr h="4138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11.04.2024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05.03.06 - Экология и природопользование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Факультет биологии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/>
                </a:tc>
                <a:extLst>
                  <a:ext uri="{0D108BD9-81ED-4DB2-BD59-A6C34878D82A}">
                    <a16:rowId xmlns:a16="http://schemas.microsoft.com/office/drawing/2014/main" val="3475077686"/>
                  </a:ext>
                </a:extLst>
              </a:tr>
              <a:tr h="6147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16.04.2024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44.03.03 - Специальное (дефектологическое) образование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Институт дефектологического образования и реабилитации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/>
                </a:tc>
                <a:extLst>
                  <a:ext uri="{0D108BD9-81ED-4DB2-BD59-A6C34878D82A}">
                    <a16:rowId xmlns:a16="http://schemas.microsoft.com/office/drawing/2014/main" val="13327744"/>
                  </a:ext>
                </a:extLst>
              </a:tr>
              <a:tr h="3980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18.04.2024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40.03.01 - Юриспруденция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Российская таможенная академия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/>
                </a:tc>
                <a:extLst>
                  <a:ext uri="{0D108BD9-81ED-4DB2-BD59-A6C34878D82A}">
                    <a16:rowId xmlns:a16="http://schemas.microsoft.com/office/drawing/2014/main" val="3428080988"/>
                  </a:ext>
                </a:extLst>
              </a:tr>
              <a:tr h="3980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23.04.2024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38.03.01 - Экономика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Российская таможенная академия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/>
                </a:tc>
                <a:extLst>
                  <a:ext uri="{0D108BD9-81ED-4DB2-BD59-A6C34878D82A}">
                    <a16:rowId xmlns:a16="http://schemas.microsoft.com/office/drawing/2014/main" val="3700294514"/>
                  </a:ext>
                </a:extLst>
              </a:tr>
            </a:tbl>
          </a:graphicData>
        </a:graphic>
      </p:graphicFrame>
      <p:sp>
        <p:nvSpPr>
          <p:cNvPr id="13" name="Овал 12"/>
          <p:cNvSpPr/>
          <p:nvPr/>
        </p:nvSpPr>
        <p:spPr>
          <a:xfrm rot="20737029">
            <a:off x="6973213" y="3999611"/>
            <a:ext cx="1841360" cy="71260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36 (из них – 14 РТА)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8052" y="195486"/>
            <a:ext cx="5328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557B5"/>
                </a:solidFill>
              </a:rPr>
              <a:t>Участники</a:t>
            </a:r>
            <a:endParaRPr lang="ru-RU" sz="2400" b="1" dirty="0">
              <a:solidFill>
                <a:srgbClr val="1557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74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809994"/>
            <a:ext cx="8355619" cy="4138020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140" y="2394233"/>
            <a:ext cx="2955019" cy="186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6282" y="590839"/>
            <a:ext cx="27495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(первые 10% студентов от общего числа участников,</a:t>
            </a:r>
            <a:br>
              <a:rPr lang="ru-RU" dirty="0"/>
            </a:br>
            <a:r>
              <a:rPr lang="ru-RU" dirty="0"/>
              <a:t>набравших наибольшее количество балов)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976250"/>
              </p:ext>
            </p:extLst>
          </p:nvPr>
        </p:nvGraphicFramePr>
        <p:xfrm>
          <a:off x="467544" y="1923678"/>
          <a:ext cx="5292592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72">
                  <a:extLst>
                    <a:ext uri="{9D8B030D-6E8A-4147-A177-3AD203B41FA5}">
                      <a16:colId xmlns:a16="http://schemas.microsoft.com/office/drawing/2014/main" val="2364442480"/>
                    </a:ext>
                  </a:extLst>
                </a:gridCol>
                <a:gridCol w="1884274">
                  <a:extLst>
                    <a:ext uri="{9D8B030D-6E8A-4147-A177-3AD203B41FA5}">
                      <a16:colId xmlns:a16="http://schemas.microsoft.com/office/drawing/2014/main" val="3997113167"/>
                    </a:ext>
                  </a:extLst>
                </a:gridCol>
                <a:gridCol w="969846">
                  <a:extLst>
                    <a:ext uri="{9D8B030D-6E8A-4147-A177-3AD203B41FA5}">
                      <a16:colId xmlns:a16="http://schemas.microsoft.com/office/drawing/2014/main" val="1724300187"/>
                    </a:ext>
                  </a:extLst>
                </a:gridCol>
              </a:tblGrid>
              <a:tr h="5501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Направление подготовки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Структурное подразделение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Кол-во участников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/>
                </a:tc>
                <a:extLst>
                  <a:ext uri="{0D108BD9-81ED-4DB2-BD59-A6C34878D82A}">
                    <a16:rowId xmlns:a16="http://schemas.microsoft.com/office/drawing/2014/main" val="612188810"/>
                  </a:ext>
                </a:extLst>
              </a:tr>
              <a:tr h="58905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44.03.02 Психолого-педагогическое образование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Институт психологии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 anchor="ctr"/>
                </a:tc>
                <a:extLst>
                  <a:ext uri="{0D108BD9-81ED-4DB2-BD59-A6C34878D82A}">
                    <a16:rowId xmlns:a16="http://schemas.microsoft.com/office/drawing/2014/main" val="2720168522"/>
                  </a:ext>
                </a:extLst>
              </a:tr>
              <a:tr h="589057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Институт детства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 anchor="ctr"/>
                </a:tc>
                <a:extLst>
                  <a:ext uri="{0D108BD9-81ED-4DB2-BD59-A6C34878D82A}">
                    <a16:rowId xmlns:a16="http://schemas.microsoft.com/office/drawing/2014/main" val="3153431193"/>
                  </a:ext>
                </a:extLst>
              </a:tr>
              <a:tr h="10800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44.03.03 - Специальное (дефектологическое) образование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Институт дефектологического образования и реабилитации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 anchor="ctr"/>
                </a:tc>
                <a:extLst>
                  <a:ext uri="{0D108BD9-81ED-4DB2-BD59-A6C34878D82A}">
                    <a16:rowId xmlns:a16="http://schemas.microsoft.com/office/drawing/2014/main" val="1332774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8052" y="195486"/>
            <a:ext cx="5328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557B5"/>
                </a:solidFill>
              </a:rPr>
              <a:t>Золотой сертификат</a:t>
            </a:r>
            <a:endParaRPr lang="ru-RU" sz="2400" b="1" dirty="0">
              <a:solidFill>
                <a:srgbClr val="1557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51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809994"/>
            <a:ext cx="8352928" cy="4138020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6282" y="590839"/>
            <a:ext cx="31816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(следующие 15% студентов от общего числа участников ФИЭБ)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077816"/>
              </p:ext>
            </p:extLst>
          </p:nvPr>
        </p:nvGraphicFramePr>
        <p:xfrm>
          <a:off x="431538" y="1590058"/>
          <a:ext cx="5269927" cy="3141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030">
                  <a:extLst>
                    <a:ext uri="{9D8B030D-6E8A-4147-A177-3AD203B41FA5}">
                      <a16:colId xmlns:a16="http://schemas.microsoft.com/office/drawing/2014/main" val="2364442480"/>
                    </a:ext>
                  </a:extLst>
                </a:gridCol>
                <a:gridCol w="1876205">
                  <a:extLst>
                    <a:ext uri="{9D8B030D-6E8A-4147-A177-3AD203B41FA5}">
                      <a16:colId xmlns:a16="http://schemas.microsoft.com/office/drawing/2014/main" val="3997113167"/>
                    </a:ext>
                  </a:extLst>
                </a:gridCol>
                <a:gridCol w="965692">
                  <a:extLst>
                    <a:ext uri="{9D8B030D-6E8A-4147-A177-3AD203B41FA5}">
                      <a16:colId xmlns:a16="http://schemas.microsoft.com/office/drawing/2014/main" val="1724300187"/>
                    </a:ext>
                  </a:extLst>
                </a:gridCol>
              </a:tblGrid>
              <a:tr h="10105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Направление подготовки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Структурное подразделение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Кол-во участников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/>
                </a:tc>
                <a:extLst>
                  <a:ext uri="{0D108BD9-81ED-4DB2-BD59-A6C34878D82A}">
                    <a16:rowId xmlns:a16="http://schemas.microsoft.com/office/drawing/2014/main" val="612188810"/>
                  </a:ext>
                </a:extLst>
              </a:tr>
              <a:tr h="10656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44.03.02 Психолого-педагогическое образование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Институт психологии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 anchor="ctr"/>
                </a:tc>
                <a:extLst>
                  <a:ext uri="{0D108BD9-81ED-4DB2-BD59-A6C34878D82A}">
                    <a16:rowId xmlns:a16="http://schemas.microsoft.com/office/drawing/2014/main" val="2720168522"/>
                  </a:ext>
                </a:extLst>
              </a:tr>
              <a:tr h="10656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44.03.03 - Специальное (дефектологическое) образование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Институт дефектологического образования и реабилитации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 anchor="ctr"/>
                </a:tc>
                <a:extLst>
                  <a:ext uri="{0D108BD9-81ED-4DB2-BD59-A6C34878D82A}">
                    <a16:rowId xmlns:a16="http://schemas.microsoft.com/office/drawing/2014/main" val="13327744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471" y="2211710"/>
            <a:ext cx="3010993" cy="190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8052" y="195486"/>
            <a:ext cx="5328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557B5"/>
                </a:solidFill>
              </a:rPr>
              <a:t>Серебряный сертификат</a:t>
            </a:r>
            <a:endParaRPr lang="ru-RU" sz="2400" b="1" dirty="0">
              <a:solidFill>
                <a:srgbClr val="1557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37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852636"/>
            <a:ext cx="8352928" cy="409537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3312" y="542582"/>
            <a:ext cx="3180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(следующие 25% от общего числа участников ФИЭБ)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963914"/>
              </p:ext>
            </p:extLst>
          </p:nvPr>
        </p:nvGraphicFramePr>
        <p:xfrm>
          <a:off x="448071" y="1271520"/>
          <a:ext cx="5273138" cy="3460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9509">
                  <a:extLst>
                    <a:ext uri="{9D8B030D-6E8A-4147-A177-3AD203B41FA5}">
                      <a16:colId xmlns:a16="http://schemas.microsoft.com/office/drawing/2014/main" val="2364442480"/>
                    </a:ext>
                  </a:extLst>
                </a:gridCol>
                <a:gridCol w="1877348">
                  <a:extLst>
                    <a:ext uri="{9D8B030D-6E8A-4147-A177-3AD203B41FA5}">
                      <a16:colId xmlns:a16="http://schemas.microsoft.com/office/drawing/2014/main" val="3997113167"/>
                    </a:ext>
                  </a:extLst>
                </a:gridCol>
                <a:gridCol w="966281">
                  <a:extLst>
                    <a:ext uri="{9D8B030D-6E8A-4147-A177-3AD203B41FA5}">
                      <a16:colId xmlns:a16="http://schemas.microsoft.com/office/drawing/2014/main" val="1724300187"/>
                    </a:ext>
                  </a:extLst>
                </a:gridCol>
              </a:tblGrid>
              <a:tr h="8660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Направление подготовки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Структурное подразделение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Кол-во участников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/>
                </a:tc>
                <a:extLst>
                  <a:ext uri="{0D108BD9-81ED-4DB2-BD59-A6C34878D82A}">
                    <a16:rowId xmlns:a16="http://schemas.microsoft.com/office/drawing/2014/main" val="612188810"/>
                  </a:ext>
                </a:extLst>
              </a:tr>
              <a:tr h="8647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44.03.02 Психолого-педагогическое образование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Институт психологии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 anchor="ctr"/>
                </a:tc>
                <a:extLst>
                  <a:ext uri="{0D108BD9-81ED-4DB2-BD59-A6C34878D82A}">
                    <a16:rowId xmlns:a16="http://schemas.microsoft.com/office/drawing/2014/main" val="2720168522"/>
                  </a:ext>
                </a:extLst>
              </a:tr>
              <a:tr h="8647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05.03.06 - Экология и природопользование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Факультет биологии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 anchor="ctr"/>
                </a:tc>
                <a:extLst>
                  <a:ext uri="{0D108BD9-81ED-4DB2-BD59-A6C34878D82A}">
                    <a16:rowId xmlns:a16="http://schemas.microsoft.com/office/drawing/2014/main" val="3475077686"/>
                  </a:ext>
                </a:extLst>
              </a:tr>
              <a:tr h="8647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44.03.03 - Специальное (дефектологическое) образование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Институт дефектологического образования и реабилитации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 anchor="ctr"/>
                </a:tc>
                <a:extLst>
                  <a:ext uri="{0D108BD9-81ED-4DB2-BD59-A6C34878D82A}">
                    <a16:rowId xmlns:a16="http://schemas.microsoft.com/office/drawing/2014/main" val="13327744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1" y="1928217"/>
            <a:ext cx="3076901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8052" y="195486"/>
            <a:ext cx="5328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557B5"/>
                </a:solidFill>
              </a:rPr>
              <a:t>Бронзовый сертификат</a:t>
            </a:r>
            <a:endParaRPr lang="ru-RU" sz="2400" b="1" dirty="0">
              <a:solidFill>
                <a:srgbClr val="1557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22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809994"/>
            <a:ext cx="8352928" cy="4138020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6258" y="579028"/>
            <a:ext cx="3034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(оставшиеся 50%)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568219"/>
              </p:ext>
            </p:extLst>
          </p:nvPr>
        </p:nvGraphicFramePr>
        <p:xfrm>
          <a:off x="431541" y="1024777"/>
          <a:ext cx="5220580" cy="3808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5294">
                  <a:extLst>
                    <a:ext uri="{9D8B030D-6E8A-4147-A177-3AD203B41FA5}">
                      <a16:colId xmlns:a16="http://schemas.microsoft.com/office/drawing/2014/main" val="2364442480"/>
                    </a:ext>
                  </a:extLst>
                </a:gridCol>
                <a:gridCol w="1858636">
                  <a:extLst>
                    <a:ext uri="{9D8B030D-6E8A-4147-A177-3AD203B41FA5}">
                      <a16:colId xmlns:a16="http://schemas.microsoft.com/office/drawing/2014/main" val="3997113167"/>
                    </a:ext>
                  </a:extLst>
                </a:gridCol>
                <a:gridCol w="956650">
                  <a:extLst>
                    <a:ext uri="{9D8B030D-6E8A-4147-A177-3AD203B41FA5}">
                      <a16:colId xmlns:a16="http://schemas.microsoft.com/office/drawing/2014/main" val="1724300187"/>
                    </a:ext>
                  </a:extLst>
                </a:gridCol>
              </a:tblGrid>
              <a:tr h="7019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Направление подготовки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Структурное подразделение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Кол-во участников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/>
                </a:tc>
                <a:extLst>
                  <a:ext uri="{0D108BD9-81ED-4DB2-BD59-A6C34878D82A}">
                    <a16:rowId xmlns:a16="http://schemas.microsoft.com/office/drawing/2014/main" val="612188810"/>
                  </a:ext>
                </a:extLst>
              </a:tr>
              <a:tr h="75132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44.03.02 Психолого-педагогическое образование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Институт психологии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 anchor="ctr"/>
                </a:tc>
                <a:extLst>
                  <a:ext uri="{0D108BD9-81ED-4DB2-BD59-A6C34878D82A}">
                    <a16:rowId xmlns:a16="http://schemas.microsoft.com/office/drawing/2014/main" val="2720168522"/>
                  </a:ext>
                </a:extLst>
              </a:tr>
              <a:tr h="7513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Институт детства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 anchor="ctr"/>
                </a:tc>
                <a:extLst>
                  <a:ext uri="{0D108BD9-81ED-4DB2-BD59-A6C34878D82A}">
                    <a16:rowId xmlns:a16="http://schemas.microsoft.com/office/drawing/2014/main" val="2862340270"/>
                  </a:ext>
                </a:extLst>
              </a:tr>
              <a:tr h="7513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05.03.06 - Экология и природопользование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Факультет биологии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 anchor="ctr"/>
                </a:tc>
                <a:extLst>
                  <a:ext uri="{0D108BD9-81ED-4DB2-BD59-A6C34878D82A}">
                    <a16:rowId xmlns:a16="http://schemas.microsoft.com/office/drawing/2014/main" val="3475077686"/>
                  </a:ext>
                </a:extLst>
              </a:tr>
              <a:tr h="7513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44.03.03 - Специальное (дефектологическое) образование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Институт дефектологического образования и реабилитации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9095" marB="39095" anchor="ctr"/>
                </a:tc>
                <a:extLst>
                  <a:ext uri="{0D108BD9-81ED-4DB2-BD59-A6C34878D82A}">
                    <a16:rowId xmlns:a16="http://schemas.microsoft.com/office/drawing/2014/main" val="1332774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68052" y="195486"/>
            <a:ext cx="5328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557B5"/>
                </a:solidFill>
              </a:rPr>
              <a:t>Сертификат участника</a:t>
            </a:r>
            <a:endParaRPr lang="ru-RU" sz="2400" b="1" dirty="0">
              <a:solidFill>
                <a:srgbClr val="1557B5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918" y="1978283"/>
            <a:ext cx="3076901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35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216" y="195487"/>
            <a:ext cx="296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1557B5"/>
                </a:solidFill>
              </a:rPr>
              <a:t>Сертификат качества</a:t>
            </a:r>
            <a:endParaRPr lang="ru-RU" sz="2400" b="1" dirty="0">
              <a:solidFill>
                <a:srgbClr val="1557B5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848097"/>
            <a:ext cx="8352928" cy="413579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0" y="828524"/>
            <a:ext cx="2808312" cy="3983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827" y="848098"/>
            <a:ext cx="2786727" cy="3964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729" y="793920"/>
            <a:ext cx="2847423" cy="40590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46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284</Words>
  <Application>Microsoft Office PowerPoint</Application>
  <PresentationFormat>Экран (16:9)</PresentationFormat>
  <Paragraphs>100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Lazursky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operator</dc:creator>
  <cp:lastModifiedBy>Федор</cp:lastModifiedBy>
  <cp:revision>20</cp:revision>
  <dcterms:created xsi:type="dcterms:W3CDTF">2023-05-04T19:30:06Z</dcterms:created>
  <dcterms:modified xsi:type="dcterms:W3CDTF">2024-05-16T09:20:01Z</dcterms:modified>
</cp:coreProperties>
</file>