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367" r:id="rId2"/>
    <p:sldId id="430" r:id="rId3"/>
    <p:sldId id="442" r:id="rId4"/>
    <p:sldId id="443" r:id="rId5"/>
    <p:sldId id="444" r:id="rId6"/>
    <p:sldId id="445" r:id="rId7"/>
    <p:sldId id="446" r:id="rId8"/>
    <p:sldId id="447" r:id="rId9"/>
    <p:sldId id="448" r:id="rId10"/>
    <p:sldId id="449" r:id="rId11"/>
    <p:sldId id="450" r:id="rId12"/>
    <p:sldId id="451" r:id="rId13"/>
    <p:sldId id="452" r:id="rId14"/>
    <p:sldId id="453" r:id="rId15"/>
    <p:sldId id="454" r:id="rId16"/>
    <p:sldId id="455" r:id="rId17"/>
    <p:sldId id="441" r:id="rId18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5740" autoAdjust="0"/>
  </p:normalViewPr>
  <p:slideViewPr>
    <p:cSldViewPr>
      <p:cViewPr varScale="1">
        <p:scale>
          <a:sx n="80" d="100"/>
          <a:sy n="80" d="100"/>
        </p:scale>
        <p:origin x="84" y="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474" cy="4970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738" y="0"/>
            <a:ext cx="2950474" cy="4970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92B3B-C467-481F-9C17-52121863DCC2}" type="datetimeFigureOut">
              <a:rPr lang="ru-RU" smtClean="0"/>
              <a:t>15.03.2018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2153"/>
            <a:ext cx="2950474" cy="4970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738" y="9442153"/>
            <a:ext cx="2950474" cy="4970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F2FBC-5976-46EA-B170-0BF42B315A3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984890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474" cy="4970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4" cy="4970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2A08E5-0715-479D-9BAD-270FC6BF324B}" type="datetimeFigureOut">
              <a:rPr lang="ru-RU" smtClean="0"/>
              <a:t>15.03.2018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2153"/>
            <a:ext cx="2950474" cy="4970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153"/>
            <a:ext cx="2950474" cy="4970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05ADFC-9D89-4BDF-80BE-0E51A52E8A0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9618208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1887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8282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937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045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698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0976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3158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4083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5234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719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3173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1208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3.xml"/><Relationship Id="rId7" Type="http://schemas.openxmlformats.org/officeDocument/2006/relationships/image" Target="../media/image1.jpe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8" descr="C:\Documents and Settings\Александр_Анчуков\Мои документы\ректору\фонт тупа фон.jp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>
            <p:custDataLst>
              <p:tags r:id="rId3"/>
            </p:custDataLst>
          </p:nvPr>
        </p:nvSpPr>
        <p:spPr>
          <a:xfrm>
            <a:off x="450768" y="304801"/>
            <a:ext cx="8358188" cy="6215062"/>
          </a:xfrm>
          <a:prstGeom prst="rect">
            <a:avLst/>
          </a:prstGeom>
          <a:solidFill>
            <a:srgbClr val="259CD1">
              <a:alpha val="14000"/>
            </a:srgbClr>
          </a:solidFill>
          <a:ln w="25400">
            <a:solidFill>
              <a:srgbClr val="259C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/>
            <p:custDataLst>
              <p:tags r:id="rId4"/>
            </p:custDataLst>
          </p:nvPr>
        </p:nvSpPr>
        <p:spPr>
          <a:xfrm>
            <a:off x="685800" y="2141242"/>
            <a:ext cx="7772400" cy="18002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1E1E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Инструкция по делопроизводству</a:t>
            </a:r>
            <a:br>
              <a:rPr lang="ru-RU" b="1" dirty="0" smtClean="0">
                <a:solidFill>
                  <a:srgbClr val="1E1E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1E1E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РГПУ им. А. И. Герцена </a:t>
            </a:r>
            <a:endParaRPr lang="ru-RU" b="1" dirty="0">
              <a:solidFill>
                <a:srgbClr val="1E1E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648450" y="6236608"/>
            <a:ext cx="2133600" cy="365125"/>
          </a:xfrm>
        </p:spPr>
        <p:txBody>
          <a:bodyPr/>
          <a:lstStyle/>
          <a:p>
            <a:pPr>
              <a:defRPr/>
            </a:pPr>
            <a:fld id="{516BC30E-2E47-4560-930E-69B76744A9C3}" type="slidenum">
              <a:rPr lang="ru-RU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2" name="AutoShape 2" descr="https://mail-attachment.googleusercontent.com/attachment/u/0/?ui=2&amp;ik=e16acb6189&amp;view=att&amp;th=13c43101903af2b0&amp;attid=0.1&amp;disp=inline&amp;realattid=f_hc0dgmhv2&amp;safe=1&amp;zw&amp;saduie=AG9B_P_N4mob8ngq1eqwuhbPbI7v&amp;sadet=1358334869370&amp;sads=F20VyJ6KVJSAvzcFptT40ZKw0o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1" name="Picture 10" descr="C:\Documents and Settings\Александр_Анчуков\Мои документы\лого 1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649965"/>
            <a:ext cx="1285875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19672" y="4365104"/>
            <a:ext cx="5688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(введена в действие приказом ректора от 27.02.2018 № 0101-58/01) </a:t>
            </a:r>
            <a:endParaRPr lang="ru-RU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582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  <p:pic>
        <p:nvPicPr>
          <p:cNvPr id="5" name="Picture 10" descr="C:\Documents and Settings\Александр_Анчуков\Мои документы\лого 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82" y="0"/>
            <a:ext cx="1416069" cy="1465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-14082" y="1400534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ПОДПИСЬ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Реквизит «Подпись» состоит из наименования должности ли­ца, подписывающего документ, его личной подписи и ее расшифровки, в которой указываются инициалы и фамилия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направляемые Университетом в вышестоящие ор­ганизации, федеральные органы представительной и судебной власти и управления, подписываются ректором или уполномоченным им должностным лицом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составленные на бланках писем, подписываются ректором или проректорами в соответствии с их компетенцией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lvl="2" indent="-285750" algn="just">
              <a:buFont typeface="Arial" panose="020B0604020202020204" pitchFamily="34" charset="0"/>
              <a:buChar char="•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Две и более подписи ставятся на документах, за содержание которых отвечают несколько должностных лиц.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Подписи нескольких должностных лиц на документе распола­гаются одна под другой в последовательности, соответствующей занимае­мой должности.</a:t>
            </a:r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за содержание подписанного документа несет подписывающее лицо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отсутствия должностного лица, подпись которого за­готовлена на документе, если документ подписывает его заместитель или исполняющий обязанности, обязательно указывается фактическая долж­ность подписавшего документ, путем внесения исправлений (вписывается зам. или И.О.) и указывается его фамилия. Исправления вносятся машино­писным способом или от руки. 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 подписывать документы с предлогом «за» или проставлением косой черты перед наименованием должности.</a:t>
            </a:r>
            <a:endParaRPr lang="ru-RU" sz="17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29986" y="167857"/>
            <a:ext cx="6754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по делопроизводству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РГПУ им. А. И. Герцена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42925" y="1000424"/>
            <a:ext cx="6797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Оформление реквизитов документов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295613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  <p:pic>
        <p:nvPicPr>
          <p:cNvPr id="5" name="Picture 10" descr="C:\Documents and Settings\Александр_Анчуков\Мои документы\лого 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82" y="0"/>
            <a:ext cx="1416069" cy="1465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-14082" y="1400534"/>
            <a:ext cx="914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– правовой акт, издаваемый ректором или уполномоченным им должностным лицом. Приказами оформляются решения по оперативным, организационным, кадровым и другим вопросам внутренней работы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Университета.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Приказы подразделяются на две группы – по основной деятельности, по личному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составу.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 приказов готовят подразделения на основании поручения ректора или уполномоченного им должностного лица, либо в инициативном поряд­ке в соответствии с приказами от 11.11.2016 № 7606 «О распределении полномочий между проректорами в части издания локальных актов РГПУ им. А. И. Герцена», от 08.12.2016 № 8673 «Об утверждении порядка оформления локальных актов университета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 приказов и приложений к ним визи­руются исполнителем, готовящим проект, с указанием номера его телефона и адреса корпоративной электронной почты.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 приказов и распоряжений в обязательном порядке передаются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документационного контроля 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 правильности их оформления.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29986" y="167857"/>
            <a:ext cx="6754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по делопроизводству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РГПУ им. А. И. Герцена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42925" y="1000424"/>
            <a:ext cx="6797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Организационно-распорядительные документы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410216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  <p:pic>
        <p:nvPicPr>
          <p:cNvPr id="5" name="Picture 10" descr="C:\Documents and Settings\Александр_Анчуков\Мои документы\лого 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82" y="0"/>
            <a:ext cx="1416069" cy="1465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-14082" y="1400534"/>
            <a:ext cx="91440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</a:t>
            </a:r>
          </a:p>
          <a:p>
            <a:pPr marL="285750" lvl="2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приказа по основной деятельности состоит из двух частей: констатирующей (преамбулы) и распорядительной. Текст приказа по личному составу может состоять только из распорядительной части.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констатирующей части кратко излагаются цели и задачи, факты и события, послужившие основанием для издания приказа. Она может начинаться словами «В целях», «В соответствии», «Во исполнение» и т.д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Констатирующая часть (преамбула) приказа отделяется от распорядительного слова «ПРИКАЗЫВАЮ», которое печатается с новой строки прописными буквами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Распорядительная часть приказа по основной деятельности должна содержать четкое перечисление предписываемых действий с указанием конкретного исполнителя каждого действия и сроков исполнения. Применение расплывчатых формулировок, перегруженных знаками препинания и причастными оборотами, не допускается. Распорядительная часть приказов по личному составу излагается в соответствии с типовыми формулировками. Распорядительная часть может делиться на пункты и подпункты, которые нумеруются арабскими цифрами. Действия однородного характера могут быть перечислены в одном пункте. В качестве исполнителей указываются структурные подразделения или конкретные должностные лица. Последние пункты распорядительной части приказа по основной деятельности содержат сведения о должностных лицах, на которых возлагается контроль исполнения приказа и о должностных лицах, на которых возлагается ответственность за исполнение приказа.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29986" y="167857"/>
            <a:ext cx="6754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по делопроизводству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РГПУ им. А. И. Герцена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42925" y="1000424"/>
            <a:ext cx="6797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Организационно-распорядительные документы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258256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  <p:pic>
        <p:nvPicPr>
          <p:cNvPr id="5" name="Picture 10" descr="C:\Documents and Settings\Александр_Анчуков\Мои документы\лого 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82" y="0"/>
            <a:ext cx="1416069" cy="1465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-14082" y="1400534"/>
            <a:ext cx="91440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</a:t>
            </a:r>
          </a:p>
          <a:p>
            <a:pPr marL="285750" lvl="2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приказ изменяет, отменяет или дополняет ранее изданный документ или какие-то его положения, то один из пунктов распорядительной части текста должен содержать ссылку на отменяемый документ (пункт документа) с указанием его даты, номера и заголовка. Текст пункта должен начинаться словами «Признать утратившим силу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...».</a:t>
            </a:r>
          </a:p>
          <a:p>
            <a:pPr marL="285750" lvl="2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приказа должен печататься только на лицевой стороне листа. Лист согласования печатается на оборотной стороне листа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2"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</a:t>
            </a:r>
          </a:p>
          <a:p>
            <a:pPr marL="285750" lvl="2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– распорядительный документ, издаваемый ректором или уполномоченным им должностным лицом по вопросам информационно-методического характера, а также по вопросам организационно-оперативного управления деятельностью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Университета.</a:t>
            </a:r>
          </a:p>
          <a:p>
            <a:pPr marL="285750" lvl="2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Распоряжения готовятся в соответствии с приказами от 11.11.2016 № 7606 «О распределении полномочий между проректорами в части издания локальных актов РГПУ им. А. И. Герцена», от 08.12.2016 № 8673 «Об утверждении порядка оформления локальных актов университета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29986" y="167857"/>
            <a:ext cx="6754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по делопроизводству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РГПУ им. А. И. Герцена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42925" y="1000424"/>
            <a:ext cx="6797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Организационно-распорядительные документы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278743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  <p:pic>
        <p:nvPicPr>
          <p:cNvPr id="5" name="Picture 10" descr="C:\Documents and Settings\Александр_Анчуков\Мои документы\лого 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82" y="0"/>
            <a:ext cx="1416069" cy="1465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-14082" y="1400534"/>
            <a:ext cx="9144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2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содержать информацию о фактах и событиях служебного характера и выдаваемые заинтересованным гражданам и учреждениям, удостоверяющие какой-либо юридический факт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lvl="2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Докладная записка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документ, адресованный ректору, проректорам университета или руководителю структурного подразделения в порядке подчиненности и информирующий его о ситуации или факте выполненной работы, содержащий выводы и предложения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исполнителя.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Докладная записка имеет констатирующую часть с описанием фактов или ситуации и части с изложением предложений или просьб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lvl="2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Служебная записка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документ, составляемый работником или руководителем подразделения по вопросам материально-технического характера, информационного или хозяйственного обеспечения и адресуемый руководителю или специалисту другого структурного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подразделения.</a:t>
            </a:r>
          </a:p>
          <a:p>
            <a:pPr marL="285750" lvl="2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Объяснительная записка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документ, поясняющий содержание отдельных положений основного документа или объясняющий причины какого-либо события, факта,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поступка.</a:t>
            </a:r>
          </a:p>
          <a:p>
            <a:pPr marL="285750" lvl="2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Аналитическая записка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документ, содержащий обобщенные данные о проведенном исследовании 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анализе.</a:t>
            </a:r>
          </a:p>
          <a:p>
            <a:pPr marL="285750" lvl="2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Докладные, служебные, объяснительные, аналитические записки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оформляются на чистых листах бумаги с необходимыми реквизитами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установленному образцу.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29986" y="167857"/>
            <a:ext cx="6754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по делопроизводству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РГПУ им. А. И. Герцена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42925" y="1000424"/>
            <a:ext cx="6797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Информационно-справочные документы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34735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  <p:pic>
        <p:nvPicPr>
          <p:cNvPr id="5" name="Picture 10" descr="C:\Documents and Settings\Александр_Анчуков\Мои документы\лого 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82" y="0"/>
            <a:ext cx="1416069" cy="1465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-14082" y="1400534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2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Номенклатура дел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систематизированный перечень названий дел, создаваемых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календарного года, с указанием сроков их хранения, утвержденный ректором или уполномоченным им должностным лицом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lvl="2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Номенклатура дел структурного подразделения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систематизированный перечень названий дел, образующихся в них в течение календарного года, согласованный с отделом архива, уполномоченным структурным подразделением в сфере делопроизводства и утвержденный руководителем структурного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подразделения.</a:t>
            </a:r>
          </a:p>
          <a:p>
            <a:pPr marL="285750" lvl="2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Номенклатура дел структурного подразделения составляется работником, ответственным за ведение делопроизводства структурного подразделения, согласовывается с отделом архива, уполномоченным структурным подразделением в сфере делопроизводства, подписывается руководителем подразделения и представляется в уполномоченное структурное подразделение в сфере делопроизводства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lvl="2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Каждое дело, включенное в номенклатуру, имеет указание срока хранения документов, помещенных в него. Номенклатура дел используется вместо описи как учетный документ при сдаче в отдел архива дел со сроками хранения до 10 лет включительно и служит основой при состав­лении описи на дела постоянного хранения и со сроками свыше 10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29986" y="167857"/>
            <a:ext cx="6754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Номенклатура дел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РГПУ им. А. И. Герцена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8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  <p:pic>
        <p:nvPicPr>
          <p:cNvPr id="5" name="Picture 10" descr="C:\Documents and Settings\Александр_Анчуков\Мои документы\лого 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82" y="0"/>
            <a:ext cx="1416069" cy="1465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629986" y="167857"/>
            <a:ext cx="6754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Номенклатура дел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РГПУ им. А. И. Герцена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491022"/>
              </p:ext>
            </p:extLst>
          </p:nvPr>
        </p:nvGraphicFramePr>
        <p:xfrm>
          <a:off x="251520" y="1465017"/>
          <a:ext cx="8568952" cy="513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0288">
                  <a:extLst>
                    <a:ext uri="{9D8B030D-6E8A-4147-A177-3AD203B41FA5}">
                      <a16:colId xmlns:a16="http://schemas.microsoft.com/office/drawing/2014/main" val="1131247043"/>
                    </a:ext>
                  </a:extLst>
                </a:gridCol>
                <a:gridCol w="2438724">
                  <a:extLst>
                    <a:ext uri="{9D8B030D-6E8A-4147-A177-3AD203B41FA5}">
                      <a16:colId xmlns:a16="http://schemas.microsoft.com/office/drawing/2014/main" val="3632524347"/>
                    </a:ext>
                  </a:extLst>
                </a:gridCol>
                <a:gridCol w="1326473">
                  <a:extLst>
                    <a:ext uri="{9D8B030D-6E8A-4147-A177-3AD203B41FA5}">
                      <a16:colId xmlns:a16="http://schemas.microsoft.com/office/drawing/2014/main" val="1603233059"/>
                    </a:ext>
                  </a:extLst>
                </a:gridCol>
                <a:gridCol w="1525274">
                  <a:extLst>
                    <a:ext uri="{9D8B030D-6E8A-4147-A177-3AD203B41FA5}">
                      <a16:colId xmlns:a16="http://schemas.microsoft.com/office/drawing/2014/main" val="3144252696"/>
                    </a:ext>
                  </a:extLst>
                </a:gridCol>
                <a:gridCol w="2298193">
                  <a:extLst>
                    <a:ext uri="{9D8B030D-6E8A-4147-A177-3AD203B41FA5}">
                      <a16:colId xmlns:a16="http://schemas.microsoft.com/office/drawing/2014/main" val="2086721331"/>
                    </a:ext>
                  </a:extLst>
                </a:gridCol>
              </a:tblGrid>
              <a:tr h="326966"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раздела</a:t>
                      </a:r>
                      <a:endParaRPr lang="ru-RU" sz="9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645298"/>
                  </a:ext>
                </a:extLst>
              </a:tr>
              <a:tr h="1375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дела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Заголовок дела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дел (томов, частей)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хранения дела (тома, части) № статьи по Перечню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5264664"/>
                  </a:ext>
                </a:extLst>
              </a:tr>
              <a:tr h="20740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0204-01</a:t>
                      </a:r>
                      <a:endParaRPr lang="ru-RU" sz="9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Локальные нормативные акты, регламентирующие деятельность университета (устав, правила, положения, инструкции)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base">
                        <a:lnSpc>
                          <a:spcPct val="115000"/>
                        </a:lnSpc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Копия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ДМН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19а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государственное хранение не передаются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8739937"/>
                  </a:ext>
                </a:extLst>
              </a:tr>
              <a:tr h="6776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0204-02</a:t>
                      </a:r>
                      <a:endParaRPr lang="ru-RU" sz="9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Приказы ректора по основной деятельности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Постоянно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19а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87191338"/>
                  </a:ext>
                </a:extLst>
              </a:tr>
              <a:tr h="6776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0204-03</a:t>
                      </a:r>
                      <a:endParaRPr lang="ru-RU" sz="9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Распоряжения ректора по основной деятельности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Постоянно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19а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52808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99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87624" y="2924944"/>
            <a:ext cx="717261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dirty="0">
                <a:latin typeface="Monotype Corsiva" panose="03010101010201010101" pitchFamily="66" charset="0"/>
              </a:rPr>
              <a:t>Спасибо за внимание!</a:t>
            </a:r>
          </a:p>
        </p:txBody>
      </p:sp>
      <p:pic>
        <p:nvPicPr>
          <p:cNvPr id="6" name="Picture 10" descr="C:\Documents and Settings\Александр_Анчуков\Мои документы\лого 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82" y="0"/>
            <a:ext cx="1416069" cy="1465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105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  <p:pic>
        <p:nvPicPr>
          <p:cNvPr id="5" name="Picture 10" descr="C:\Documents and Settings\Александр_Анчуков\Мои документы\лого 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70" y="167857"/>
            <a:ext cx="1416069" cy="1465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1502688"/>
            <a:ext cx="9144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за организацию и состояние делопроизводства в структурных подразделениях Университета, своевременное и качественное исполнение документов, а также за их сохранность возлагается на руководителей этих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подразделений.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Непосредственное ведение делопроизводства в структурных подразделениях Университета возлагается на работников, назначенных ответственными за эту работу, которые обеспечивают учет и прохождение доку­ментов в установленные сроки, информируют руководителя структурного подразделения о состоянии их исполнения, осуществляют ознакомление работников с нормативными и методическими документами по делопроизводству. В структурных подразделениях (филиалах), где по штату не предусмотрен специальный работник для ведения делопроизводства, руководителем подразделения назнача­ется работник, ответственный за эту работу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организации четкого ведения делопроизводства всем структурным подразделениям присваиваются индексы, используемые при регистрации исходящих и внутренних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Работники Университета несут дисциплинарную ответственность за несоблюдение требований настоящей Инструкции.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29986" y="167857"/>
            <a:ext cx="6754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по делопроизводству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РГПУ им. А. И. Герцена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29163" y="1066105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Общие положения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42825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  <p:pic>
        <p:nvPicPr>
          <p:cNvPr id="5" name="Picture 10" descr="C:\Documents and Settings\Александр_Анчуков\Мои документы\лого 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70" y="167857"/>
            <a:ext cx="1416069" cy="1465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1802214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поступающих (входящих) документов осуществляется централизованно работниками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отдела.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 подлежат документы независимо от способа их доставки. Регистрации не подлежат — рекламные извеще­ния, плакаты, проспекты, поздравительные письма, информационные письма, открытки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полученные работниками Университета при личном приеме посетителей или посещении других учреждений, должны быть переданы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отдел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регистрации не позднее следующего рабочего дня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29986" y="167857"/>
            <a:ext cx="6754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по делопроизводству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РГПУ им. А. И. Герцена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89601" y="1163548"/>
            <a:ext cx="6480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Работа с поступающими (входящими) документами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231074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  <p:pic>
        <p:nvPicPr>
          <p:cNvPr id="5" name="Picture 10" descr="C:\Documents and Settings\Александр_Анчуков\Мои документы\лого 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70" y="167857"/>
            <a:ext cx="1416069" cy="1465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1802214"/>
            <a:ext cx="9144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подготовки отправляемых (исходящих) документов включает в себя – составление проекта документа, согласование, подписание или утвержде­ние и отправку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Тексты ответных писем должны точно соответствовать данным поручениям, поступившим запросам, указаниям по исполнению документов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передачи документа на подпись ректору или уполномоченному им должностному лицу исполнитель должен прове­рить содержание, правильность оформления документа, наличие необходимых виз и приложений. Документ представляется на подпись вместе с материа­лами, на основании которых он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готовился.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отправляемых (исходящих) документов осуществляется работниками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отдела.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Документ, предназначенный к отправке должен содержать: дату, регистрационный номер, заголовок, адрес (почтовый индекс, город, улицу, номер дома, наименование организации, а для режимных предприятий – индекс, город и номер почтового ящика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29986" y="167857"/>
            <a:ext cx="6754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по делопроизводству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РГПУ им. А. И. Герцена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89601" y="1046591"/>
            <a:ext cx="6797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Порядок подготовки отправляемых (исходящих) документов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120906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  <p:pic>
        <p:nvPicPr>
          <p:cNvPr id="5" name="Picture 10" descr="C:\Documents and Settings\Александр_Анчуков\Мои документы\лого 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70" y="167857"/>
            <a:ext cx="1416069" cy="1465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1802214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оформляются на бланках и имеют установленный комплекс реквизитов и порядок их расположения. В Университете применяются следующие виды бланков – приказа, распоряжения, письма, протокола, выписки из протокола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Бланки приказов, распоряжений, писем имеют порядковые номера и подлежат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учету.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лист документа, оформленный на бланке или без него, должен иметь поля не менее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мм –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левое;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мм –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правое;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мм –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верхнее;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мм –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нижнее.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шрифта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№ 12-14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Шрифт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Times New Roman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Абзацный отступ текста документа – 1,25 см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Заголовки разделов и подразделов печатаются с абзацным отступом или центрируются по ширине текста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Многострочные реквизиты печатаются через один межстрочный интервал, составные части реквизитов отделяются дополнительным интервалом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документа печатается через 1 – 1,5 межстрочных интервала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Номера страниц проставляются посередине верхнего поля документа на расстоянии не менее 10 мм от верхнего края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листа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29986" y="167857"/>
            <a:ext cx="6754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по делопроизводству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РГПУ им. А. И. Герцена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89601" y="1046591"/>
            <a:ext cx="6797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Правила составления и оформления документов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94860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  <p:pic>
        <p:nvPicPr>
          <p:cNvPr id="5" name="Picture 10" descr="C:\Documents and Settings\Александр_Анчуков\Мои документы\лого 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70" y="167857"/>
            <a:ext cx="1416069" cy="1465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1632877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ДОКУМЕНТА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документа записывается в последовательности: день месяца, месяц, год одним из двух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способов: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арабскими цифрами, разделенными точкой: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05.10.2017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словесно-цифровым способом: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октября 2017 г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организационно-распорядительных документах дата проставляется цифровым способом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АДРЕСАТ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Адресат используется при оформлении деловых (служебных) писем, внутренних информационно-справочных документов (докладных, служебных записок и др.). Документы адресуют в организации, структурные подразделе­ния или конкретному должностному или физическому лицу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Реквизит «адресат» проставляется в верхней правой части документа (на бланке с угловым расположением реквизитов) или справа под реквизитами бланка (при продольном расположении реквизитов бланка). Строки реквизита "адресат" выравниваются по левому краю или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центруются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относительно самой длинной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строки.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Реквизит «адресат» может состоять из следующих со­ставных частей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организации, учреждения (в именительном падеже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наименование структурного подразделения (в именительном падеже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указание должности получателя (в дательном падеже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фамилия и инициалы (в дательном падеже), инициалы указываются после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фамилии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почтовый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29986" y="167857"/>
            <a:ext cx="6754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по делопроизводству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РГПУ им. А. И. Герцена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42925" y="1000424"/>
            <a:ext cx="6797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Оформление реквизитов документов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137705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  <p:pic>
        <p:nvPicPr>
          <p:cNvPr id="5" name="Picture 10" descr="C:\Documents and Settings\Александр_Анчуков\Мои документы\лого 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70" y="167857"/>
            <a:ext cx="1416069" cy="1465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1632877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документа производится про­ставлением грифа утверждения или изданием распорядительного докумен­та (в тех случаях, когда требуются дополнительные предписания и разъяс­нения). Гриф утверждения размещается в правом верхнем углу первого листа документа. Строки реквизита выравниваются по левому краю или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центруются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относительно самой длинной строки. Документы утверждаются ректором или уполномоченным ректором должностным лицом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утверждении документа распорядительным документом гриф утверждения состоит из слова УТВЕРЖДЕН (УТВЕРЖДЕНА, УТВЕРЖДЕНЫ или УТВЕРЖДЕНО), согласованного с наименованием вида утверждаемого документа, наименования распорядительного документа в творительном падеже, его даты, номера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ЗАГОЛОВОК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Заголовок к тексту – краткое содержание документа. Заголовок к тексту формулируется с предлогом «О» («Об») и отвечает на вопрос «о чем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?»).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Заголовок приказа или распоряжения оформляется над текстом посередине рабочего поля документа и центрируется относительно самой длинной строки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lvl="2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Заголовок внутреннего или исходящего документа оформляется под реквизитами бланка слева, от границы левого поля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29986" y="167857"/>
            <a:ext cx="6754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по делопроизводству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РГПУ им. А. И. Герцена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42925" y="1000424"/>
            <a:ext cx="6797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Оформление реквизитов документов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178892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  <p:pic>
        <p:nvPicPr>
          <p:cNvPr id="5" name="Picture 10" descr="C:\Documents and Settings\Александр_Анчуков\Мои документы\лого 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70" y="167857"/>
            <a:ext cx="1416069" cy="1465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1632877"/>
            <a:ext cx="9144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случае, если документ имеет приложения, то слово ПРИЛОЖЕНИЕ пишется с заглавной буквы прямо от левого поля, после него ставится двоеточие и указывается количество листов и экземпляров. Если приложения в тексте не названы, их наименование, дается в отметке о приложениях с указанием количества листов и экземпляров в каждом приложении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Приложение: на 5 л. в 2 экз.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Приложение: 1. Штатное расписание на 4 л. в 3 экз.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Смета расходов на 2 л. в 3 экз.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приложение сброшюровано, то количество листов не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ука­зывается.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29986" y="167857"/>
            <a:ext cx="6754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по делопроизводству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РГПУ им. А. И. Герцена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42925" y="1000424"/>
            <a:ext cx="6797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Оформление реквизитов документов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104754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  <p:pic>
        <p:nvPicPr>
          <p:cNvPr id="5" name="Picture 10" descr="C:\Documents and Settings\Александр_Анчуков\Мои документы\лого 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70" y="167857"/>
            <a:ext cx="1416069" cy="1465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1632877"/>
            <a:ext cx="9144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(ВНУТРЕННЕЕ)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Визой оформляется внутреннее согласование документа. Виза свидетельствует о согласии или несогласии должностного лица с содержанием проекта документа. Виза включает должность лица, визирующего документ, подпись, расшифровку подписи (инициалы, фамилию) и дату визирования. Визы проставляются на экземплярах документов, остающихся в Уни­верситете, на последнем листе документа под подписью, на обороте последнего листа подлинника документа или на листе согласования (визирования), прилагаемом к документу. Не допускается передача полномочий по визированию должностным лицам, не указанным в листе согласования, за исключением случаев исполнения ими обязанно­стей должностных лиц на период их временного отсутствия (во время болезни, отпуска или командировки). При этом рядом с наименованием должности ставятся слова: «Заместитель» или «И.о.» (исполняющий обязанности) и указывается фактическая должность лица, завизировавшего при­каз, его фамилия и инициалы (исправления можно внести от руки или ма­шинописным способом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 визировать приказы с предлогом «за» или с проставлением косой черты перед наименованием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29986" y="167857"/>
            <a:ext cx="6754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по делопроизводству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РГПУ им. А. И. Герцена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42925" y="1000424"/>
            <a:ext cx="6797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Оформление реквизитов документов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171612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aQo2qBWONNAAbnU5P5n4v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qOGj87ZfyS1xQRRXlqNN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qqCyh55C7BUYVr5fTv7j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2qxCLnOY5plS4Gk3wdDrB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gp9Wyt986PgncEhWxhoa5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5573</TotalTime>
  <Words>1209</Words>
  <Application>Microsoft Office PowerPoint</Application>
  <PresentationFormat>Экран (4:3)</PresentationFormat>
  <Paragraphs>151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Monotype Corsiva</vt:lpstr>
      <vt:lpstr>Times New Roman</vt:lpstr>
      <vt:lpstr>Тема Office</vt:lpstr>
      <vt:lpstr>Инструкция по делопроизводству РГПУ им. А. И. Герцена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«Состояние и задачи построения информационной среды университета в контексте программы развития на 2011 – 2015гг.»</dc:title>
  <dc:creator>Michail</dc:creator>
  <cp:lastModifiedBy>User</cp:lastModifiedBy>
  <cp:revision>464</cp:revision>
  <cp:lastPrinted>2018-03-15T07:52:44Z</cp:lastPrinted>
  <dcterms:created xsi:type="dcterms:W3CDTF">2011-05-23T12:31:56Z</dcterms:created>
  <dcterms:modified xsi:type="dcterms:W3CDTF">2018-03-15T07:53:09Z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DocumentId">
    <vt:lpwstr>1Xu4s7a-sQx7gZbWSqfobwTzpZvHVBsT4VfUJjKRY0OI</vt:lpwstr>
  </property>
  <property fmtid="{D5CDD505-2E9C-101B-9397-08002B2CF9AE}" pid="3" name="Google.Documents.RevisionId">
    <vt:lpwstr>02888487330983373443</vt:lpwstr>
  </property>
  <property fmtid="{D5CDD505-2E9C-101B-9397-08002B2CF9AE}" pid="4" name="Google.Documents.PreviousRevisionId">
    <vt:lpwstr>00699777362141860446</vt:lpwstr>
  </property>
  <property fmtid="{D5CDD505-2E9C-101B-9397-08002B2CF9AE}" pid="5" name="Google.Documents.PluginVersion">
    <vt:lpwstr>2.0.2424.7283</vt:lpwstr>
  </property>
  <property fmtid="{D5CDD505-2E9C-101B-9397-08002B2CF9AE}" pid="6" name="Google.Documents.MergeIncapabilityFlags">
    <vt:i4>0</vt:i4>
  </property>
  <property fmtid="{D5CDD505-2E9C-101B-9397-08002B2CF9AE}" pid="7" name="Google.Documents.Tracking">
    <vt:lpwstr>true</vt:lpwstr>
  </property>
</Properties>
</file>