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6" r:id="rId3"/>
    <p:sldId id="267" r:id="rId4"/>
    <p:sldId id="268" r:id="rId5"/>
    <p:sldId id="258" r:id="rId6"/>
    <p:sldId id="273" r:id="rId7"/>
    <p:sldId id="279" r:id="rId8"/>
    <p:sldId id="283" r:id="rId9"/>
    <p:sldId id="285" r:id="rId10"/>
    <p:sldId id="284" r:id="rId11"/>
    <p:sldId id="280" r:id="rId12"/>
    <p:sldId id="281" r:id="rId13"/>
    <p:sldId id="286" r:id="rId14"/>
    <p:sldId id="275" r:id="rId15"/>
    <p:sldId id="276" r:id="rId16"/>
    <p:sldId id="277" r:id="rId17"/>
    <p:sldId id="278" r:id="rId18"/>
    <p:sldId id="287" r:id="rId19"/>
    <p:sldId id="262" r:id="rId20"/>
    <p:sldId id="259" r:id="rId21"/>
    <p:sldId id="269" r:id="rId22"/>
    <p:sldId id="270" r:id="rId23"/>
    <p:sldId id="271" r:id="rId24"/>
    <p:sldId id="260" r:id="rId25"/>
    <p:sldId id="288" r:id="rId26"/>
    <p:sldId id="265" r:id="rId27"/>
    <p:sldId id="289" r:id="rId28"/>
    <p:sldId id="29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008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20B0E5-CC65-4945-BBD0-5B4C4B759C2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50D48CD-E47F-418B-8F71-E680306CAC26}">
      <dgm:prSet phldrT="[Текст]" custT="1"/>
      <dgm:spPr/>
      <dgm:t>
        <a:bodyPr/>
        <a:lstStyle/>
        <a:p>
          <a:r>
            <a:rPr lang="ru-RU" sz="36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Компоненты </a:t>
          </a:r>
          <a:r>
            <a:rPr lang="ru-RU" sz="3600" dirty="0" smtClean="0">
              <a:latin typeface="Calibri" pitchFamily="34" charset="0"/>
              <a:cs typeface="Calibri" pitchFamily="34" charset="0"/>
            </a:rPr>
            <a:t> ФОС ОПОП</a:t>
          </a:r>
          <a:endParaRPr lang="ru-RU" sz="3600" dirty="0">
            <a:latin typeface="Calibri" pitchFamily="34" charset="0"/>
            <a:cs typeface="Calibri" pitchFamily="34" charset="0"/>
          </a:endParaRPr>
        </a:p>
      </dgm:t>
    </dgm:pt>
    <dgm:pt modelId="{E9074E69-E7AC-4464-BA37-E6DD4B394D82}" type="parTrans" cxnId="{5FD17ABE-9F6C-4B7F-B398-CE79E7B7FFBF}">
      <dgm:prSet/>
      <dgm:spPr/>
      <dgm:t>
        <a:bodyPr/>
        <a:lstStyle/>
        <a:p>
          <a:endParaRPr lang="ru-RU"/>
        </a:p>
      </dgm:t>
    </dgm:pt>
    <dgm:pt modelId="{DD6E11B2-4FDB-45D1-B57B-3C57C9FABABE}" type="sibTrans" cxnId="{5FD17ABE-9F6C-4B7F-B398-CE79E7B7FFBF}">
      <dgm:prSet/>
      <dgm:spPr/>
      <dgm:t>
        <a:bodyPr/>
        <a:lstStyle/>
        <a:p>
          <a:endParaRPr lang="ru-RU"/>
        </a:p>
      </dgm:t>
    </dgm:pt>
    <dgm:pt modelId="{D75E9793-4C9D-4907-92D5-CB7F6CAA0F68}">
      <dgm:prSet phldrT="[Текст]" custT="1"/>
      <dgm:spPr/>
      <dgm:t>
        <a:bodyPr/>
        <a:lstStyle/>
        <a:p>
          <a:r>
            <a:rPr lang="ru-RU" sz="2800" b="1" dirty="0" smtClean="0">
              <a:latin typeface="Calibri" pitchFamily="34" charset="0"/>
              <a:cs typeface="Calibri" pitchFamily="34" charset="0"/>
            </a:rPr>
            <a:t>Формализованные</a:t>
          </a:r>
          <a:r>
            <a:rPr lang="ru-RU" sz="2800" dirty="0" smtClean="0">
              <a:latin typeface="Calibri" pitchFamily="34" charset="0"/>
              <a:cs typeface="Calibri" pitchFamily="34" charset="0"/>
            </a:rPr>
            <a:t> (тесты, вопросы…) </a:t>
          </a:r>
          <a:endParaRPr lang="ru-RU" sz="2800" dirty="0">
            <a:latin typeface="Calibri" pitchFamily="34" charset="0"/>
            <a:cs typeface="Calibri" pitchFamily="34" charset="0"/>
          </a:endParaRPr>
        </a:p>
      </dgm:t>
    </dgm:pt>
    <dgm:pt modelId="{2412977C-53D5-4714-9C50-FAD83BBC50C2}" type="parTrans" cxnId="{1A2FD9C9-7280-480C-92F1-A09DFADEBDA0}">
      <dgm:prSet/>
      <dgm:spPr/>
      <dgm:t>
        <a:bodyPr/>
        <a:lstStyle/>
        <a:p>
          <a:endParaRPr lang="ru-RU"/>
        </a:p>
      </dgm:t>
    </dgm:pt>
    <dgm:pt modelId="{A125D581-C5B9-4D40-8664-79FA81F38231}" type="sibTrans" cxnId="{1A2FD9C9-7280-480C-92F1-A09DFADEBDA0}">
      <dgm:prSet/>
      <dgm:spPr/>
      <dgm:t>
        <a:bodyPr/>
        <a:lstStyle/>
        <a:p>
          <a:endParaRPr lang="ru-RU"/>
        </a:p>
      </dgm:t>
    </dgm:pt>
    <dgm:pt modelId="{27BAC4A6-4FF9-47AF-BA21-F56DDE69B636}">
      <dgm:prSet phldrT="[Текст]" custT="1"/>
      <dgm:spPr/>
      <dgm:t>
        <a:bodyPr/>
        <a:lstStyle/>
        <a:p>
          <a:r>
            <a:rPr lang="ru-RU" sz="2800" b="1" dirty="0" smtClean="0">
              <a:latin typeface="Calibri" pitchFamily="34" charset="0"/>
              <a:cs typeface="Calibri" pitchFamily="34" charset="0"/>
            </a:rPr>
            <a:t>Неформализованные</a:t>
          </a:r>
          <a:r>
            <a:rPr lang="ru-RU" sz="2800" dirty="0" smtClean="0">
              <a:latin typeface="Calibri" pitchFamily="34" charset="0"/>
              <a:cs typeface="Calibri" pitchFamily="34" charset="0"/>
            </a:rPr>
            <a:t> (профессиональные задачи, кейсы, имитационно-моделирующие и др. виды игр, ситуационные задания, ...)</a:t>
          </a:r>
          <a:endParaRPr lang="ru-RU" sz="2800" dirty="0">
            <a:latin typeface="Calibri" pitchFamily="34" charset="0"/>
            <a:cs typeface="Calibri" pitchFamily="34" charset="0"/>
          </a:endParaRPr>
        </a:p>
      </dgm:t>
    </dgm:pt>
    <dgm:pt modelId="{A2DC9A88-23F3-4466-A301-72055FBE3D26}" type="parTrans" cxnId="{87E254D9-B123-43F6-A625-112584B389DE}">
      <dgm:prSet/>
      <dgm:spPr/>
      <dgm:t>
        <a:bodyPr/>
        <a:lstStyle/>
        <a:p>
          <a:endParaRPr lang="ru-RU"/>
        </a:p>
      </dgm:t>
    </dgm:pt>
    <dgm:pt modelId="{BC564DCA-074D-46B7-9240-A019EA53FFF9}" type="sibTrans" cxnId="{87E254D9-B123-43F6-A625-112584B389DE}">
      <dgm:prSet/>
      <dgm:spPr/>
      <dgm:t>
        <a:bodyPr/>
        <a:lstStyle/>
        <a:p>
          <a:endParaRPr lang="ru-RU"/>
        </a:p>
      </dgm:t>
    </dgm:pt>
    <dgm:pt modelId="{79EDB577-73F0-4DAA-B24E-AA970AB76D62}" type="pres">
      <dgm:prSet presAssocID="{3220B0E5-CC65-4945-BBD0-5B4C4B759C2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ADF07B2-108C-483B-B675-C57A1B19DF98}" type="pres">
      <dgm:prSet presAssocID="{450D48CD-E47F-418B-8F71-E680306CAC26}" presName="root" presStyleCnt="0"/>
      <dgm:spPr/>
    </dgm:pt>
    <dgm:pt modelId="{419DF82E-CDDC-41A6-A417-D9AAF4D3B889}" type="pres">
      <dgm:prSet presAssocID="{450D48CD-E47F-418B-8F71-E680306CAC26}" presName="rootComposite" presStyleCnt="0"/>
      <dgm:spPr/>
    </dgm:pt>
    <dgm:pt modelId="{01C51BFA-B7FC-41EA-BCFD-B3EC437884E2}" type="pres">
      <dgm:prSet presAssocID="{450D48CD-E47F-418B-8F71-E680306CAC26}" presName="rootText" presStyleLbl="node1" presStyleIdx="0" presStyleCnt="1" custScaleX="186266" custScaleY="59495"/>
      <dgm:spPr/>
      <dgm:t>
        <a:bodyPr/>
        <a:lstStyle/>
        <a:p>
          <a:endParaRPr lang="ru-RU"/>
        </a:p>
      </dgm:t>
    </dgm:pt>
    <dgm:pt modelId="{140A5DE3-849E-4D7D-B4E0-96EB553E339A}" type="pres">
      <dgm:prSet presAssocID="{450D48CD-E47F-418B-8F71-E680306CAC26}" presName="rootConnector" presStyleLbl="node1" presStyleIdx="0" presStyleCnt="1"/>
      <dgm:spPr/>
      <dgm:t>
        <a:bodyPr/>
        <a:lstStyle/>
        <a:p>
          <a:endParaRPr lang="ru-RU"/>
        </a:p>
      </dgm:t>
    </dgm:pt>
    <dgm:pt modelId="{0939D488-71A0-460A-89BA-E88E1F27D6D5}" type="pres">
      <dgm:prSet presAssocID="{450D48CD-E47F-418B-8F71-E680306CAC26}" presName="childShape" presStyleCnt="0"/>
      <dgm:spPr/>
    </dgm:pt>
    <dgm:pt modelId="{A594F050-DFD8-4716-BD7E-F128514C0BF3}" type="pres">
      <dgm:prSet presAssocID="{2412977C-53D5-4714-9C50-FAD83BBC50C2}" presName="Name13" presStyleLbl="parChTrans1D2" presStyleIdx="0" presStyleCnt="2"/>
      <dgm:spPr/>
      <dgm:t>
        <a:bodyPr/>
        <a:lstStyle/>
        <a:p>
          <a:endParaRPr lang="ru-RU"/>
        </a:p>
      </dgm:t>
    </dgm:pt>
    <dgm:pt modelId="{C0DAC4B1-15AF-4C67-8AB7-0F0D1D2B4BAC}" type="pres">
      <dgm:prSet presAssocID="{D75E9793-4C9D-4907-92D5-CB7F6CAA0F68}" presName="childText" presStyleLbl="bgAcc1" presStyleIdx="0" presStyleCnt="2" custScaleX="223120" custScaleY="56068" custLinFactNeighborX="-1416" custLinFactNeighborY="-1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275CBB-D5C9-4ECA-8A79-A8ACE58A52D2}" type="pres">
      <dgm:prSet presAssocID="{A2DC9A88-23F3-4466-A301-72055FBE3D26}" presName="Name13" presStyleLbl="parChTrans1D2" presStyleIdx="1" presStyleCnt="2"/>
      <dgm:spPr/>
      <dgm:t>
        <a:bodyPr/>
        <a:lstStyle/>
        <a:p>
          <a:endParaRPr lang="ru-RU"/>
        </a:p>
      </dgm:t>
    </dgm:pt>
    <dgm:pt modelId="{4CD6AF0D-E4FC-4E38-BC7D-592F689DF66D}" type="pres">
      <dgm:prSet presAssocID="{27BAC4A6-4FF9-47AF-BA21-F56DDE69B636}" presName="childText" presStyleLbl="bgAcc1" presStyleIdx="1" presStyleCnt="2" custScaleX="2231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7E254D9-B123-43F6-A625-112584B389DE}" srcId="{450D48CD-E47F-418B-8F71-E680306CAC26}" destId="{27BAC4A6-4FF9-47AF-BA21-F56DDE69B636}" srcOrd="1" destOrd="0" parTransId="{A2DC9A88-23F3-4466-A301-72055FBE3D26}" sibTransId="{BC564DCA-074D-46B7-9240-A019EA53FFF9}"/>
    <dgm:cxn modelId="{062B3AD2-7262-4685-9408-25F394303BE4}" type="presOf" srcId="{2412977C-53D5-4714-9C50-FAD83BBC50C2}" destId="{A594F050-DFD8-4716-BD7E-F128514C0BF3}" srcOrd="0" destOrd="0" presId="urn:microsoft.com/office/officeart/2005/8/layout/hierarchy3"/>
    <dgm:cxn modelId="{104FD649-1AE1-49B2-B7CA-3D7978E104DC}" type="presOf" srcId="{A2DC9A88-23F3-4466-A301-72055FBE3D26}" destId="{E7275CBB-D5C9-4ECA-8A79-A8ACE58A52D2}" srcOrd="0" destOrd="0" presId="urn:microsoft.com/office/officeart/2005/8/layout/hierarchy3"/>
    <dgm:cxn modelId="{1A2FD9C9-7280-480C-92F1-A09DFADEBDA0}" srcId="{450D48CD-E47F-418B-8F71-E680306CAC26}" destId="{D75E9793-4C9D-4907-92D5-CB7F6CAA0F68}" srcOrd="0" destOrd="0" parTransId="{2412977C-53D5-4714-9C50-FAD83BBC50C2}" sibTransId="{A125D581-C5B9-4D40-8664-79FA81F38231}"/>
    <dgm:cxn modelId="{04D38A7B-F5B6-4CE2-9F8C-728D1917B2CC}" type="presOf" srcId="{27BAC4A6-4FF9-47AF-BA21-F56DDE69B636}" destId="{4CD6AF0D-E4FC-4E38-BC7D-592F689DF66D}" srcOrd="0" destOrd="0" presId="urn:microsoft.com/office/officeart/2005/8/layout/hierarchy3"/>
    <dgm:cxn modelId="{57DC13AB-7C4D-403E-ADFD-FC640BE67603}" type="presOf" srcId="{450D48CD-E47F-418B-8F71-E680306CAC26}" destId="{140A5DE3-849E-4D7D-B4E0-96EB553E339A}" srcOrd="1" destOrd="0" presId="urn:microsoft.com/office/officeart/2005/8/layout/hierarchy3"/>
    <dgm:cxn modelId="{5FD17ABE-9F6C-4B7F-B398-CE79E7B7FFBF}" srcId="{3220B0E5-CC65-4945-BBD0-5B4C4B759C2D}" destId="{450D48CD-E47F-418B-8F71-E680306CAC26}" srcOrd="0" destOrd="0" parTransId="{E9074E69-E7AC-4464-BA37-E6DD4B394D82}" sibTransId="{DD6E11B2-4FDB-45D1-B57B-3C57C9FABABE}"/>
    <dgm:cxn modelId="{A3E6E714-AEFE-490F-BA87-26D4A2891356}" type="presOf" srcId="{3220B0E5-CC65-4945-BBD0-5B4C4B759C2D}" destId="{79EDB577-73F0-4DAA-B24E-AA970AB76D62}" srcOrd="0" destOrd="0" presId="urn:microsoft.com/office/officeart/2005/8/layout/hierarchy3"/>
    <dgm:cxn modelId="{DC675382-F5CC-457C-935E-F1C34CEC7456}" type="presOf" srcId="{D75E9793-4C9D-4907-92D5-CB7F6CAA0F68}" destId="{C0DAC4B1-15AF-4C67-8AB7-0F0D1D2B4BAC}" srcOrd="0" destOrd="0" presId="urn:microsoft.com/office/officeart/2005/8/layout/hierarchy3"/>
    <dgm:cxn modelId="{F64940F9-0A30-4C26-A5EC-F128BF1C0266}" type="presOf" srcId="{450D48CD-E47F-418B-8F71-E680306CAC26}" destId="{01C51BFA-B7FC-41EA-BCFD-B3EC437884E2}" srcOrd="0" destOrd="0" presId="urn:microsoft.com/office/officeart/2005/8/layout/hierarchy3"/>
    <dgm:cxn modelId="{3207A059-8AAC-4D39-A608-276D904BF0E1}" type="presParOf" srcId="{79EDB577-73F0-4DAA-B24E-AA970AB76D62}" destId="{7ADF07B2-108C-483B-B675-C57A1B19DF98}" srcOrd="0" destOrd="0" presId="urn:microsoft.com/office/officeart/2005/8/layout/hierarchy3"/>
    <dgm:cxn modelId="{417DD459-BE5E-46FC-869C-3B22172519FA}" type="presParOf" srcId="{7ADF07B2-108C-483B-B675-C57A1B19DF98}" destId="{419DF82E-CDDC-41A6-A417-D9AAF4D3B889}" srcOrd="0" destOrd="0" presId="urn:microsoft.com/office/officeart/2005/8/layout/hierarchy3"/>
    <dgm:cxn modelId="{FD799619-1B2E-4C12-9B2E-670557BAE74C}" type="presParOf" srcId="{419DF82E-CDDC-41A6-A417-D9AAF4D3B889}" destId="{01C51BFA-B7FC-41EA-BCFD-B3EC437884E2}" srcOrd="0" destOrd="0" presId="urn:microsoft.com/office/officeart/2005/8/layout/hierarchy3"/>
    <dgm:cxn modelId="{DED834BF-A86F-4286-8A86-6CFEB40B6781}" type="presParOf" srcId="{419DF82E-CDDC-41A6-A417-D9AAF4D3B889}" destId="{140A5DE3-849E-4D7D-B4E0-96EB553E339A}" srcOrd="1" destOrd="0" presId="urn:microsoft.com/office/officeart/2005/8/layout/hierarchy3"/>
    <dgm:cxn modelId="{6364B3C2-29B4-4F0C-9EEA-611B9D5194A3}" type="presParOf" srcId="{7ADF07B2-108C-483B-B675-C57A1B19DF98}" destId="{0939D488-71A0-460A-89BA-E88E1F27D6D5}" srcOrd="1" destOrd="0" presId="urn:microsoft.com/office/officeart/2005/8/layout/hierarchy3"/>
    <dgm:cxn modelId="{683ACCA8-B171-4C21-9AEC-4FA5C229B954}" type="presParOf" srcId="{0939D488-71A0-460A-89BA-E88E1F27D6D5}" destId="{A594F050-DFD8-4716-BD7E-F128514C0BF3}" srcOrd="0" destOrd="0" presId="urn:microsoft.com/office/officeart/2005/8/layout/hierarchy3"/>
    <dgm:cxn modelId="{A336F379-8386-488F-94B8-55BA6C1F5262}" type="presParOf" srcId="{0939D488-71A0-460A-89BA-E88E1F27D6D5}" destId="{C0DAC4B1-15AF-4C67-8AB7-0F0D1D2B4BAC}" srcOrd="1" destOrd="0" presId="urn:microsoft.com/office/officeart/2005/8/layout/hierarchy3"/>
    <dgm:cxn modelId="{2E48BC54-B104-4A37-BF36-63E35B113C21}" type="presParOf" srcId="{0939D488-71A0-460A-89BA-E88E1F27D6D5}" destId="{E7275CBB-D5C9-4ECA-8A79-A8ACE58A52D2}" srcOrd="2" destOrd="0" presId="urn:microsoft.com/office/officeart/2005/8/layout/hierarchy3"/>
    <dgm:cxn modelId="{E464F9DD-9BB8-4839-B058-9251FE8E53DE}" type="presParOf" srcId="{0939D488-71A0-460A-89BA-E88E1F27D6D5}" destId="{4CD6AF0D-E4FC-4E38-BC7D-592F689DF66D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C51BFA-B7FC-41EA-BCFD-B3EC437884E2}">
      <dsp:nvSpPr>
        <dsp:cNvPr id="0" name=""/>
        <dsp:cNvSpPr/>
      </dsp:nvSpPr>
      <dsp:spPr>
        <a:xfrm>
          <a:off x="1085" y="220977"/>
          <a:ext cx="7103110" cy="11343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45720" rIns="6858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kern="1200" dirty="0" smtClean="0">
              <a:solidFill>
                <a:schemeClr val="bg1"/>
              </a:solidFill>
              <a:latin typeface="Calibri" pitchFamily="34" charset="0"/>
              <a:cs typeface="Calibri" pitchFamily="34" charset="0"/>
            </a:rPr>
            <a:t>Компоненты </a:t>
          </a:r>
          <a:r>
            <a:rPr lang="ru-RU" sz="3600" kern="1200" dirty="0" smtClean="0">
              <a:latin typeface="Calibri" pitchFamily="34" charset="0"/>
              <a:cs typeface="Calibri" pitchFamily="34" charset="0"/>
            </a:rPr>
            <a:t> ФОС ОПОП</a:t>
          </a:r>
          <a:endParaRPr lang="ru-RU" sz="3600" kern="1200" dirty="0">
            <a:latin typeface="Calibri" pitchFamily="34" charset="0"/>
            <a:cs typeface="Calibri" pitchFamily="34" charset="0"/>
          </a:endParaRPr>
        </a:p>
      </dsp:txBody>
      <dsp:txXfrm>
        <a:off x="34310" y="254202"/>
        <a:ext cx="7036660" cy="1067948"/>
      </dsp:txXfrm>
    </dsp:sp>
    <dsp:sp modelId="{A594F050-DFD8-4716-BD7E-F128514C0BF3}">
      <dsp:nvSpPr>
        <dsp:cNvPr id="0" name=""/>
        <dsp:cNvSpPr/>
      </dsp:nvSpPr>
      <dsp:spPr>
        <a:xfrm>
          <a:off x="711396" y="1355375"/>
          <a:ext cx="667112" cy="979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9344"/>
              </a:lnTo>
              <a:lnTo>
                <a:pt x="667112" y="979344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AC4B1-15AF-4C67-8AB7-0F0D1D2B4BAC}">
      <dsp:nvSpPr>
        <dsp:cNvPr id="0" name=""/>
        <dsp:cNvSpPr/>
      </dsp:nvSpPr>
      <dsp:spPr>
        <a:xfrm>
          <a:off x="1378508" y="1800192"/>
          <a:ext cx="6806807" cy="10690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itchFamily="34" charset="0"/>
              <a:cs typeface="Calibri" pitchFamily="34" charset="0"/>
            </a:rPr>
            <a:t>Формализованные</a:t>
          </a:r>
          <a:r>
            <a:rPr lang="ru-RU" sz="2800" kern="1200" dirty="0" smtClean="0">
              <a:latin typeface="Calibri" pitchFamily="34" charset="0"/>
              <a:cs typeface="Calibri" pitchFamily="34" charset="0"/>
            </a:rPr>
            <a:t> (тесты, вопросы…) </a:t>
          </a:r>
          <a:endParaRPr lang="ru-RU" sz="2800" kern="1200" dirty="0">
            <a:latin typeface="Calibri" pitchFamily="34" charset="0"/>
            <a:cs typeface="Calibri" pitchFamily="34" charset="0"/>
          </a:endParaRPr>
        </a:p>
      </dsp:txBody>
      <dsp:txXfrm>
        <a:off x="1409820" y="1831504"/>
        <a:ext cx="6744183" cy="1006431"/>
      </dsp:txXfrm>
    </dsp:sp>
    <dsp:sp modelId="{E7275CBB-D5C9-4ECA-8A79-A8ACE58A52D2}">
      <dsp:nvSpPr>
        <dsp:cNvPr id="0" name=""/>
        <dsp:cNvSpPr/>
      </dsp:nvSpPr>
      <dsp:spPr>
        <a:xfrm>
          <a:off x="711396" y="1355375"/>
          <a:ext cx="710311" cy="29757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75766"/>
              </a:lnTo>
              <a:lnTo>
                <a:pt x="710311" y="2975766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6AF0D-E4FC-4E38-BC7D-592F689DF66D}">
      <dsp:nvSpPr>
        <dsp:cNvPr id="0" name=""/>
        <dsp:cNvSpPr/>
      </dsp:nvSpPr>
      <dsp:spPr>
        <a:xfrm>
          <a:off x="1421707" y="3377786"/>
          <a:ext cx="6806807" cy="19067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latin typeface="Calibri" pitchFamily="34" charset="0"/>
              <a:cs typeface="Calibri" pitchFamily="34" charset="0"/>
            </a:rPr>
            <a:t>Неформализованные</a:t>
          </a:r>
          <a:r>
            <a:rPr lang="ru-RU" sz="2800" kern="1200" dirty="0" smtClean="0">
              <a:latin typeface="Calibri" pitchFamily="34" charset="0"/>
              <a:cs typeface="Calibri" pitchFamily="34" charset="0"/>
            </a:rPr>
            <a:t> (профессиональные задачи, кейсы, имитационно-моделирующие и др. виды игр, ситуационные задания, ...)</a:t>
          </a:r>
          <a:endParaRPr lang="ru-RU" sz="2800" kern="1200" dirty="0">
            <a:latin typeface="Calibri" pitchFamily="34" charset="0"/>
            <a:cs typeface="Calibri" pitchFamily="34" charset="0"/>
          </a:endParaRPr>
        </a:p>
      </dsp:txBody>
      <dsp:txXfrm>
        <a:off x="1477553" y="3433632"/>
        <a:ext cx="6695115" cy="17950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19.05.2017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Подготовка фондов оценочных средств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509120"/>
            <a:ext cx="6400800" cy="1057672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26" name="Picture 2" descr="C:\Users\Glubokova EN\Desktop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1524000" cy="1524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35686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оценки </a:t>
            </a:r>
            <a:r>
              <a:rPr lang="ru-RU" sz="3200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хрономинимума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(</a:t>
            </a:r>
            <a:r>
              <a:rPr lang="ru-RU" sz="3200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биоминимума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ru-RU" sz="3200" dirty="0" err="1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геоминимума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 и др.)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1625451"/>
              </p:ext>
            </p:extLst>
          </p:nvPr>
        </p:nvGraphicFramePr>
        <p:xfrm>
          <a:off x="611560" y="2276872"/>
          <a:ext cx="82296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Правильный 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Частично правильный 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Неправильный ответ или ответ</a:t>
                      </a:r>
                      <a:r>
                        <a:rPr lang="ru-RU" baseline="0" dirty="0" smtClean="0"/>
                        <a:t> не дан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Полностью названа дата исторического события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Назван только год исторического события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Дата не названа или названа неверно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1628800"/>
            <a:ext cx="688041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 каждому компоненту ФОС прикрепляются критерии его</a:t>
            </a:r>
          </a:p>
          <a:p>
            <a:r>
              <a:rPr lang="ru-RU" dirty="0" smtClean="0"/>
              <a:t> оценивания по шкале 2-1-0 или 1-0</a:t>
            </a:r>
          </a:p>
          <a:p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8142367"/>
              </p:ext>
            </p:extLst>
          </p:nvPr>
        </p:nvGraphicFramePr>
        <p:xfrm>
          <a:off x="683568" y="4437112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кол-во заданных</a:t>
                      </a:r>
                      <a:r>
                        <a:rPr lang="ru-RU" baseline="0" dirty="0" smtClean="0"/>
                        <a:t> вопросов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Максимальное кол-во баллов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195736" y="5589240"/>
            <a:ext cx="6282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Задания и баллы текущего контроля и </a:t>
            </a:r>
          </a:p>
          <a:p>
            <a:r>
              <a:rPr lang="ru-RU" b="1" dirty="0" smtClean="0"/>
              <a:t>промежуточной аттестации должны соответствовать</a:t>
            </a:r>
          </a:p>
          <a:p>
            <a:r>
              <a:rPr lang="ru-RU" b="1" dirty="0" smtClean="0"/>
              <a:t>технологической карте программы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28799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 fontScale="55000" lnSpcReduction="20000"/>
          </a:bodyPr>
          <a:lstStyle/>
          <a:p>
            <a:r>
              <a:rPr lang="ru-RU" b="1" i="1" dirty="0"/>
              <a:t>1. Обобщенная формулировка задачи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Охарактеризуйте период раннего нового времени как переходный этап в истории человечества.</a:t>
            </a:r>
          </a:p>
          <a:p>
            <a:r>
              <a:rPr lang="ru-RU" b="1" i="1" dirty="0"/>
              <a:t>2. Ключевое задание. </a:t>
            </a:r>
            <a:endParaRPr lang="ru-RU" dirty="0"/>
          </a:p>
          <a:p>
            <a:pPr marL="109728" indent="0">
              <a:buNone/>
            </a:pPr>
            <a:r>
              <a:rPr lang="ru-RU" u="sng" dirty="0" smtClean="0"/>
              <a:t>Каково </a:t>
            </a:r>
            <a:r>
              <a:rPr lang="ru-RU" u="sng" dirty="0"/>
              <a:t>соотношение преемственности и новаций в историческом развитии Западной Европы </a:t>
            </a:r>
            <a:r>
              <a:rPr lang="en-US" u="sng" dirty="0"/>
              <a:t>XVI</a:t>
            </a:r>
            <a:r>
              <a:rPr lang="ru-RU" u="sng" dirty="0"/>
              <a:t> – </a:t>
            </a:r>
            <a:r>
              <a:rPr lang="en-US" u="sng" dirty="0"/>
              <a:t>XVII</a:t>
            </a:r>
            <a:r>
              <a:rPr lang="ru-RU" u="sng" dirty="0"/>
              <a:t> вв.?</a:t>
            </a:r>
            <a:endParaRPr lang="ru-RU" dirty="0"/>
          </a:p>
          <a:p>
            <a:r>
              <a:rPr lang="ru-RU" b="1" i="1" dirty="0"/>
              <a:t>3. Контекст решения задачи.</a:t>
            </a:r>
            <a:endParaRPr lang="ru-RU" dirty="0"/>
          </a:p>
          <a:p>
            <a:pPr marL="109728" indent="0">
              <a:buNone/>
            </a:pPr>
            <a:r>
              <a:rPr lang="ru-RU" dirty="0"/>
              <a:t>Решите предложенную задачу на основании представленных данных исторических источников</a:t>
            </a:r>
            <a:r>
              <a:rPr lang="ru-RU" dirty="0" smtClean="0"/>
              <a:t>.</a:t>
            </a:r>
            <a:r>
              <a:rPr lang="x-none" smtClean="0"/>
              <a:t> </a:t>
            </a:r>
            <a:r>
              <a:rPr lang="x-none"/>
              <a:t>Соотнесите </a:t>
            </a:r>
            <a:r>
              <a:rPr lang="ru-RU" dirty="0"/>
              <a:t>выявленные на основании источников характерные черты периода раннего нового времени </a:t>
            </a:r>
            <a:r>
              <a:rPr lang="x-none"/>
              <a:t>с Вашими </a:t>
            </a:r>
            <a:r>
              <a:rPr lang="ru-RU" dirty="0"/>
              <a:t>знаниями </a:t>
            </a:r>
            <a:r>
              <a:rPr lang="x-none"/>
              <a:t>о </a:t>
            </a:r>
            <a:r>
              <a:rPr lang="ru-RU" dirty="0" smtClean="0"/>
              <a:t>данном историческом периоде</a:t>
            </a:r>
            <a:r>
              <a:rPr lang="x-none" smtClean="0"/>
              <a:t>. </a:t>
            </a:r>
            <a:r>
              <a:rPr lang="ru-RU" dirty="0"/>
              <a:t>Как исторические источники помогли Вам уточнить характеристику раннего нового времени или выявить новые черты этого периода?</a:t>
            </a:r>
          </a:p>
          <a:p>
            <a:r>
              <a:rPr lang="ru-RU" b="1" i="1" dirty="0"/>
              <a:t>4. Задания, которые приведут к результату.</a:t>
            </a:r>
            <a:endParaRPr lang="ru-RU" dirty="0"/>
          </a:p>
          <a:p>
            <a:pPr lvl="0"/>
            <a:r>
              <a:rPr lang="ru-RU" dirty="0"/>
              <a:t>Какие черты средневекового и ренессансного мировоззрения нашли отражение в представленных произведениях искусства?</a:t>
            </a:r>
          </a:p>
          <a:p>
            <a:pPr lvl="0"/>
            <a:r>
              <a:rPr lang="ru-RU" dirty="0"/>
              <a:t>О каких новых чертах в мировосприятии европейцев можно сказать, основываясь на анализе данных источников?</a:t>
            </a:r>
          </a:p>
          <a:p>
            <a:pPr lvl="0"/>
            <a:r>
              <a:rPr lang="ru-RU" dirty="0"/>
              <a:t>Охарактеризуйте особенности социального и политического развития периода раннего нового времени на основании представленных источников.</a:t>
            </a:r>
          </a:p>
          <a:p>
            <a:pPr lvl="0"/>
            <a:r>
              <a:rPr lang="ru-RU" dirty="0"/>
              <a:t>Какие возможности даёт анализ данного исторического источника для изучения истории раннего нового времени как переходной эпохи?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профессиональной задачи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906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dirty="0" smtClean="0"/>
              <a:t>К каждой профессиональной задаче должны прилагаться критерии ее оценки по шкале 0-1-2.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оценки профессиональной задачи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093237"/>
              </p:ext>
            </p:extLst>
          </p:nvPr>
        </p:nvGraphicFramePr>
        <p:xfrm>
          <a:off x="899592" y="1988840"/>
          <a:ext cx="6912767" cy="402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1885"/>
                <a:gridCol w="1200294"/>
                <a:gridCol w="1200294"/>
                <a:gridCol w="1200294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Полностью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Частично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Неверно или ответ</a:t>
                      </a:r>
                      <a:r>
                        <a:rPr lang="ru-RU" sz="1200" baseline="0" dirty="0" smtClean="0"/>
                        <a:t> не дан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Определены основные черты эпохи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Выявлены новые черты мировосприятия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Определены особенности политического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Определены особенности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социального развития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Определены особенности источников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Итого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453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147248" cy="423447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ru-RU" sz="2000" i="1" dirty="0" smtClean="0"/>
              <a:t>Бакалавриат</a:t>
            </a:r>
          </a:p>
          <a:p>
            <a:pPr marL="109728" indent="0">
              <a:buNone/>
            </a:pPr>
            <a:r>
              <a:rPr lang="ru-RU" sz="2000" dirty="0" smtClean="0"/>
              <a:t>Источниковедение</a:t>
            </a:r>
          </a:p>
          <a:p>
            <a:pPr marL="109728" indent="0">
              <a:buNone/>
            </a:pPr>
            <a:r>
              <a:rPr lang="ru-RU" sz="2000" dirty="0" smtClean="0"/>
              <a:t>Новейшая история Запада</a:t>
            </a:r>
          </a:p>
          <a:p>
            <a:pPr marL="109728" indent="0">
              <a:buNone/>
            </a:pPr>
            <a:endParaRPr lang="ru-RU" sz="2000" dirty="0"/>
          </a:p>
          <a:p>
            <a:pPr marL="109728" indent="0">
              <a:buNone/>
            </a:pPr>
            <a:r>
              <a:rPr lang="ru-RU" sz="2000" i="1" dirty="0" smtClean="0"/>
              <a:t>Магистратура</a:t>
            </a:r>
          </a:p>
          <a:p>
            <a:pPr marL="109728" indent="0">
              <a:buNone/>
            </a:pPr>
            <a:r>
              <a:rPr lang="ru-RU" sz="2000" dirty="0" smtClean="0"/>
              <a:t>Проблемы источниковедения</a:t>
            </a:r>
          </a:p>
          <a:p>
            <a:pPr marL="109728" indent="0">
              <a:buNone/>
            </a:pPr>
            <a:r>
              <a:rPr lang="ru-RU" sz="2000" dirty="0" smtClean="0"/>
              <a:t>Глобальные проблемы современной цивилизации</a:t>
            </a:r>
          </a:p>
          <a:p>
            <a:pPr marL="109728" indent="0">
              <a:buNone/>
            </a:pPr>
            <a:r>
              <a:rPr lang="ru-RU" sz="2000" dirty="0" smtClean="0"/>
              <a:t>Актуальные проблемы исторических исследований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Дисциплины, ФОС которых предусматривают наличие профессиональных задач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7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7580547"/>
              </p:ext>
            </p:extLst>
          </p:nvPr>
        </p:nvGraphicFramePr>
        <p:xfrm>
          <a:off x="1477327" y="2102517"/>
          <a:ext cx="6189345" cy="3995928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9415"/>
                <a:gridCol w="1010285"/>
                <a:gridCol w="35096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Текущий контроль/ Итоговый контроль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УГСН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46.00.00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</a:t>
                      </a:r>
                      <a:r>
                        <a:rPr lang="ru-RU" sz="1200" i="1" dirty="0" smtClean="0">
                          <a:effectLst/>
                        </a:rPr>
                        <a:t>:</a:t>
                      </a:r>
                      <a:r>
                        <a:rPr lang="ru-RU" sz="1200" i="1" baseline="0" dirty="0" smtClean="0">
                          <a:effectLst/>
                        </a:rPr>
                        <a:t> История и археология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46.04.01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Наименование: История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Магистратура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Профиль / наименование ОПОП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Всеобщая</a:t>
                      </a:r>
                      <a:r>
                        <a:rPr lang="ru-RU" sz="12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история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деятельности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научно-исследовательская/ педагогическая / культурно-просветительская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Компетенция (по ФГОС 3, 3+)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Код   ОК - 6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   полностью формулировка компетенции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Оцениваемый компонент компетентности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r>
                        <a:rPr lang="ru-RU" sz="1200" i="1" dirty="0" smtClean="0">
                          <a:effectLst/>
                        </a:rPr>
                        <a:t>Когнитивный/ деятельностный/ мотивационный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баллов за правильно выполненное задание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Указывается количество баллов за одно </a:t>
                      </a:r>
                      <a:r>
                        <a:rPr lang="ru-RU" sz="1200" i="1" dirty="0" smtClean="0">
                          <a:effectLst/>
                        </a:rPr>
                        <a:t>выполненное задание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Паспорт оценочного средства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ДЛЯ МАГИСТРАТУРЫ «История»</a:t>
            </a:r>
            <a:endParaRPr lang="ru-RU" sz="2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0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21500"/>
              </p:ext>
            </p:extLst>
          </p:nvPr>
        </p:nvGraphicFramePr>
        <p:xfrm>
          <a:off x="1475656" y="1628800"/>
          <a:ext cx="6189345" cy="42062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9415"/>
                <a:gridCol w="1010285"/>
                <a:gridCol w="35096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Текущий контроль/ Итоговый контроль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УГСН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44.00.00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</a:t>
                      </a:r>
                      <a:r>
                        <a:rPr lang="ru-RU" sz="1200" i="1" dirty="0" smtClean="0">
                          <a:effectLst/>
                        </a:rPr>
                        <a:t>:</a:t>
                      </a:r>
                      <a:r>
                        <a:rPr lang="ru-RU" sz="1200" i="1" baseline="0" dirty="0" smtClean="0">
                          <a:effectLst/>
                        </a:rPr>
                        <a:t> Образование и педагогика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44.04.01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Наименование: Педагогическое</a:t>
                      </a:r>
                      <a:r>
                        <a:rPr lang="ru-RU" sz="1200" i="1" baseline="0" dirty="0" smtClean="0">
                          <a:effectLst/>
                        </a:rPr>
                        <a:t> образование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Магистратура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Профиль / наименование ОПОП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Историческое</a:t>
                      </a:r>
                      <a:r>
                        <a:rPr lang="ru-RU" sz="12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образование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деятельности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педагогическая / научно-исследовательская/ культурно-просветительская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Компетенция (по ФГОС 3, 3+)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Код   ОК - 6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   полностью формулировка компетенции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Оцениваемый компонент компетентности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r>
                        <a:rPr kumimoji="0" 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Когнитивный/ деятельностный/ мотивационный</a:t>
                      </a:r>
                      <a:endParaRPr kumimoji="0" lang="ru-RU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баллов за правильно выполненное задание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Указывается количество баллов за одно </a:t>
                      </a:r>
                      <a:r>
                        <a:rPr lang="ru-RU" sz="1200" i="1" dirty="0" smtClean="0">
                          <a:effectLst/>
                        </a:rPr>
                        <a:t>выполненное задание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Паспорт оценочного средства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ДЛЯ МАГИСТРАТУРЫ «Педагогическое образование»</a:t>
            </a:r>
            <a:endParaRPr lang="ru-RU" sz="2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24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1586526"/>
              </p:ext>
            </p:extLst>
          </p:nvPr>
        </p:nvGraphicFramePr>
        <p:xfrm>
          <a:off x="1477327" y="2102517"/>
          <a:ext cx="6189345" cy="378561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9415"/>
                <a:gridCol w="1010285"/>
                <a:gridCol w="35096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Текущий контроль/ Итоговый контроль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УГСН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46.00.00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</a:t>
                      </a:r>
                      <a:r>
                        <a:rPr lang="ru-RU" sz="1200" i="1" dirty="0" smtClean="0">
                          <a:effectLst/>
                        </a:rPr>
                        <a:t>:</a:t>
                      </a:r>
                      <a:r>
                        <a:rPr lang="ru-RU" sz="1200" i="1" baseline="0" dirty="0" smtClean="0">
                          <a:effectLst/>
                        </a:rPr>
                        <a:t> История и археология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46.03.01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Наименование: История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Профиль / наименование ОПОП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История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деятельности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научно-исследовательская/ культурно-просветительская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Компетенция (по ФГОС 3, 3+)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Код   ОК - 6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   полностью формулировка компетенции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Оцениваемый компонент компетентности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r>
                        <a:rPr kumimoji="0" 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Когнитивный/ деятельностный/ мотивационный</a:t>
                      </a:r>
                      <a:endParaRPr kumimoji="0" lang="ru-RU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баллов за правильно выполненное задание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Указывается количество баллов за одно </a:t>
                      </a:r>
                      <a:r>
                        <a:rPr lang="ru-RU" sz="1200" i="1" dirty="0" smtClean="0">
                          <a:effectLst/>
                        </a:rPr>
                        <a:t>выполненное задание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Паспорт оценочного средства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ДЛЯ БАКАЛАВРИАТА «История»</a:t>
            </a:r>
            <a:endParaRPr lang="ru-RU" sz="2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59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8399233"/>
              </p:ext>
            </p:extLst>
          </p:nvPr>
        </p:nvGraphicFramePr>
        <p:xfrm>
          <a:off x="1475656" y="1700808"/>
          <a:ext cx="6189345" cy="4206240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69415"/>
                <a:gridCol w="1010285"/>
                <a:gridCol w="350964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Тип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Тест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Текущий контроль/ Итоговый контроль</a:t>
                      </a:r>
                      <a:endParaRPr lang="ru-RU" sz="1200" i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2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УГСН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44.00.00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</a:t>
                      </a:r>
                      <a:r>
                        <a:rPr lang="ru-RU" sz="1200" i="1" dirty="0" smtClean="0">
                          <a:effectLst/>
                        </a:rPr>
                        <a:t>:</a:t>
                      </a:r>
                      <a:r>
                        <a:rPr lang="ru-RU" sz="1200" i="1" baseline="0" dirty="0" smtClean="0">
                          <a:effectLst/>
                        </a:rPr>
                        <a:t> Образование и педагогика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Направление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44.03.01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</a:rPr>
                        <a:t>Наименование: Педагогическое</a:t>
                      </a:r>
                      <a:r>
                        <a:rPr lang="ru-RU" sz="1200" i="1" baseline="0" dirty="0" smtClean="0">
                          <a:effectLst/>
                        </a:rPr>
                        <a:t> образование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Уровень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Бакалавриат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66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Профиль / наименование ОПОП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Историческое</a:t>
                      </a:r>
                      <a:r>
                        <a:rPr lang="ru-RU" sz="1200" b="1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образование в основной школе/ Историко-краеведческое образование/ Религиоведческое образование/ </a:t>
                      </a:r>
                      <a:r>
                        <a:rPr lang="ru-RU" sz="1200" i="1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Обществоведческое образование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Вид </a:t>
                      </a:r>
                      <a:r>
                        <a:rPr lang="ru-RU" sz="1200" dirty="0">
                          <a:effectLst/>
                          <a:latin typeface="+mn-lt"/>
                        </a:rPr>
                        <a:t>деятельности</a:t>
                      </a:r>
                      <a:endParaRPr lang="ru-RU" sz="11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педагогическая /</a:t>
                      </a:r>
                      <a:r>
                        <a:rPr lang="ru-RU" sz="1200" i="1" dirty="0" smtClean="0">
                          <a:effectLst/>
                        </a:rPr>
                        <a:t>научно-исследовательская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Компетенция (по ФГОС 3, 3+)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Код   ОК - 6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Наименование    полностью формулировка компетенции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Оцениваемый компонент компетентности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i="1" dirty="0">
                          <a:effectLst/>
                        </a:rPr>
                        <a:t> </a:t>
                      </a:r>
                      <a:r>
                        <a:rPr kumimoji="0" lang="ru-RU" sz="12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 Когнитивный/ деятельностный/ мотивационный</a:t>
                      </a:r>
                      <a:endParaRPr kumimoji="0" lang="ru-RU" sz="11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Количество баллов за правильно выполненное задание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</a:rPr>
                        <a:t>Указывается количество баллов за одно </a:t>
                      </a:r>
                      <a:r>
                        <a:rPr lang="ru-RU" sz="1200" i="1" dirty="0" smtClean="0">
                          <a:effectLst/>
                        </a:rPr>
                        <a:t>выполненное задание</a:t>
                      </a:r>
                      <a:endParaRPr lang="ru-RU" sz="1100" i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Паспорт оценочного средства</a:t>
            </a:r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/>
            </a:r>
            <a:br>
              <a:rPr lang="ru-RU" sz="3200" dirty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r>
              <a:rPr lang="ru-RU" sz="24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ДЛЯ БАКАЛАВРИАТА «Педагогическое образование»</a:t>
            </a:r>
            <a:endParaRPr lang="ru-RU" sz="24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951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052736"/>
            <a:ext cx="8147248" cy="4954555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endParaRPr lang="ru-RU" sz="2000" dirty="0" smtClean="0"/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оформления ФОС</a:t>
            </a:r>
            <a:b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</a:b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4808679"/>
              </p:ext>
            </p:extLst>
          </p:nvPr>
        </p:nvGraphicFramePr>
        <p:xfrm>
          <a:off x="395535" y="836712"/>
          <a:ext cx="8064897" cy="3319064"/>
        </p:xfrm>
        <a:graphic>
          <a:graphicData uri="http://schemas.openxmlformats.org/drawingml/2006/table">
            <a:tbl>
              <a:tblPr firstRow="1" firstCol="1" bandRow="1"/>
              <a:tblGrid>
                <a:gridCol w="2280015"/>
                <a:gridCol w="2280015"/>
                <a:gridCol w="3504867"/>
              </a:tblGrid>
              <a:tr h="2880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Тип задания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Тест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Текущий контроль/ Итоговый контроль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№ задания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effectLst/>
                          <a:latin typeface="Calibri"/>
                          <a:ea typeface="Times New Roman"/>
                          <a:cs typeface="Arial"/>
                        </a:rPr>
                        <a:t>Текущий контроль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98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УГСН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44.00.00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Образование и педагогика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Направление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44.03.01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Педагогическое образование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0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Уровень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Бакалавриат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771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Профиль / </a:t>
                      </a:r>
                      <a:r>
                        <a:rPr lang="ru-RU" sz="1200" b="1" kern="1200" dirty="0" smtClean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наименование ОПОП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Историческое образование в основной школе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75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Вид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научно-исследовательская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48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Компетенция </a:t>
                      </a:r>
                      <a:r>
                        <a:rPr lang="ru-RU" sz="1200" b="1" kern="1200" dirty="0" smtClean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(по </a:t>
                      </a: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ФГОС 3+)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ОК - 1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Способность использовать основы философских и </a:t>
                      </a:r>
                      <a:r>
                        <a:rPr lang="ru-RU" sz="1200" i="1" dirty="0" err="1">
                          <a:effectLst/>
                          <a:latin typeface="Calibri"/>
                          <a:ea typeface="Times New Roman"/>
                          <a:cs typeface="Arial"/>
                        </a:rPr>
                        <a:t>социогуманитарных</a:t>
                      </a:r>
                      <a:r>
                        <a:rPr lang="ru-RU" sz="1200" i="1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 знаний для формирования научного мировоззрения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Оцениваемый компонент компетентности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Когнитивный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9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Количество баллов за </a:t>
                      </a:r>
                      <a:r>
                        <a:rPr lang="ru-RU" sz="1200" b="1" kern="1200" dirty="0" smtClean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выполненное </a:t>
                      </a:r>
                      <a:r>
                        <a:rPr lang="ru-RU" sz="1200" b="1" kern="1200" dirty="0"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задание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Lucida Sans Unicode"/>
                        </a:rPr>
                        <a:t>1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95536" y="4077072"/>
            <a:ext cx="799288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Вопрос: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Реформацией принято называть: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Варианты ответа: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1) крестьянское движение за установление «Царства Божьего» на Земле 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2) широкое идейно-политическое движение за обновление католической церкви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3) движение за секуляризацию церковных владений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4) рыцарское движение за объединение Германии под властью императора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Правильный ответ:</a:t>
            </a:r>
            <a:r>
              <a:rPr lang="ru-RU" sz="1400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2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prstClr val="black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Критерии оценивания:</a:t>
            </a:r>
            <a:endParaRPr lang="ru-RU" sz="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073177"/>
              </p:ext>
            </p:extLst>
          </p:nvPr>
        </p:nvGraphicFramePr>
        <p:xfrm>
          <a:off x="2699792" y="5877272"/>
          <a:ext cx="6077585" cy="420624"/>
        </p:xfrm>
        <a:graphic>
          <a:graphicData uri="http://schemas.openxmlformats.org/drawingml/2006/table">
            <a:tbl>
              <a:tblPr firstRow="1" firstCol="1" bandRow="1"/>
              <a:tblGrid>
                <a:gridCol w="3038475"/>
                <a:gridCol w="303911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Правильный ответ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Неправильный ответ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Calibri"/>
                          <a:ea typeface="Calibri"/>
                          <a:cs typeface="Times New Roman"/>
                        </a:rPr>
                        <a:t>1 балл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0 баллов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9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640960" cy="5472608"/>
          </a:xfrm>
        </p:spPr>
        <p:txBody>
          <a:bodyPr>
            <a:normAutofit fontScale="92500" lnSpcReduction="2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Создаваемые ФОС должны проходить внутреннюю экспертизу кафедры - разработчика.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Экспертами могут назначаться научно-педагогические работники, имеющие ученые степени кандидата или доктора наук и (или) ученые звания доцента или профессора по соответствующей отрасли знания.</a:t>
            </a:r>
          </a:p>
          <a:p>
            <a:pPr lvl="0"/>
            <a:r>
              <a:rPr lang="ru-RU" sz="2400" dirty="0" smtClean="0">
                <a:latin typeface="Calibri" pitchFamily="34" charset="0"/>
                <a:cs typeface="Calibri" pitchFamily="34" charset="0"/>
              </a:rPr>
              <a:t>При наличии положительного решения кафедры </a:t>
            </a:r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ФОС утверждается на заседании Ученого совета того учебного структурного подразделения, в составе которого находится кафедра,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обеспечивающая преподавание данного учебного модуля (дисциплины) или практики и НИР . </a:t>
            </a:r>
          </a:p>
          <a:p>
            <a:pPr lvl="0"/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Если одна и та же учебная дисциплина (модуль) с одинаковыми требованиями к ее результату преподается на различных кафедрах, то по ней может создаваться единый фонд оценочных средств.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 В этом случае совместное мотивированное заключение принимается кафедрами, которые ответственны за преподавание данной учебной дисциплины (модуля).</a:t>
            </a:r>
          </a:p>
          <a:p>
            <a:pPr lvl="0"/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ФОС ежегодно обновляется до начала учебного года и утверждается Ученым советом структурного подразделения.</a:t>
            </a:r>
          </a:p>
          <a:p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77809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Порядок экспертизы ФОС </a:t>
            </a:r>
            <a:r>
              <a:rPr lang="ru-RU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(положение о ФОС РГПУ)</a:t>
            </a:r>
            <a:endParaRPr lang="ru-RU" sz="2400" dirty="0">
              <a:solidFill>
                <a:schemeClr val="tx2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398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4"/>
          <p:cNvSpPr>
            <a:spLocks noGrp="1"/>
          </p:cNvSpPr>
          <p:nvPr>
            <p:ph type="title" idx="4294967295"/>
          </p:nvPr>
        </p:nvSpPr>
        <p:spPr>
          <a:xfrm>
            <a:off x="1389063" y="115888"/>
            <a:ext cx="7754937" cy="1152525"/>
          </a:xfrm>
        </p:spPr>
        <p:txBody>
          <a:bodyPr>
            <a:noAutofit/>
          </a:bodyPr>
          <a:lstStyle/>
          <a:p>
            <a:pPr eaLnBrk="1" hangingPunct="1"/>
            <a:r>
              <a:rPr lang="ru-RU" sz="1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«Порядок организации и осуществления образовательной деятельности по образовательным программам высшего образования - программам бакалавриата, программам специалитета, программам магистратуры»  (Приказ МОН №1367)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755576" y="1557338"/>
            <a:ext cx="8136904" cy="4535487"/>
          </a:xfrm>
        </p:spPr>
        <p:txBody>
          <a:bodyPr>
            <a:normAutofit fontScale="92500" lnSpcReduction="10000"/>
          </a:bodyPr>
          <a:lstStyle/>
          <a:p>
            <a:pPr marL="0" indent="0">
              <a:buFont typeface="Arial" charset="0"/>
              <a:buNone/>
              <a:defRPr/>
            </a:pPr>
            <a:r>
              <a:rPr lang="ru-RU" sz="2800" dirty="0" smtClean="0">
                <a:latin typeface="Calibri" pitchFamily="34" charset="0"/>
                <a:cs typeface="Calibri" pitchFamily="34" charset="0"/>
              </a:rPr>
              <a:t>П.9.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При осуществлении образовательной деятельности по образовательной программе организация обеспечивает: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dirty="0">
                <a:latin typeface="Calibri" pitchFamily="34" charset="0"/>
                <a:cs typeface="Calibri" pitchFamily="34" charset="0"/>
              </a:rPr>
              <a:t>проведение учебных занятий в различных формах по дисциплинам (модулям);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dirty="0">
                <a:latin typeface="Calibri" pitchFamily="34" charset="0"/>
                <a:cs typeface="Calibri" pitchFamily="34" charset="0"/>
              </a:rPr>
              <a:t>проведение практик;</a:t>
            </a:r>
          </a:p>
          <a:p>
            <a:pPr>
              <a:buFont typeface="Arial" charset="0"/>
              <a:buChar char="•"/>
              <a:defRPr/>
            </a:pPr>
            <a:r>
              <a:rPr lang="ru-RU" sz="2800" b="1" dirty="0">
                <a:latin typeface="Calibri" pitchFamily="34" charset="0"/>
                <a:cs typeface="Calibri" pitchFamily="34" charset="0"/>
              </a:rPr>
              <a:t>проведение контроля качества освоения образовательной программы </a:t>
            </a:r>
            <a:r>
              <a:rPr lang="ru-RU" sz="2800" dirty="0">
                <a:latin typeface="Calibri" pitchFamily="34" charset="0"/>
                <a:cs typeface="Calibri" pitchFamily="34" charset="0"/>
              </a:rPr>
              <a:t>посредством текущего контроля успеваемости, промежуточной аттестации обучающихся и итоговой (государственной итоговой) аттестации обучающихся.</a:t>
            </a:r>
          </a:p>
          <a:p>
            <a:pPr marL="0" indent="0">
              <a:buFont typeface="Arial" charset="0"/>
              <a:buNone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99593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3888433"/>
          </a:xfrm>
        </p:spPr>
        <p:txBody>
          <a:bodyPr/>
          <a:lstStyle/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Проводится на кафедре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alibri" pitchFamily="34" charset="0"/>
                <a:cs typeface="Calibri" pitchFamily="34" charset="0"/>
              </a:rPr>
              <a:t>Внутренняя экспертиза ФОС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286424"/>
              </p:ext>
            </p:extLst>
          </p:nvPr>
        </p:nvGraphicFramePr>
        <p:xfrm>
          <a:off x="395536" y="1772816"/>
          <a:ext cx="8136904" cy="4150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4226"/>
                <a:gridCol w="2034226"/>
                <a:gridCol w="2034226"/>
                <a:gridCol w="203422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  <a:cs typeface="Calibri" pitchFamily="34" charset="0"/>
                        </a:rPr>
                        <a:t>Кто?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  <a:cs typeface="Calibri" pitchFamily="34" charset="0"/>
                        </a:rPr>
                        <a:t>Когда?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  <a:cs typeface="Calibri" pitchFamily="34" charset="0"/>
                        </a:rPr>
                        <a:t>Каким  образом?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Calibri" pitchFamily="34" charset="0"/>
                          <a:cs typeface="Calibri" pitchFamily="34" charset="0"/>
                        </a:rPr>
                        <a:t>Результат</a:t>
                      </a:r>
                      <a:endParaRPr lang="ru-RU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  <a:cs typeface="Calibri" pitchFamily="34" charset="0"/>
                        </a:rPr>
                        <a:t>Эксперты - сами</a:t>
                      </a:r>
                      <a:r>
                        <a:rPr lang="ru-RU" sz="2000" baseline="0" dirty="0" smtClean="0">
                          <a:latin typeface="Calibri" pitchFamily="34" charset="0"/>
                          <a:cs typeface="Calibri" pitchFamily="34" charset="0"/>
                        </a:rPr>
                        <a:t> преподаватели,  команда разработчиков ОПОП</a:t>
                      </a:r>
                      <a:endParaRPr lang="ru-RU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  <a:cs typeface="Calibri" pitchFamily="34" charset="0"/>
                        </a:rPr>
                        <a:t>При разработке  программ  дисциплин,  программ практик, ГИА</a:t>
                      </a:r>
                      <a:endParaRPr lang="ru-RU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  <a:cs typeface="Calibri" pitchFamily="34" charset="0"/>
                        </a:rPr>
                        <a:t>Индивидуальное и коллективное решение тестовых заданий, проф. задач, заданий разных  видов (темы эссе, рефератов и т.п.)</a:t>
                      </a:r>
                      <a:endParaRPr lang="ru-RU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Calibri" pitchFamily="34" charset="0"/>
                          <a:cs typeface="Calibri" pitchFamily="34" charset="0"/>
                        </a:rPr>
                        <a:t>Решение кафедры о возможности</a:t>
                      </a:r>
                      <a:r>
                        <a:rPr lang="ru-RU" sz="2000" baseline="0" dirty="0" smtClean="0">
                          <a:latin typeface="Calibri" pitchFamily="34" charset="0"/>
                          <a:cs typeface="Calibri" pitchFamily="34" charset="0"/>
                        </a:rPr>
                        <a:t> использования  в  учебном процессе (мотивированное заключение)</a:t>
                      </a:r>
                      <a:endParaRPr lang="ru-RU" sz="2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370840">
                <a:tc gridSpan="4">
                  <a:txBody>
                    <a:bodyPr/>
                    <a:lstStyle/>
                    <a:p>
                      <a:r>
                        <a:rPr lang="ru-RU" b="1" dirty="0" smtClean="0">
                          <a:effectLst/>
                        </a:rPr>
                        <a:t>Что оценивается:  </a:t>
                      </a:r>
                      <a:r>
                        <a:rPr lang="ru-RU" b="1" dirty="0" smtClean="0">
                          <a:solidFill>
                            <a:srgbClr val="C00000"/>
                          </a:solidFill>
                          <a:effectLst/>
                        </a:rPr>
                        <a:t>все компоненты ФОС  ОПОП 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581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038665"/>
              </p:ext>
            </p:extLst>
          </p:nvPr>
        </p:nvGraphicFramePr>
        <p:xfrm>
          <a:off x="457200" y="620688"/>
          <a:ext cx="8229600" cy="5505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9340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435280" cy="4525963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Тесты</a:t>
            </a:r>
            <a:r>
              <a:rPr lang="ru-RU" sz="2800" dirty="0" smtClean="0">
                <a:latin typeface="Calibri" pitchFamily="34" charset="0"/>
                <a:cs typeface="Calibri" pitchFamily="34" charset="0"/>
              </a:rPr>
              <a:t> (в соответствии с требованиями к тестовым заданиям);</a:t>
            </a:r>
          </a:p>
          <a:p>
            <a:r>
              <a:rPr lang="ru-RU" sz="2800" dirty="0" smtClean="0">
                <a:latin typeface="Calibri" pitchFamily="34" charset="0"/>
                <a:cs typeface="Calibri" pitchFamily="34" charset="0"/>
              </a:rPr>
              <a:t>Вопросы к зачетам, коллоквиумам и т.п. (по соответствию  содержанию программы  дисциплины/ модуля,  их формулировка, …)</a:t>
            </a:r>
          </a:p>
          <a:p>
            <a:pPr algn="ctr">
              <a:buNone/>
            </a:pPr>
            <a:endParaRPr lang="ru-RU" sz="2800" b="1" dirty="0" smtClean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Все формализованные компоненты проверяют когнитивную составляющую компетенции 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и должны ей соответствовать</a:t>
            </a:r>
            <a:endParaRPr lang="ru-RU" sz="28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Calibri" pitchFamily="34" charset="0"/>
                <a:cs typeface="Calibri" pitchFamily="34" charset="0"/>
              </a:rPr>
              <a:t>Оценка формализованных компонентов ФОС: 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435280" cy="4738531"/>
          </a:xfrm>
        </p:spPr>
        <p:txBody>
          <a:bodyPr>
            <a:normAutofit/>
          </a:bodyPr>
          <a:lstStyle/>
          <a:p>
            <a:pPr marL="566928" indent="-457200">
              <a:buAutoNum type="arabicPeriod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Соответствие компетенциям ОПОП и возможность оценить составляющие компетенции (когнитивную, деятельностную (функциональную), мотивационную или некоторые из них);</a:t>
            </a:r>
          </a:p>
          <a:p>
            <a:pPr marL="566928" indent="-457200">
              <a:buAutoNum type="arabicPeriod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Соответствие контекста задания (задачи) профессиональному стандарту (видам профессиональной деятельности, выбранным в ОПОП), т.е. содержание задачи/задания должно давать возможность студенту показать знание и адекватный выбор действий, соответствующих компетенций);</a:t>
            </a:r>
          </a:p>
          <a:p>
            <a:pPr marL="566928" indent="-457200">
              <a:buAutoNum type="arabicPeriod"/>
            </a:pPr>
            <a:r>
              <a:rPr lang="ru-RU" sz="2400" dirty="0" smtClean="0">
                <a:latin typeface="Calibri" pitchFamily="34" charset="0"/>
                <a:cs typeface="Calibri" pitchFamily="34" charset="0"/>
              </a:rPr>
              <a:t>Наличие сформулированных критериев оценки решения профессиональной задачи / выполнения задания.</a:t>
            </a:r>
          </a:p>
          <a:p>
            <a:pPr marL="566928" indent="-457200">
              <a:buAutoNum type="arabicPeriod"/>
            </a:pP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100811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latin typeface="Calibri" pitchFamily="34" charset="0"/>
                <a:cs typeface="Calibri" pitchFamily="34" charset="0"/>
              </a:rPr>
              <a:t>Оценка неформализованных компонентов ФОС: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908720"/>
            <a:ext cx="8507288" cy="5285184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Назначение компонентов ФОС (вид задания, объект оценки, место применения (текущая, промежуточная аттестация, модуль, практика, ГИА));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Соответствие компонентов  ФОС (по дисциплинам/модулям, практикам) обозначенным </a:t>
            </a:r>
            <a:r>
              <a:rPr lang="ru-RU" sz="2400" dirty="0">
                <a:latin typeface="Calibri" pitchFamily="34" charset="0"/>
                <a:cs typeface="Calibri" pitchFamily="34" charset="0"/>
              </a:rPr>
              <a:t>в ОПОП </a:t>
            </a:r>
            <a:r>
              <a:rPr lang="ru-RU" sz="2400" dirty="0" smtClean="0">
                <a:latin typeface="Calibri" pitchFamily="34" charset="0"/>
                <a:cs typeface="Calibri" pitchFamily="34" charset="0"/>
              </a:rPr>
              <a:t>компетенциям;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Оценка содержания компонента ФОС: 1. соответствие компетенций, на оценку которых направлен компонент ФОС компетенциям ОПОП; 2. соответствие контекста задания профессиональному стандарту (для проф. задач и заданий подобного типа); 3. наличие сформулированных критериев оценки решения профессиональной задачи / задания (критерии должны давать возможность оценить компетенции, с которыми связана задача / задание).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Вывод: рекомендация к использованию/ не рекомендовано к использованию/ нуждается в доработке.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Комментарий эксперта: обоснование вывода.</a:t>
            </a:r>
          </a:p>
          <a:p>
            <a:r>
              <a:rPr lang="ru-RU" sz="2400" dirty="0" smtClean="0">
                <a:latin typeface="Calibri" pitchFamily="34" charset="0"/>
                <a:cs typeface="Calibri" pitchFamily="34" charset="0"/>
              </a:rPr>
              <a:t>Список экспертов, подписи</a:t>
            </a:r>
            <a:endParaRPr lang="ru-RU" sz="24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01297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Мотивированное заключение кафедры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8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435280" cy="5760640"/>
          </a:xfrm>
        </p:spPr>
        <p:txBody>
          <a:bodyPr>
            <a:normAutofit fontScale="32500" lnSpcReduction="20000"/>
          </a:bodyPr>
          <a:lstStyle/>
          <a:p>
            <a:pPr marL="109728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b="1" dirty="0">
                <a:latin typeface="Calibri"/>
                <a:ea typeface="Calibri"/>
                <a:cs typeface="Times New Roman"/>
              </a:rPr>
              <a:t>Заключение кафедры всеобщей истории о возможности использования компонентов в учебном процессе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latin typeface="Calibri"/>
                <a:cs typeface="Calibri"/>
              </a:rPr>
              <a:t>Вид задания: </a:t>
            </a:r>
            <a:r>
              <a:rPr lang="ru-RU" sz="4300" i="1" dirty="0">
                <a:latin typeface="Calibri"/>
                <a:cs typeface="Calibri"/>
              </a:rPr>
              <a:t>тест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latin typeface="Calibri"/>
                <a:cs typeface="Calibri"/>
              </a:rPr>
              <a:t>Место применения: </a:t>
            </a:r>
            <a:r>
              <a:rPr lang="ru-RU" sz="4300" i="1" dirty="0">
                <a:latin typeface="Calibri"/>
                <a:cs typeface="Calibri"/>
              </a:rPr>
              <a:t>промежуточная аттестация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latin typeface="Calibri"/>
                <a:cs typeface="Calibri"/>
              </a:rPr>
              <a:t>Дисциплина: </a:t>
            </a:r>
            <a:r>
              <a:rPr lang="ru-RU" sz="4300" i="1" dirty="0">
                <a:latin typeface="Calibri"/>
                <a:cs typeface="Calibri"/>
              </a:rPr>
              <a:t>история средних веков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latin typeface="Calibri"/>
                <a:cs typeface="Calibri"/>
              </a:rPr>
              <a:t>Направление подготовки: </a:t>
            </a:r>
            <a:r>
              <a:rPr lang="ru-RU" sz="4300" i="1" dirty="0">
                <a:latin typeface="Calibri"/>
                <a:cs typeface="Calibri"/>
              </a:rPr>
              <a:t>педагогическое образование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latin typeface="Calibri"/>
                <a:ea typeface="Calibri"/>
                <a:cs typeface="Times New Roman"/>
              </a:rPr>
              <a:t>Профиль: </a:t>
            </a:r>
            <a:r>
              <a:rPr lang="ru-RU" sz="4300" i="1" dirty="0">
                <a:latin typeface="Calibri"/>
                <a:ea typeface="Calibri"/>
                <a:cs typeface="Times New Roman"/>
              </a:rPr>
              <a:t>историческое образование в основной </a:t>
            </a:r>
            <a:r>
              <a:rPr lang="ru-RU" sz="4300" i="1" dirty="0" smtClean="0">
                <a:latin typeface="Calibri"/>
                <a:ea typeface="Calibri"/>
                <a:cs typeface="Times New Roman"/>
              </a:rPr>
              <a:t>школе</a:t>
            </a:r>
            <a:endParaRPr lang="ru-RU" sz="4300" dirty="0" smtClean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Компетенции</a:t>
            </a: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, на оценку которых направлен представленный тест, соответствуют компетенциям, предусмотренным учебным планом по дисциплине </a:t>
            </a:r>
            <a:r>
              <a:rPr lang="ru-RU" sz="4300" i="1" dirty="0">
                <a:solidFill>
                  <a:srgbClr val="000000"/>
                </a:solidFill>
                <a:latin typeface="Calibri"/>
                <a:cs typeface="Calibri"/>
              </a:rPr>
              <a:t>«История средних веков</a:t>
            </a:r>
            <a:r>
              <a:rPr lang="ru-RU" sz="4300" i="1" dirty="0" smtClean="0">
                <a:solidFill>
                  <a:srgbClr val="000000"/>
                </a:solidFill>
                <a:latin typeface="Calibri"/>
                <a:cs typeface="Calibri"/>
              </a:rPr>
              <a:t>».</a:t>
            </a:r>
            <a:endParaRPr lang="ru-RU" sz="4300" dirty="0" smtClean="0">
              <a:latin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Представленный </a:t>
            </a: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компонент ФОС содержит четкие критерии оценки выполнения задания. Данные критерии дают возможность оценить уровень </a:t>
            </a:r>
            <a:r>
              <a:rPr lang="ru-RU" sz="4300" dirty="0" err="1">
                <a:solidFill>
                  <a:srgbClr val="000000"/>
                </a:solidFill>
                <a:latin typeface="Calibri"/>
                <a:cs typeface="Calibri"/>
              </a:rPr>
              <a:t>сформированности</a:t>
            </a: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 компетенций </a:t>
            </a:r>
            <a:r>
              <a:rPr lang="ru-RU" sz="4300" i="1" dirty="0">
                <a:solidFill>
                  <a:srgbClr val="000000"/>
                </a:solidFill>
                <a:latin typeface="Calibri"/>
                <a:cs typeface="Calibri"/>
              </a:rPr>
              <a:t>ОК-1, ОК-4.</a:t>
            </a:r>
            <a:endParaRPr lang="ru-RU" sz="43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Вывод: </a:t>
            </a:r>
            <a:r>
              <a:rPr lang="ru-RU" sz="4300" i="1" dirty="0">
                <a:solidFill>
                  <a:srgbClr val="000000"/>
                </a:solidFill>
                <a:latin typeface="Calibri"/>
                <a:cs typeface="Calibri"/>
              </a:rPr>
              <a:t>представленный тест рекомендован к использованию в учебном процессе.</a:t>
            </a:r>
            <a:endParaRPr lang="ru-RU" sz="4300" i="1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Обоснование вывода: </a:t>
            </a:r>
            <a:r>
              <a:rPr lang="ru-RU" sz="4300" i="1" dirty="0">
                <a:solidFill>
                  <a:srgbClr val="000000"/>
                </a:solidFill>
                <a:latin typeface="Calibri"/>
                <a:cs typeface="Calibri"/>
              </a:rPr>
              <a:t>вывод сделан на основании решения экспертами тестовых заданий и сопоставления знаний, необходимых для выполнения тестовых заданий, с когнитивным компонентом проверяемых компетенций.</a:t>
            </a:r>
            <a:endParaRPr lang="ru-RU" sz="4300" i="1" dirty="0">
              <a:latin typeface="Calibri"/>
              <a:ea typeface="Calibri"/>
              <a:cs typeface="Times New Roman"/>
            </a:endParaRPr>
          </a:p>
          <a:p>
            <a:pPr marL="201168" indent="0">
              <a:buNone/>
            </a:pP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                                                                                                                    </a:t>
            </a: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    </a:t>
            </a:r>
            <a:r>
              <a:rPr lang="ru-RU" sz="4300" dirty="0">
                <a:solidFill>
                  <a:srgbClr val="000000"/>
                </a:solidFill>
                <a:latin typeface="Calibri"/>
                <a:ea typeface="Times New Roman"/>
              </a:rPr>
              <a:t>Зав. кафедрой:</a:t>
            </a:r>
            <a:endParaRPr lang="ru-RU" sz="4300" dirty="0">
              <a:latin typeface="Times New Roman"/>
              <a:ea typeface="Times New Roman"/>
            </a:endParaRPr>
          </a:p>
          <a:p>
            <a:pPr marL="201168" indent="0">
              <a:buNone/>
            </a:pP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                                                                                                                   Список </a:t>
            </a: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экспертов</a:t>
            </a: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  <a:r>
              <a:rPr lang="ru-RU" sz="43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ru-RU" sz="4300" dirty="0">
              <a:latin typeface="Times New Roman"/>
              <a:ea typeface="Times New Roman"/>
            </a:endParaRPr>
          </a:p>
          <a:p>
            <a:pPr marL="201168" indent="0">
              <a:buNone/>
            </a:pP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                                                                                                                                     Подписи</a:t>
            </a:r>
            <a:r>
              <a:rPr lang="ru-RU" sz="4300" dirty="0" smtClean="0">
                <a:solidFill>
                  <a:srgbClr val="000000"/>
                </a:solidFill>
                <a:latin typeface="Calibri"/>
                <a:cs typeface="Calibri"/>
              </a:rPr>
              <a:t>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sz="1800" dirty="0">
              <a:latin typeface="Calibri"/>
              <a:ea typeface="Calibri"/>
              <a:cs typeface="Times New Roman"/>
            </a:endParaRPr>
          </a:p>
          <a:p>
            <a:pPr marL="109728" indent="0">
              <a:buNone/>
            </a:pPr>
            <a:endParaRPr lang="ru-RU" sz="2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8892480" cy="1008112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Calibri" pitchFamily="34" charset="0"/>
                <a:cs typeface="Calibri" pitchFamily="34" charset="0"/>
              </a:rPr>
              <a:t>Пример экспертного заключения</a:t>
            </a:r>
            <a:endParaRPr lang="ru-RU" sz="3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79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4829165"/>
              </p:ext>
            </p:extLst>
          </p:nvPr>
        </p:nvGraphicFramePr>
        <p:xfrm>
          <a:off x="251520" y="1125538"/>
          <a:ext cx="8280920" cy="5993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3672408"/>
              </a:tblGrid>
              <a:tr h="65226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Кто?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Что?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20153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Преподаватели</a:t>
                      </a:r>
                      <a:r>
                        <a:rPr lang="ru-RU" sz="1800" b="1" baseline="0" dirty="0" smtClean="0">
                          <a:latin typeface="Calibri" pitchFamily="34" charset="0"/>
                          <a:cs typeface="Calibri" pitchFamily="34" charset="0"/>
                        </a:rPr>
                        <a:t> 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Разработка ФОС для текущей и промежуточной аттестации (по программам бакалавриата набора 2015 года, магистратуры – 2016 года); проведение внутренней экспертизы ФОС</a:t>
                      </a:r>
                    </a:p>
                    <a:p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2690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Ответственные</a:t>
                      </a:r>
                      <a:r>
                        <a:rPr lang="ru-RU" sz="1800" b="1" baseline="0" dirty="0" smtClean="0">
                          <a:latin typeface="Calibri" pitchFamily="34" charset="0"/>
                          <a:cs typeface="Calibri" pitchFamily="34" charset="0"/>
                        </a:rPr>
                        <a:t> за подготовку программ государственной аттестации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Разработка ФОС для итоговой аттестации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2690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Заведующие кафедрами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Назначение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  <a:cs typeface="Calibri" pitchFamily="34" charset="0"/>
                        </a:rPr>
                        <a:t> экспертов для внутренней экспертизы; подготовка заключений кафедры и их представление на учёном совете факультета; общий контроль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476176">
                <a:tc>
                  <a:txBody>
                    <a:bodyPr/>
                    <a:lstStyle/>
                    <a:p>
                      <a:endParaRPr lang="ru-RU" sz="18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Текущие и перспективные задачи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894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5957904"/>
              </p:ext>
            </p:extLst>
          </p:nvPr>
        </p:nvGraphicFramePr>
        <p:xfrm>
          <a:off x="251520" y="1125538"/>
          <a:ext cx="8280920" cy="51837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8512"/>
                <a:gridCol w="3672408"/>
              </a:tblGrid>
              <a:tr h="652264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Задача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Срок 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201539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1. Разработка ФОС для текущей и промежуточной аттестации (по программам бакалавриата набора</a:t>
                      </a:r>
                      <a:r>
                        <a:rPr lang="ru-RU" sz="1800" b="1" baseline="0" dirty="0" smtClean="0">
                          <a:latin typeface="Calibri" pitchFamily="34" charset="0"/>
                          <a:cs typeface="Calibri" pitchFamily="34" charset="0"/>
                        </a:rPr>
                        <a:t> 2015 года, магистратуры – 2016 года)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май 2017 г.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2690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Calibri" pitchFamily="34" charset="0"/>
                          <a:cs typeface="Calibri" pitchFamily="34" charset="0"/>
                        </a:rPr>
                        <a:t>2. Разработка ФОС для итоговой аттестации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baseline="0" dirty="0" smtClean="0">
                          <a:latin typeface="Calibri" pitchFamily="34" charset="0"/>
                          <a:cs typeface="Calibri" pitchFamily="34" charset="0"/>
                        </a:rPr>
                        <a:t>май 2017 г.</a:t>
                      </a:r>
                      <a:endParaRPr lang="ru-RU" sz="18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926901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3. Проведение внутренней экспертизы ФОС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До 1 июня 2017 г.  </a:t>
                      </a:r>
                      <a:endParaRPr lang="ru-RU" sz="1800" b="1" dirty="0" smtClean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ru-RU" sz="1800" b="1" dirty="0" smtClean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ru-RU" sz="1800" b="1" dirty="0" smtClean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endParaRPr lang="ru-RU" sz="1800" b="1" dirty="0" smtClean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????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147617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4. Утверждение ФОС ОПОП Ученым советом учебного структурного подразделения, размещение</a:t>
                      </a:r>
                      <a:r>
                        <a:rPr lang="ru-RU" sz="1800" b="1" baseline="0" dirty="0" smtClean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 в электронной информационно-образовательной среде вуза</a:t>
                      </a:r>
                      <a:endParaRPr lang="ru-RU" sz="18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Текущие и перспективные задачи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5169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132856"/>
            <a:ext cx="8229600" cy="2016224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Спасибо за внимание!</a:t>
            </a:r>
            <a:endParaRPr lang="ru-RU" sz="60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45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476375" y="260350"/>
            <a:ext cx="7667625" cy="1080418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«Порядок организации и осуществления образовательной деятельности по образовательным программам высшего образования - программам бакалавриата, программам специалитета, программам магистратуры»  (Приказ МОН №1367)</a:t>
            </a:r>
          </a:p>
        </p:txBody>
      </p:sp>
      <p:sp>
        <p:nvSpPr>
          <p:cNvPr id="6" name="Объект 2"/>
          <p:cNvSpPr>
            <a:spLocks noGrp="1"/>
          </p:cNvSpPr>
          <p:nvPr>
            <p:ph idx="4294967295"/>
          </p:nvPr>
        </p:nvSpPr>
        <p:spPr>
          <a:xfrm>
            <a:off x="467544" y="1484784"/>
            <a:ext cx="8676456" cy="4842991"/>
          </a:xfrm>
        </p:spPr>
        <p:txBody>
          <a:bodyPr>
            <a:noAutofit/>
          </a:bodyPr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sz="2200" dirty="0" smtClean="0">
                <a:latin typeface="Calibri" pitchFamily="34" charset="0"/>
                <a:cs typeface="Calibri" pitchFamily="34" charset="0"/>
              </a:rPr>
              <a:t>П. 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14. В образовательной программе определяются:</a:t>
            </a:r>
          </a:p>
          <a:p>
            <a:pPr>
              <a:defRPr/>
            </a:pPr>
            <a:r>
              <a:rPr lang="ru-RU" sz="2200" dirty="0">
                <a:latin typeface="Calibri" pitchFamily="34" charset="0"/>
                <a:cs typeface="Calibri" pitchFamily="34" charset="0"/>
              </a:rPr>
              <a:t>планируемые </a:t>
            </a:r>
            <a:r>
              <a:rPr lang="ru-RU" sz="2200" b="1" dirty="0">
                <a:latin typeface="Calibri" pitchFamily="34" charset="0"/>
                <a:cs typeface="Calibri" pitchFamily="34" charset="0"/>
              </a:rPr>
              <a:t>результаты освоения образовательной программы - компетенции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 обучающихся, установленные образовательным стандартом, и компетенции обучающихся, установленные организацией дополнительно к компетенциям, установленным образовательным стандартом, с учетом направленности (профиля) образовательной программы (в случае установления таких компетенций);</a:t>
            </a:r>
          </a:p>
          <a:p>
            <a:pPr>
              <a:defRPr/>
            </a:pPr>
            <a:r>
              <a:rPr lang="ru-RU" sz="2200" dirty="0">
                <a:latin typeface="Calibri" pitchFamily="34" charset="0"/>
                <a:cs typeface="Calibri" pitchFamily="34" charset="0"/>
              </a:rPr>
              <a:t>планируемые </a:t>
            </a:r>
            <a:r>
              <a:rPr lang="ru-RU" sz="2200" b="1" dirty="0">
                <a:latin typeface="Calibri" pitchFamily="34" charset="0"/>
                <a:cs typeface="Calibri" pitchFamily="34" charset="0"/>
              </a:rPr>
              <a:t>результаты обучения </a:t>
            </a:r>
            <a:r>
              <a:rPr lang="ru-RU" sz="2200" dirty="0">
                <a:latin typeface="Calibri" pitchFamily="34" charset="0"/>
                <a:cs typeface="Calibri" pitchFamily="34" charset="0"/>
              </a:rPr>
              <a:t>по каждой дисциплине (модулю) и практике - знания, умения, навыки и (или) опыт деятельности, характеризующие этапы формирования компетенций и обеспечивающие достижение планируемых результатов освоения образовательной программы</a:t>
            </a:r>
            <a:r>
              <a:rPr lang="ru-RU" sz="2200" dirty="0" smtClean="0">
                <a:latin typeface="Calibri" pitchFamily="34" charset="0"/>
                <a:cs typeface="Calibri" pitchFamily="34" charset="0"/>
              </a:rPr>
              <a:t>.</a:t>
            </a:r>
            <a:endParaRPr lang="ru-RU" sz="22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2553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680520"/>
          </a:xfrm>
        </p:spPr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ru-RU" b="1" dirty="0" smtClean="0">
                <a:latin typeface="Calibri" pitchFamily="34" charset="0"/>
                <a:cs typeface="Calibri" pitchFamily="34" charset="0"/>
              </a:rPr>
              <a:t>Целью создания </a:t>
            </a:r>
            <a:r>
              <a:rPr lang="ru-RU" b="1" u="sng" dirty="0" smtClean="0">
                <a:latin typeface="Calibri" pitchFamily="34" charset="0"/>
                <a:cs typeface="Calibri" pitchFamily="34" charset="0"/>
              </a:rPr>
              <a:t>ФОС ОПОП</a:t>
            </a:r>
            <a:r>
              <a:rPr lang="ru-RU" b="1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является установление соответствия уровня подготовки обучающихся и выпускников требованиям ФГОС ВО по реализуемым</a:t>
            </a:r>
            <a:r>
              <a:rPr lang="ru-RU" u="sng" dirty="0" smtClean="0">
                <a:latin typeface="Calibri" pitchFamily="34" charset="0"/>
                <a:cs typeface="Calibri" pitchFamily="34" charset="0"/>
              </a:rPr>
              <a:t> в университете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u="sng" dirty="0" smtClean="0">
                <a:latin typeface="Calibri" pitchFamily="34" charset="0"/>
                <a:cs typeface="Calibri" pitchFamily="34" charset="0"/>
              </a:rPr>
              <a:t>ОПОП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по направлениям (специальностям) подготовки высшего образования.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ru-RU" sz="1400" dirty="0" smtClean="0">
              <a:latin typeface="Calibri" pitchFamily="34" charset="0"/>
              <a:cs typeface="Calibri" pitchFamily="34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ФОС  должны учитывать наполнение компетенций – результатов освоения ОПОП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Цель создания ФОС</a:t>
            </a:r>
            <a:endParaRPr lang="ru-RU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Выгнутая вверх стрелка 3"/>
          <p:cNvSpPr/>
          <p:nvPr/>
        </p:nvSpPr>
        <p:spPr>
          <a:xfrm rot="5400000">
            <a:off x="7363174" y="3590154"/>
            <a:ext cx="2232248" cy="90182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4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r>
              <a:rPr lang="ru-RU" dirty="0" smtClean="0"/>
              <a:t>Тестирование (проверка когнитивного компонента компетенций) – в рамках преддипломной практики;</a:t>
            </a:r>
          </a:p>
          <a:p>
            <a:r>
              <a:rPr lang="ru-RU" dirty="0" smtClean="0"/>
              <a:t>Решение профессиональных задач (проверка деятельностного, мотивационного, личностного и социально-поведенческого компонентов компетенций) – в рамках государственного экзамена.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ФОС по Государственной итоговой аттестации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37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Задания для текущего контроля (хроно-, био-, геоминимумы, вопросы к коллоквиумам, текущие тесты, темы рефератов) – в дисциплинах более 2-х кредитов;</a:t>
            </a:r>
          </a:p>
          <a:p>
            <a:r>
              <a:rPr lang="ru-RU" dirty="0" smtClean="0"/>
              <a:t>Задания для итогового контроля (</a:t>
            </a:r>
            <a:r>
              <a:rPr lang="ru-RU" b="1" dirty="0" smtClean="0"/>
              <a:t>итоговые тесты</a:t>
            </a:r>
            <a:r>
              <a:rPr lang="ru-RU" dirty="0" smtClean="0"/>
              <a:t>, вопросы к экзамену или зачёту, </a:t>
            </a:r>
            <a:r>
              <a:rPr lang="ru-RU" b="1" dirty="0" smtClean="0"/>
              <a:t>темы курсовых работ</a:t>
            </a:r>
            <a:r>
              <a:rPr lang="ru-RU" dirty="0" smtClean="0"/>
              <a:t>, профессиональные задачи) – по решению кафедры.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ФОС по промежуточной аттестации (аттестации по дисциплине) 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911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Каждый тест должен содержать 30 тестовых заданий (для итогового контроля);</a:t>
            </a:r>
          </a:p>
          <a:p>
            <a:r>
              <a:rPr lang="ru-RU" dirty="0" smtClean="0"/>
              <a:t>Тестовые задания должны быть нескольких типов (с единичным выбором, с множественным выбором, на соотнесение, на выстраивание последовательности);</a:t>
            </a:r>
          </a:p>
          <a:p>
            <a:r>
              <a:rPr lang="ru-RU" dirty="0" smtClean="0"/>
              <a:t>Тест должен обязательно содержать правильный ответ;</a:t>
            </a:r>
          </a:p>
          <a:p>
            <a:r>
              <a:rPr lang="ru-RU" dirty="0" smtClean="0"/>
              <a:t>Формулировка теста должна быть составлена в форме утвердительного предложения;</a:t>
            </a:r>
          </a:p>
          <a:p>
            <a:r>
              <a:rPr lang="ru-RU" dirty="0" smtClean="0"/>
              <a:t>В заданиях на соответствие кол-во единиц сопоставление должно быть разным в разных столбцах.</a:t>
            </a: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Требования к тестам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91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234475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15000"/>
              </a:lnSpc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Вопрос: 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Известный немецкий историк-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антиковед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, представитель </a:t>
            </a:r>
            <a:r>
              <a:rPr lang="ru-RU" sz="2800" dirty="0" err="1">
                <a:latin typeface="Times New Roman"/>
                <a:ea typeface="Calibri"/>
                <a:cs typeface="Times New Roman"/>
              </a:rPr>
              <a:t>модернизаторского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направления: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>
                <a:latin typeface="Times New Roman"/>
                <a:ea typeface="Calibri"/>
                <a:cs typeface="Times New Roman"/>
              </a:rPr>
              <a:t> 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Варианты </a:t>
            </a:r>
            <a:r>
              <a:rPr lang="ru-RU" sz="2800" b="1" dirty="0" smtClean="0">
                <a:latin typeface="Times New Roman"/>
                <a:ea typeface="Calibri"/>
                <a:cs typeface="Times New Roman"/>
              </a:rPr>
              <a:t>ответа: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1) К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. </a:t>
            </a:r>
            <a:r>
              <a:rPr lang="ru-RU" sz="2800" dirty="0" err="1" smtClean="0">
                <a:latin typeface="Times New Roman"/>
                <a:ea typeface="Calibri"/>
                <a:cs typeface="Times New Roman"/>
              </a:rPr>
              <a:t>Бюхер</a:t>
            </a:r>
            <a:endParaRPr lang="ru-RU" sz="2400" dirty="0" smtClean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2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 Э. Майер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3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 Э. Гиббон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  <a:cs typeface="Times New Roman"/>
              </a:rPr>
              <a:t>4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) Г. Ферреро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lnSpc>
                <a:spcPct val="115000"/>
              </a:lnSpc>
              <a:buNone/>
            </a:pPr>
            <a:endParaRPr lang="ru-RU" sz="2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r>
              <a:rPr lang="ru-RU" sz="2800" b="1" dirty="0">
                <a:latin typeface="Times New Roman"/>
                <a:ea typeface="Calibri"/>
                <a:cs typeface="Times New Roman"/>
              </a:rPr>
              <a:t>Правильный ответ:</a:t>
            </a:r>
            <a:r>
              <a:rPr lang="ru-RU" sz="2800" dirty="0">
                <a:latin typeface="Times New Roman"/>
                <a:ea typeface="Calibri"/>
                <a:cs typeface="Times New Roman"/>
              </a:rPr>
              <a:t> 2</a:t>
            </a:r>
            <a:endParaRPr lang="ru-RU" sz="2400" dirty="0">
              <a:latin typeface="Calibri"/>
              <a:ea typeface="Calibri"/>
              <a:cs typeface="Times New Roman"/>
            </a:endParaRPr>
          </a:p>
          <a:p>
            <a:pPr marL="109728" indent="0">
              <a:buNone/>
            </a:pP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тестового задания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10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Calibri" pitchFamily="34" charset="0"/>
                <a:cs typeface="Calibri" pitchFamily="34" charset="0"/>
              </a:rPr>
              <a:t>Пример оценки теста</a:t>
            </a:r>
            <a:endParaRPr lang="ru-RU" sz="3200" b="1" dirty="0">
              <a:solidFill>
                <a:srgbClr val="C00000"/>
              </a:solidFill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4539129"/>
              </p:ext>
            </p:extLst>
          </p:nvPr>
        </p:nvGraphicFramePr>
        <p:xfrm>
          <a:off x="611560" y="2276872"/>
          <a:ext cx="82296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Правильный 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Частично правильный ответ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Неправильный ответ или ответ</a:t>
                      </a:r>
                      <a:r>
                        <a:rPr lang="ru-RU" baseline="0" dirty="0" smtClean="0"/>
                        <a:t> не дан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115616" y="1628800"/>
            <a:ext cx="71769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prstClr val="black"/>
                </a:solidFill>
              </a:rPr>
              <a:t>К каждому тестовому заданию прикрепляются критерии его</a:t>
            </a:r>
          </a:p>
          <a:p>
            <a:r>
              <a:rPr lang="ru-RU" dirty="0" smtClean="0">
                <a:solidFill>
                  <a:prstClr val="black"/>
                </a:solidFill>
              </a:rPr>
              <a:t> оценивания по шкале 2-1-0 или 1-0</a:t>
            </a:r>
          </a:p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298325"/>
              </p:ext>
            </p:extLst>
          </p:nvPr>
        </p:nvGraphicFramePr>
        <p:xfrm>
          <a:off x="827584" y="3933056"/>
          <a:ext cx="6096000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Общее кол-во тестовых заданий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Максимальное кол-во баллов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1640" y="3429000"/>
            <a:ext cx="782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После последнего тестового задания приводится таблица баллов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61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575</TotalTime>
  <Words>1974</Words>
  <Application>Microsoft Office PowerPoint</Application>
  <PresentationFormat>Экран (4:3)</PresentationFormat>
  <Paragraphs>334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Открытая</vt:lpstr>
      <vt:lpstr>Подготовка фондов оценочных средств </vt:lpstr>
      <vt:lpstr>«Порядок организации и осуществления образовательной деятельности по образовательным программам высшего образования - программам бакалавриата, программам специалитета, программам магистратуры»  (Приказ МОН №1367)</vt:lpstr>
      <vt:lpstr>«Порядок организации и осуществления образовательной деятельности по образовательным программам высшего образования - программам бакалавриата, программам специалитета, программам магистратуры»  (Приказ МОН №1367)</vt:lpstr>
      <vt:lpstr>Цель создания ФОС</vt:lpstr>
      <vt:lpstr>ФОС по Государственной итоговой аттестации</vt:lpstr>
      <vt:lpstr>ФОС по промежуточной аттестации (аттестации по дисциплине) </vt:lpstr>
      <vt:lpstr>Требования к тестам</vt:lpstr>
      <vt:lpstr>Пример тестового задания</vt:lpstr>
      <vt:lpstr>Пример оценки теста</vt:lpstr>
      <vt:lpstr>Пример оценки хрономинимума (биоминимума, геоминимума и др.)</vt:lpstr>
      <vt:lpstr>Пример профессиональной задачи</vt:lpstr>
      <vt:lpstr>Пример оценки профессиональной задачи</vt:lpstr>
      <vt:lpstr>Дисциплины, ФОС которых предусматривают наличие профессиональных задач</vt:lpstr>
      <vt:lpstr>Паспорт оценочного средства  ДЛЯ МАГИСТРАТУРЫ «История»</vt:lpstr>
      <vt:lpstr>Паспорт оценочного средства  ДЛЯ МАГИСТРАТУРЫ «Педагогическое образование»</vt:lpstr>
      <vt:lpstr>Паспорт оценочного средства  ДЛЯ БАКАЛАВРИАТА «История»</vt:lpstr>
      <vt:lpstr>Паспорт оценочного средства  ДЛЯ БАКАЛАВРИАТА «Педагогическое образование»</vt:lpstr>
      <vt:lpstr>Пример оформления ФОС </vt:lpstr>
      <vt:lpstr>Порядок экспертизы ФОС (положение о ФОС РГПУ)</vt:lpstr>
      <vt:lpstr>Внутренняя экспертиза ФОС</vt:lpstr>
      <vt:lpstr>Презентация PowerPoint</vt:lpstr>
      <vt:lpstr>Оценка формализованных компонентов ФОС: </vt:lpstr>
      <vt:lpstr>Оценка неформализованных компонентов ФОС:</vt:lpstr>
      <vt:lpstr>Мотивированное заключение кафедры</vt:lpstr>
      <vt:lpstr>Пример экспертного заключения</vt:lpstr>
      <vt:lpstr>Текущие и перспективные задачи</vt:lpstr>
      <vt:lpstr>Текущие и перспективные задачи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room27</dc:creator>
  <cp:lastModifiedBy>User</cp:lastModifiedBy>
  <cp:revision>44</cp:revision>
  <dcterms:created xsi:type="dcterms:W3CDTF">2016-12-05T11:43:45Z</dcterms:created>
  <dcterms:modified xsi:type="dcterms:W3CDTF">2017-05-19T09:57:21Z</dcterms:modified>
</cp:coreProperties>
</file>