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8" r:id="rId10"/>
    <p:sldId id="269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7" autoAdjust="0"/>
    <p:restoredTop sz="86377" autoAdjust="0"/>
  </p:normalViewPr>
  <p:slideViewPr>
    <p:cSldViewPr>
      <p:cViewPr varScale="1">
        <p:scale>
          <a:sx n="78" d="100"/>
          <a:sy n="78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013BD-9C41-4D2B-8705-8D98DF16A8E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6589B7-E1F4-4F8A-BF70-339B7D452D97}">
      <dgm:prSet custT="1"/>
      <dgm:spPr/>
      <dgm:t>
        <a:bodyPr/>
        <a:lstStyle/>
        <a:p>
          <a:pPr algn="r" rtl="0"/>
          <a:r>
            <a:rPr lang="ru-RU" sz="2800" b="1" dirty="0" smtClean="0"/>
            <a:t>Рахманова Ю.В.</a:t>
          </a:r>
        </a:p>
        <a:p>
          <a:pPr algn="ctr" rtl="0"/>
          <a:r>
            <a:rPr lang="ru-RU" sz="2800" b="1" dirty="0" smtClean="0"/>
            <a:t>ЭТНОСОЦИОЛОГИЯ</a:t>
          </a:r>
        </a:p>
        <a:p>
          <a:pPr algn="ctr" rtl="0"/>
          <a:r>
            <a:rPr lang="ru-RU" sz="2800" b="1" dirty="0" smtClean="0"/>
            <a:t>4 КУРС, СОЦИОЛОГИЯ</a:t>
          </a:r>
          <a:endParaRPr lang="ru-RU" sz="2800" b="1" dirty="0"/>
        </a:p>
      </dgm:t>
    </dgm:pt>
    <dgm:pt modelId="{53A0B877-0870-4C8F-B35C-3136B7753D88}" type="parTrans" cxnId="{A6F00077-036A-426C-B2A1-9A0B38088A51}">
      <dgm:prSet/>
      <dgm:spPr/>
      <dgm:t>
        <a:bodyPr/>
        <a:lstStyle/>
        <a:p>
          <a:endParaRPr lang="ru-RU"/>
        </a:p>
      </dgm:t>
    </dgm:pt>
    <dgm:pt modelId="{3CE09F27-20D1-4047-B420-53BBE2CB9263}" type="sibTrans" cxnId="{A6F00077-036A-426C-B2A1-9A0B38088A51}">
      <dgm:prSet/>
      <dgm:spPr/>
      <dgm:t>
        <a:bodyPr/>
        <a:lstStyle/>
        <a:p>
          <a:endParaRPr lang="ru-RU"/>
        </a:p>
      </dgm:t>
    </dgm:pt>
    <dgm:pt modelId="{713C26D3-CA41-4146-8F23-98BE75E60998}" type="pres">
      <dgm:prSet presAssocID="{749013BD-9C41-4D2B-8705-8D98DF16A8E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F7ACE8-8945-4F69-991F-5095D556D616}" type="pres">
      <dgm:prSet presAssocID="{E96589B7-E1F4-4F8A-BF70-339B7D452D97}" presName="parentText" presStyleLbl="node1" presStyleIdx="0" presStyleCnt="1" custLinFactNeighborX="984" custLinFactNeighborY="14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F00077-036A-426C-B2A1-9A0B38088A51}" srcId="{749013BD-9C41-4D2B-8705-8D98DF16A8E7}" destId="{E96589B7-E1F4-4F8A-BF70-339B7D452D97}" srcOrd="0" destOrd="0" parTransId="{53A0B877-0870-4C8F-B35C-3136B7753D88}" sibTransId="{3CE09F27-20D1-4047-B420-53BBE2CB9263}"/>
    <dgm:cxn modelId="{CB02682C-5452-4228-9AD1-CECDA5B4DE97}" type="presOf" srcId="{E96589B7-E1F4-4F8A-BF70-339B7D452D97}" destId="{96F7ACE8-8945-4F69-991F-5095D556D616}" srcOrd="0" destOrd="0" presId="urn:microsoft.com/office/officeart/2005/8/layout/vList2"/>
    <dgm:cxn modelId="{995D8890-D8A1-4815-8321-B756636BE080}" type="presOf" srcId="{749013BD-9C41-4D2B-8705-8D98DF16A8E7}" destId="{713C26D3-CA41-4146-8F23-98BE75E60998}" srcOrd="0" destOrd="0" presId="urn:microsoft.com/office/officeart/2005/8/layout/vList2"/>
    <dgm:cxn modelId="{46DA41FC-E25F-4308-B2B1-58EE3CDD60A5}" type="presParOf" srcId="{713C26D3-CA41-4146-8F23-98BE75E60998}" destId="{96F7ACE8-8945-4F69-991F-5095D556D61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E3658FE-9242-4D30-823E-AB94E925917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468DC08-63D8-4EAE-B540-C0E4B8F54A35}">
      <dgm:prSet/>
      <dgm:spPr/>
      <dgm:t>
        <a:bodyPr/>
        <a:lstStyle/>
        <a:p>
          <a:pPr rtl="0"/>
          <a:r>
            <a:rPr lang="ru-RU" dirty="0" smtClean="0"/>
            <a:t>Стигматизированная идентичность (В.Малахов):</a:t>
          </a:r>
          <a:endParaRPr lang="ru-RU" dirty="0"/>
        </a:p>
      </dgm:t>
    </dgm:pt>
    <dgm:pt modelId="{4DA0F717-0994-4F06-8D05-62E673FFDE97}" type="parTrans" cxnId="{60330C81-7735-4B5D-BA70-B9D74A5374C7}">
      <dgm:prSet/>
      <dgm:spPr/>
      <dgm:t>
        <a:bodyPr/>
        <a:lstStyle/>
        <a:p>
          <a:endParaRPr lang="ru-RU"/>
        </a:p>
      </dgm:t>
    </dgm:pt>
    <dgm:pt modelId="{D6360D02-CF88-4750-ACD7-1611B12D9609}" type="sibTrans" cxnId="{60330C81-7735-4B5D-BA70-B9D74A5374C7}">
      <dgm:prSet/>
      <dgm:spPr/>
      <dgm:t>
        <a:bodyPr/>
        <a:lstStyle/>
        <a:p>
          <a:endParaRPr lang="ru-RU"/>
        </a:p>
      </dgm:t>
    </dgm:pt>
    <dgm:pt modelId="{9964A123-B328-41BD-AC40-1EF5D4A38E62}" type="pres">
      <dgm:prSet presAssocID="{4E3658FE-9242-4D30-823E-AB94E92591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D4EEB6-22B6-41FB-903E-96656314E3DD}" type="pres">
      <dgm:prSet presAssocID="{6468DC08-63D8-4EAE-B540-C0E4B8F54A3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5053D1-ED0C-419F-89FB-273D1E546957}" type="presOf" srcId="{6468DC08-63D8-4EAE-B540-C0E4B8F54A35}" destId="{84D4EEB6-22B6-41FB-903E-96656314E3DD}" srcOrd="0" destOrd="0" presId="urn:microsoft.com/office/officeart/2005/8/layout/vList2"/>
    <dgm:cxn modelId="{BFBCC5C3-CFCD-4550-B3B8-61164DF7B7C8}" type="presOf" srcId="{4E3658FE-9242-4D30-823E-AB94E925917D}" destId="{9964A123-B328-41BD-AC40-1EF5D4A38E62}" srcOrd="0" destOrd="0" presId="urn:microsoft.com/office/officeart/2005/8/layout/vList2"/>
    <dgm:cxn modelId="{60330C81-7735-4B5D-BA70-B9D74A5374C7}" srcId="{4E3658FE-9242-4D30-823E-AB94E925917D}" destId="{6468DC08-63D8-4EAE-B540-C0E4B8F54A35}" srcOrd="0" destOrd="0" parTransId="{4DA0F717-0994-4F06-8D05-62E673FFDE97}" sibTransId="{D6360D02-CF88-4750-ACD7-1611B12D9609}"/>
    <dgm:cxn modelId="{20A2BA0B-9DDB-4AAF-A0F4-598AC9659F12}" type="presParOf" srcId="{9964A123-B328-41BD-AC40-1EF5D4A38E62}" destId="{84D4EEB6-22B6-41FB-903E-96656314E3D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0D20CD5-50FF-4684-8C9D-3EABA62F647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23CB245-7907-471C-A00C-7809FB1191F4}">
      <dgm:prSet/>
      <dgm:spPr/>
      <dgm:t>
        <a:bodyPr/>
        <a:lstStyle/>
        <a:p>
          <a:pPr rtl="0"/>
          <a:r>
            <a:rPr lang="ru-RU" dirty="0" smtClean="0"/>
            <a:t>«Если раньше индивиды, принадлежавшие к этническим и культурным меньшинствам, скорее противились выделению себя в особую группу, то теперь они подчеркивают свою особость»;</a:t>
          </a:r>
          <a:endParaRPr lang="ru-RU" dirty="0"/>
        </a:p>
      </dgm:t>
    </dgm:pt>
    <dgm:pt modelId="{4D4DE193-F2F8-4DF6-A831-AD16FC5465EE}" type="parTrans" cxnId="{A3E39411-26E9-47AB-AF0A-107B1B486BF5}">
      <dgm:prSet/>
      <dgm:spPr/>
      <dgm:t>
        <a:bodyPr/>
        <a:lstStyle/>
        <a:p>
          <a:endParaRPr lang="ru-RU"/>
        </a:p>
      </dgm:t>
    </dgm:pt>
    <dgm:pt modelId="{FA647609-E34F-4B7D-8DB0-A3B9BB3BE193}" type="sibTrans" cxnId="{A3E39411-26E9-47AB-AF0A-107B1B486BF5}">
      <dgm:prSet/>
      <dgm:spPr/>
      <dgm:t>
        <a:bodyPr/>
        <a:lstStyle/>
        <a:p>
          <a:endParaRPr lang="ru-RU"/>
        </a:p>
      </dgm:t>
    </dgm:pt>
    <dgm:pt modelId="{4A5EBAF7-FBB3-452A-AE03-47ED00EA62EC}">
      <dgm:prSet/>
      <dgm:spPr/>
      <dgm:t>
        <a:bodyPr/>
        <a:lstStyle/>
        <a:p>
          <a:pPr rtl="0"/>
          <a:r>
            <a:rPr lang="ru-RU" dirty="0" smtClean="0"/>
            <a:t>Если же таких </a:t>
          </a:r>
          <a:r>
            <a:rPr lang="ru-RU" dirty="0" err="1" smtClean="0"/>
            <a:t>особостей</a:t>
          </a:r>
          <a:r>
            <a:rPr lang="ru-RU" dirty="0" smtClean="0"/>
            <a:t> уже не существует (сказываются многовековые процессы  аккультурации), то происходит интенсивное конструирование данных «культур».</a:t>
          </a:r>
          <a:endParaRPr lang="ru-RU" dirty="0"/>
        </a:p>
      </dgm:t>
    </dgm:pt>
    <dgm:pt modelId="{F8B9CB14-CFD3-4256-910F-8541847ED44E}" type="parTrans" cxnId="{F31D2506-DBEB-4BF1-B404-32F5460EDEAD}">
      <dgm:prSet/>
      <dgm:spPr/>
      <dgm:t>
        <a:bodyPr/>
        <a:lstStyle/>
        <a:p>
          <a:endParaRPr lang="ru-RU"/>
        </a:p>
      </dgm:t>
    </dgm:pt>
    <dgm:pt modelId="{41AFD058-6F7C-434A-976B-6831736CFE68}" type="sibTrans" cxnId="{F31D2506-DBEB-4BF1-B404-32F5460EDEAD}">
      <dgm:prSet/>
      <dgm:spPr/>
      <dgm:t>
        <a:bodyPr/>
        <a:lstStyle/>
        <a:p>
          <a:endParaRPr lang="ru-RU"/>
        </a:p>
      </dgm:t>
    </dgm:pt>
    <dgm:pt modelId="{8B97971F-0968-4687-8695-98B9ADBE05E8}" type="pres">
      <dgm:prSet presAssocID="{10D20CD5-50FF-4684-8C9D-3EABA62F64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F318AC-4735-455D-9A98-8C64792D79BD}" type="pres">
      <dgm:prSet presAssocID="{623CB245-7907-471C-A00C-7809FB1191F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FE3B9-F601-4550-9CDB-00C81A6E1604}" type="pres">
      <dgm:prSet presAssocID="{FA647609-E34F-4B7D-8DB0-A3B9BB3BE193}" presName="spacer" presStyleCnt="0"/>
      <dgm:spPr/>
    </dgm:pt>
    <dgm:pt modelId="{33B9CF55-BCD7-45BB-9913-1C02DCD56FAE}" type="pres">
      <dgm:prSet presAssocID="{4A5EBAF7-FBB3-452A-AE03-47ED00EA62E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1D2506-DBEB-4BF1-B404-32F5460EDEAD}" srcId="{10D20CD5-50FF-4684-8C9D-3EABA62F6479}" destId="{4A5EBAF7-FBB3-452A-AE03-47ED00EA62EC}" srcOrd="1" destOrd="0" parTransId="{F8B9CB14-CFD3-4256-910F-8541847ED44E}" sibTransId="{41AFD058-6F7C-434A-976B-6831736CFE68}"/>
    <dgm:cxn modelId="{A3E39411-26E9-47AB-AF0A-107B1B486BF5}" srcId="{10D20CD5-50FF-4684-8C9D-3EABA62F6479}" destId="{623CB245-7907-471C-A00C-7809FB1191F4}" srcOrd="0" destOrd="0" parTransId="{4D4DE193-F2F8-4DF6-A831-AD16FC5465EE}" sibTransId="{FA647609-E34F-4B7D-8DB0-A3B9BB3BE193}"/>
    <dgm:cxn modelId="{060083F8-E99A-4ECA-825D-EE8A4E7ED870}" type="presOf" srcId="{623CB245-7907-471C-A00C-7809FB1191F4}" destId="{C6F318AC-4735-455D-9A98-8C64792D79BD}" srcOrd="0" destOrd="0" presId="urn:microsoft.com/office/officeart/2005/8/layout/vList2"/>
    <dgm:cxn modelId="{6BD29B6C-6BF1-4335-B9F4-E90B1EBC5A1F}" type="presOf" srcId="{4A5EBAF7-FBB3-452A-AE03-47ED00EA62EC}" destId="{33B9CF55-BCD7-45BB-9913-1C02DCD56FAE}" srcOrd="0" destOrd="0" presId="urn:microsoft.com/office/officeart/2005/8/layout/vList2"/>
    <dgm:cxn modelId="{F6A1AED4-AE17-4837-953A-6B87C39EDC66}" type="presOf" srcId="{10D20CD5-50FF-4684-8C9D-3EABA62F6479}" destId="{8B97971F-0968-4687-8695-98B9ADBE05E8}" srcOrd="0" destOrd="0" presId="urn:microsoft.com/office/officeart/2005/8/layout/vList2"/>
    <dgm:cxn modelId="{D53DCD70-F035-45CC-BF24-411A80044CBF}" type="presParOf" srcId="{8B97971F-0968-4687-8695-98B9ADBE05E8}" destId="{C6F318AC-4735-455D-9A98-8C64792D79BD}" srcOrd="0" destOrd="0" presId="urn:microsoft.com/office/officeart/2005/8/layout/vList2"/>
    <dgm:cxn modelId="{1309AFAA-5C9A-4772-9960-D92B98775DCC}" type="presParOf" srcId="{8B97971F-0968-4687-8695-98B9ADBE05E8}" destId="{8E9FE3B9-F601-4550-9CDB-00C81A6E1604}" srcOrd="1" destOrd="0" presId="urn:microsoft.com/office/officeart/2005/8/layout/vList2"/>
    <dgm:cxn modelId="{3C9D20FE-CB72-4C60-ABD8-AC9D5F4F4DF4}" type="presParOf" srcId="{8B97971F-0968-4687-8695-98B9ADBE05E8}" destId="{33B9CF55-BCD7-45BB-9913-1C02DCD56FA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C5E104F-B7C8-4624-92BE-1C27ABB14E60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4A7E88E-1FC0-4C9E-B388-3B87CC033A9B}" type="pres">
      <dgm:prSet presAssocID="{AC5E104F-B7C8-4624-92BE-1C27ABB14E6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558E098D-7C3B-491E-9D0D-52AF58B2C7B9}" type="presOf" srcId="{AC5E104F-B7C8-4624-92BE-1C27ABB14E60}" destId="{84A7E88E-1FC0-4C9E-B388-3B87CC033A9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3ABBDF2-BBD0-41FE-981F-095BCF1046EE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1F850FC-B748-4AAB-90D2-81C3CD2200CD}">
      <dgm:prSet/>
      <dgm:spPr/>
      <dgm:t>
        <a:bodyPr/>
        <a:lstStyle/>
        <a:p>
          <a:pPr rtl="0"/>
          <a:r>
            <a:rPr lang="ru-RU" dirty="0" smtClean="0"/>
            <a:t>Обоснование правомерности притязаний на дополнительные ресурсы часто идет через механизм стигматизации, формирование стигматизированной идентичности.</a:t>
          </a:r>
          <a:endParaRPr lang="ru-RU" dirty="0"/>
        </a:p>
      </dgm:t>
    </dgm:pt>
    <dgm:pt modelId="{DF76D2C6-5B68-4A92-8BE5-1C4D3FF546A3}" type="parTrans" cxnId="{2CDD46BD-3A77-42A0-A854-930FD966D0F5}">
      <dgm:prSet/>
      <dgm:spPr/>
      <dgm:t>
        <a:bodyPr/>
        <a:lstStyle/>
        <a:p>
          <a:endParaRPr lang="ru-RU"/>
        </a:p>
      </dgm:t>
    </dgm:pt>
    <dgm:pt modelId="{0119C315-0138-4E7F-86ED-76F81E7ED092}" type="sibTrans" cxnId="{2CDD46BD-3A77-42A0-A854-930FD966D0F5}">
      <dgm:prSet/>
      <dgm:spPr/>
      <dgm:t>
        <a:bodyPr/>
        <a:lstStyle/>
        <a:p>
          <a:endParaRPr lang="ru-RU"/>
        </a:p>
      </dgm:t>
    </dgm:pt>
    <dgm:pt modelId="{FDD84214-CD8C-4D36-A509-932A1546DABC}">
      <dgm:prSet/>
      <dgm:spPr/>
      <dgm:t>
        <a:bodyPr/>
        <a:lstStyle/>
        <a:p>
          <a:pPr rtl="0"/>
          <a:r>
            <a:rPr lang="ru-RU" dirty="0" smtClean="0"/>
            <a:t>Все три типа </a:t>
          </a:r>
          <a:r>
            <a:rPr lang="ru-RU" dirty="0" err="1" smtClean="0"/>
            <a:t>мультикультурализма</a:t>
          </a:r>
          <a:r>
            <a:rPr lang="ru-RU" dirty="0" smtClean="0"/>
            <a:t> (моралистический, постмодернистский, </a:t>
          </a:r>
          <a:r>
            <a:rPr lang="ru-RU" dirty="0" err="1" smtClean="0"/>
            <a:t>фундаменталистский</a:t>
          </a:r>
          <a:r>
            <a:rPr lang="ru-RU" dirty="0" smtClean="0"/>
            <a:t>) работают фактически на уничтожение понимания последнего как политики мирного сосуществования групп, являющихся носителями разных культур.</a:t>
          </a:r>
          <a:endParaRPr lang="ru-RU" dirty="0"/>
        </a:p>
      </dgm:t>
    </dgm:pt>
    <dgm:pt modelId="{5595BAE0-F701-4DFA-8285-63CF4AFD611E}" type="parTrans" cxnId="{9E4A0584-62A6-485B-A714-DC054B47D5E7}">
      <dgm:prSet/>
      <dgm:spPr/>
      <dgm:t>
        <a:bodyPr/>
        <a:lstStyle/>
        <a:p>
          <a:endParaRPr lang="ru-RU"/>
        </a:p>
      </dgm:t>
    </dgm:pt>
    <dgm:pt modelId="{9D40A641-2D16-41AD-BB10-BAD5701833A0}" type="sibTrans" cxnId="{9E4A0584-62A6-485B-A714-DC054B47D5E7}">
      <dgm:prSet/>
      <dgm:spPr/>
      <dgm:t>
        <a:bodyPr/>
        <a:lstStyle/>
        <a:p>
          <a:endParaRPr lang="ru-RU"/>
        </a:p>
      </dgm:t>
    </dgm:pt>
    <dgm:pt modelId="{0A40E403-A318-4C36-91F8-42C17F1B4914}" type="pres">
      <dgm:prSet presAssocID="{13ABBDF2-BBD0-41FE-981F-095BCF1046E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29242A-6F36-47DE-AA89-B4285AB4F437}" type="pres">
      <dgm:prSet presAssocID="{A1F850FC-B748-4AAB-90D2-81C3CD2200C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3B6FB8-84DD-4099-A270-01F16D73108F}" type="pres">
      <dgm:prSet presAssocID="{0119C315-0138-4E7F-86ED-76F81E7ED092}" presName="spacer" presStyleCnt="0"/>
      <dgm:spPr/>
    </dgm:pt>
    <dgm:pt modelId="{E02FB7E7-3329-46A1-B06A-B5559D9696D5}" type="pres">
      <dgm:prSet presAssocID="{FDD84214-CD8C-4D36-A509-932A1546DAB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22D69FD-E5D9-4B51-B4FE-A9F107641290}" type="presOf" srcId="{A1F850FC-B748-4AAB-90D2-81C3CD2200CD}" destId="{8429242A-6F36-47DE-AA89-B4285AB4F437}" srcOrd="0" destOrd="0" presId="urn:microsoft.com/office/officeart/2005/8/layout/vList2"/>
    <dgm:cxn modelId="{4EA3CA08-953B-4654-A15F-2FDF3325BB40}" type="presOf" srcId="{FDD84214-CD8C-4D36-A509-932A1546DABC}" destId="{E02FB7E7-3329-46A1-B06A-B5559D9696D5}" srcOrd="0" destOrd="0" presId="urn:microsoft.com/office/officeart/2005/8/layout/vList2"/>
    <dgm:cxn modelId="{2CDD46BD-3A77-42A0-A854-930FD966D0F5}" srcId="{13ABBDF2-BBD0-41FE-981F-095BCF1046EE}" destId="{A1F850FC-B748-4AAB-90D2-81C3CD2200CD}" srcOrd="0" destOrd="0" parTransId="{DF76D2C6-5B68-4A92-8BE5-1C4D3FF546A3}" sibTransId="{0119C315-0138-4E7F-86ED-76F81E7ED092}"/>
    <dgm:cxn modelId="{23C7345C-F4C3-4C6F-8400-A8AA8E60E6A3}" type="presOf" srcId="{13ABBDF2-BBD0-41FE-981F-095BCF1046EE}" destId="{0A40E403-A318-4C36-91F8-42C17F1B4914}" srcOrd="0" destOrd="0" presId="urn:microsoft.com/office/officeart/2005/8/layout/vList2"/>
    <dgm:cxn modelId="{9E4A0584-62A6-485B-A714-DC054B47D5E7}" srcId="{13ABBDF2-BBD0-41FE-981F-095BCF1046EE}" destId="{FDD84214-CD8C-4D36-A509-932A1546DABC}" srcOrd="1" destOrd="0" parTransId="{5595BAE0-F701-4DFA-8285-63CF4AFD611E}" sibTransId="{9D40A641-2D16-41AD-BB10-BAD5701833A0}"/>
    <dgm:cxn modelId="{8F14A21C-C753-4135-A1C8-0F471E5A887A}" type="presParOf" srcId="{0A40E403-A318-4C36-91F8-42C17F1B4914}" destId="{8429242A-6F36-47DE-AA89-B4285AB4F437}" srcOrd="0" destOrd="0" presId="urn:microsoft.com/office/officeart/2005/8/layout/vList2"/>
    <dgm:cxn modelId="{B4909CCC-5870-46D3-9C29-8DD218BA0ED4}" type="presParOf" srcId="{0A40E403-A318-4C36-91F8-42C17F1B4914}" destId="{E43B6FB8-84DD-4099-A270-01F16D73108F}" srcOrd="1" destOrd="0" presId="urn:microsoft.com/office/officeart/2005/8/layout/vList2"/>
    <dgm:cxn modelId="{C5518FBA-F3E2-4525-B06E-C5E8C2454A01}" type="presParOf" srcId="{0A40E403-A318-4C36-91F8-42C17F1B4914}" destId="{E02FB7E7-3329-46A1-B06A-B5559D9696D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FAAA964-1BDC-40C1-966C-F1651C2C55CC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F8402EE8-0DDD-409D-AB1C-010C0B3CEEEE}">
      <dgm:prSet/>
      <dgm:spPr/>
      <dgm:t>
        <a:bodyPr/>
        <a:lstStyle/>
        <a:p>
          <a:pPr rtl="0"/>
          <a:r>
            <a:rPr lang="ru-RU" dirty="0" smtClean="0"/>
            <a:t>Поведение этнических групп (в том числе мигрантов, беженцев) может быть объяснено рациональными мотивами (</a:t>
          </a:r>
          <a:r>
            <a:rPr lang="ru-RU" dirty="0" err="1" smtClean="0"/>
            <a:t>целерациональное</a:t>
          </a:r>
          <a:r>
            <a:rPr lang="ru-RU" dirty="0" smtClean="0"/>
            <a:t> действие по М.Веберу).</a:t>
          </a:r>
          <a:endParaRPr lang="ru-RU" dirty="0"/>
        </a:p>
      </dgm:t>
    </dgm:pt>
    <dgm:pt modelId="{45CC70F8-FC5D-454F-802D-680B7D8FEC2F}" type="parTrans" cxnId="{89CBA9E9-53DD-464A-9CB7-C4AF36B2FF64}">
      <dgm:prSet/>
      <dgm:spPr/>
      <dgm:t>
        <a:bodyPr/>
        <a:lstStyle/>
        <a:p>
          <a:endParaRPr lang="ru-RU"/>
        </a:p>
      </dgm:t>
    </dgm:pt>
    <dgm:pt modelId="{6AF801C9-F667-44C2-829E-C75A23AC3C98}" type="sibTrans" cxnId="{89CBA9E9-53DD-464A-9CB7-C4AF36B2FF64}">
      <dgm:prSet/>
      <dgm:spPr/>
      <dgm:t>
        <a:bodyPr/>
        <a:lstStyle/>
        <a:p>
          <a:endParaRPr lang="ru-RU"/>
        </a:p>
      </dgm:t>
    </dgm:pt>
    <dgm:pt modelId="{935DB6CE-28ED-48D2-B3FF-9DE004472A5A}">
      <dgm:prSet/>
      <dgm:spPr/>
      <dgm:t>
        <a:bodyPr/>
        <a:lstStyle/>
        <a:p>
          <a:pPr rtl="0"/>
          <a:r>
            <a:rPr lang="ru-RU" dirty="0" smtClean="0"/>
            <a:t>Региональная идентичность может выступать не менее  сильной мобилизующей силой, чем этническая. Данной проблематике пока еще уделяется недостаточно внимания, тем не менее она особенно актуальна для современной России.</a:t>
          </a:r>
          <a:endParaRPr lang="ru-RU" dirty="0"/>
        </a:p>
      </dgm:t>
    </dgm:pt>
    <dgm:pt modelId="{67DFC055-976C-4C86-8D1D-AB43CC01B431}" type="parTrans" cxnId="{23EE6291-8AFC-4BB7-A40F-E90D58EF3D0E}">
      <dgm:prSet/>
      <dgm:spPr/>
      <dgm:t>
        <a:bodyPr/>
        <a:lstStyle/>
        <a:p>
          <a:endParaRPr lang="ru-RU"/>
        </a:p>
      </dgm:t>
    </dgm:pt>
    <dgm:pt modelId="{36459837-AB5B-41C7-84C1-DDF606390438}" type="sibTrans" cxnId="{23EE6291-8AFC-4BB7-A40F-E90D58EF3D0E}">
      <dgm:prSet/>
      <dgm:spPr/>
      <dgm:t>
        <a:bodyPr/>
        <a:lstStyle/>
        <a:p>
          <a:endParaRPr lang="ru-RU"/>
        </a:p>
      </dgm:t>
    </dgm:pt>
    <dgm:pt modelId="{C4CC2EDC-760E-46FB-B6FF-ED7BABBD4BB8}" type="pres">
      <dgm:prSet presAssocID="{EFAAA964-1BDC-40C1-966C-F1651C2C55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DFF944-287C-4414-8679-6750433C1AD1}" type="pres">
      <dgm:prSet presAssocID="{F8402EE8-0DDD-409D-AB1C-010C0B3CEEE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1413F4-D80E-4876-9C68-8CCE712CD465}" type="pres">
      <dgm:prSet presAssocID="{6AF801C9-F667-44C2-829E-C75A23AC3C98}" presName="spacer" presStyleCnt="0"/>
      <dgm:spPr/>
    </dgm:pt>
    <dgm:pt modelId="{DBB4C6A0-3461-4F0F-B3FC-8CA5F492DF2B}" type="pres">
      <dgm:prSet presAssocID="{935DB6CE-28ED-48D2-B3FF-9DE004472A5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CDBCC0-AF58-4B7D-B0A1-61A90D2130C9}" type="presOf" srcId="{935DB6CE-28ED-48D2-B3FF-9DE004472A5A}" destId="{DBB4C6A0-3461-4F0F-B3FC-8CA5F492DF2B}" srcOrd="0" destOrd="0" presId="urn:microsoft.com/office/officeart/2005/8/layout/vList2"/>
    <dgm:cxn modelId="{88F02DAC-F0CE-48E8-B6B8-BF4D292A1F2B}" type="presOf" srcId="{EFAAA964-1BDC-40C1-966C-F1651C2C55CC}" destId="{C4CC2EDC-760E-46FB-B6FF-ED7BABBD4BB8}" srcOrd="0" destOrd="0" presId="urn:microsoft.com/office/officeart/2005/8/layout/vList2"/>
    <dgm:cxn modelId="{89CBA9E9-53DD-464A-9CB7-C4AF36B2FF64}" srcId="{EFAAA964-1BDC-40C1-966C-F1651C2C55CC}" destId="{F8402EE8-0DDD-409D-AB1C-010C0B3CEEEE}" srcOrd="0" destOrd="0" parTransId="{45CC70F8-FC5D-454F-802D-680B7D8FEC2F}" sibTransId="{6AF801C9-F667-44C2-829E-C75A23AC3C98}"/>
    <dgm:cxn modelId="{23EE6291-8AFC-4BB7-A40F-E90D58EF3D0E}" srcId="{EFAAA964-1BDC-40C1-966C-F1651C2C55CC}" destId="{935DB6CE-28ED-48D2-B3FF-9DE004472A5A}" srcOrd="1" destOrd="0" parTransId="{67DFC055-976C-4C86-8D1D-AB43CC01B431}" sibTransId="{36459837-AB5B-41C7-84C1-DDF606390438}"/>
    <dgm:cxn modelId="{4149B3C0-35A5-4A4B-B46A-DD0901800655}" type="presOf" srcId="{F8402EE8-0DDD-409D-AB1C-010C0B3CEEEE}" destId="{3BDFF944-287C-4414-8679-6750433C1AD1}" srcOrd="0" destOrd="0" presId="urn:microsoft.com/office/officeart/2005/8/layout/vList2"/>
    <dgm:cxn modelId="{28FBA074-03A5-444F-AD9C-8CD20C04DF97}" type="presParOf" srcId="{C4CC2EDC-760E-46FB-B6FF-ED7BABBD4BB8}" destId="{3BDFF944-287C-4414-8679-6750433C1AD1}" srcOrd="0" destOrd="0" presId="urn:microsoft.com/office/officeart/2005/8/layout/vList2"/>
    <dgm:cxn modelId="{D3D40294-6A62-40DA-B60E-896B21CDBEB0}" type="presParOf" srcId="{C4CC2EDC-760E-46FB-B6FF-ED7BABBD4BB8}" destId="{E11413F4-D80E-4876-9C68-8CCE712CD465}" srcOrd="1" destOrd="0" presId="urn:microsoft.com/office/officeart/2005/8/layout/vList2"/>
    <dgm:cxn modelId="{F0022D14-192C-4781-B4CA-0D6EAF8D08A6}" type="presParOf" srcId="{C4CC2EDC-760E-46FB-B6FF-ED7BABBD4BB8}" destId="{DBB4C6A0-3461-4F0F-B3FC-8CA5F492DF2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0779E6B-5597-4DCC-8DF2-7316E691AF2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2C24285-17D1-4363-89F0-68F9597FAC95}">
      <dgm:prSet/>
      <dgm:spPr/>
      <dgm:t>
        <a:bodyPr/>
        <a:lstStyle/>
        <a:p>
          <a:pPr rtl="0"/>
          <a:r>
            <a:rPr lang="ru-RU" dirty="0" err="1" smtClean="0"/>
            <a:t>Мультикультурализм</a:t>
          </a:r>
          <a:r>
            <a:rPr lang="ru-RU" dirty="0" smtClean="0"/>
            <a:t> является парадоксальным понятием: «призывая» делать акцент на этнические различия как нечто самоценное, требующее бережного отношения, данная идеология провоцирует всяческое подчеркивание, сохранение, а иногда и конструирование этих различий (даже если в качестве этнических фактически выступают социальные, культурные, экономические различия).  В основе данного явления – борьба за ресурсы (подробно данная проблематика рассматривается в инструменталистском подходе к пониманию этничности). Признание же особых прав этнических групп (по сути, коллективных прав)  – это разрушение либеральной системы прав индивидов. </a:t>
          </a:r>
          <a:endParaRPr lang="ru-RU" dirty="0"/>
        </a:p>
      </dgm:t>
    </dgm:pt>
    <dgm:pt modelId="{19320982-F635-45F1-912A-A376B4A306D7}" type="parTrans" cxnId="{20CADBBB-15F1-4B84-9E67-5E28DC67880B}">
      <dgm:prSet/>
      <dgm:spPr/>
      <dgm:t>
        <a:bodyPr/>
        <a:lstStyle/>
        <a:p>
          <a:endParaRPr lang="ru-RU"/>
        </a:p>
      </dgm:t>
    </dgm:pt>
    <dgm:pt modelId="{71F31350-34D8-4664-B46D-EC68A3C3023C}" type="sibTrans" cxnId="{20CADBBB-15F1-4B84-9E67-5E28DC67880B}">
      <dgm:prSet/>
      <dgm:spPr/>
      <dgm:t>
        <a:bodyPr/>
        <a:lstStyle/>
        <a:p>
          <a:endParaRPr lang="ru-RU"/>
        </a:p>
      </dgm:t>
    </dgm:pt>
    <dgm:pt modelId="{203CC5DB-8974-4268-A586-D400803A371A}" type="pres">
      <dgm:prSet presAssocID="{90779E6B-5597-4DCC-8DF2-7316E691AF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F5151A-62AF-4AAD-AD31-92E9EFE9CC76}" type="pres">
      <dgm:prSet presAssocID="{B2C24285-17D1-4363-89F0-68F9597FAC9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19A469-4FDA-44A9-8470-9C00178853D0}" type="presOf" srcId="{B2C24285-17D1-4363-89F0-68F9597FAC95}" destId="{34F5151A-62AF-4AAD-AD31-92E9EFE9CC76}" srcOrd="0" destOrd="0" presId="urn:microsoft.com/office/officeart/2005/8/layout/vList2"/>
    <dgm:cxn modelId="{FC546293-DD66-4A35-B822-762582E8DF58}" type="presOf" srcId="{90779E6B-5597-4DCC-8DF2-7316E691AF23}" destId="{203CC5DB-8974-4268-A586-D400803A371A}" srcOrd="0" destOrd="0" presId="urn:microsoft.com/office/officeart/2005/8/layout/vList2"/>
    <dgm:cxn modelId="{20CADBBB-15F1-4B84-9E67-5E28DC67880B}" srcId="{90779E6B-5597-4DCC-8DF2-7316E691AF23}" destId="{B2C24285-17D1-4363-89F0-68F9597FAC95}" srcOrd="0" destOrd="0" parTransId="{19320982-F635-45F1-912A-A376B4A306D7}" sibTransId="{71F31350-34D8-4664-B46D-EC68A3C3023C}"/>
    <dgm:cxn modelId="{A0A84F22-917E-4FCE-A237-E957D12927F5}" type="presParOf" srcId="{203CC5DB-8974-4268-A586-D400803A371A}" destId="{34F5151A-62AF-4AAD-AD31-92E9EFE9CC7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3178AF-3120-4EFC-A639-E6CFE1CF2881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99EB6C-0D3E-44E3-94FE-B9F963AF243B}">
      <dgm:prSet custT="1"/>
      <dgm:spPr/>
      <dgm:t>
        <a:bodyPr/>
        <a:lstStyle/>
        <a:p>
          <a:pPr algn="ctr" rtl="0"/>
          <a:r>
            <a:rPr lang="ru-RU" sz="3400" b="1" dirty="0" smtClean="0"/>
            <a:t>Тема: Национализм </a:t>
          </a:r>
          <a:r>
            <a:rPr lang="ru-RU" sz="3400" b="1" dirty="0" smtClean="0"/>
            <a:t>и кризис </a:t>
          </a:r>
          <a:r>
            <a:rPr lang="ru-RU" sz="3400" b="1" dirty="0" err="1" smtClean="0"/>
            <a:t>мультикультурализма</a:t>
          </a:r>
          <a:r>
            <a:rPr lang="ru-RU" sz="3100" dirty="0" smtClean="0"/>
            <a:t/>
          </a:r>
          <a:br>
            <a:rPr lang="ru-RU" sz="3100" dirty="0" smtClean="0"/>
          </a:br>
          <a:endParaRPr lang="ru-RU" sz="3100" dirty="0"/>
        </a:p>
      </dgm:t>
    </dgm:pt>
    <dgm:pt modelId="{181B33F1-C905-46AA-A0B3-F3F4DE80C2EA}" type="parTrans" cxnId="{A398BA7B-90F9-48AE-A9FC-7EC9A72C33C0}">
      <dgm:prSet/>
      <dgm:spPr/>
      <dgm:t>
        <a:bodyPr/>
        <a:lstStyle/>
        <a:p>
          <a:endParaRPr lang="ru-RU"/>
        </a:p>
      </dgm:t>
    </dgm:pt>
    <dgm:pt modelId="{AEA19A3F-9C4D-4881-8D8B-FC1DA7C1B318}" type="sibTrans" cxnId="{A398BA7B-90F9-48AE-A9FC-7EC9A72C33C0}">
      <dgm:prSet/>
      <dgm:spPr/>
      <dgm:t>
        <a:bodyPr/>
        <a:lstStyle/>
        <a:p>
          <a:endParaRPr lang="ru-RU"/>
        </a:p>
      </dgm:t>
    </dgm:pt>
    <dgm:pt modelId="{9B27A407-3ABE-43DE-B4C3-CC8176646987}" type="pres">
      <dgm:prSet presAssocID="{5D3178AF-3120-4EFC-A639-E6CFE1CF28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58053C-A7FD-4C98-92D8-9443DB0A5A70}" type="pres">
      <dgm:prSet presAssocID="{C299EB6C-0D3E-44E3-94FE-B9F963AF243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98BA7B-90F9-48AE-A9FC-7EC9A72C33C0}" srcId="{5D3178AF-3120-4EFC-A639-E6CFE1CF2881}" destId="{C299EB6C-0D3E-44E3-94FE-B9F963AF243B}" srcOrd="0" destOrd="0" parTransId="{181B33F1-C905-46AA-A0B3-F3F4DE80C2EA}" sibTransId="{AEA19A3F-9C4D-4881-8D8B-FC1DA7C1B318}"/>
    <dgm:cxn modelId="{00B7C288-4C24-4963-9874-C0610768A846}" type="presOf" srcId="{5D3178AF-3120-4EFC-A639-E6CFE1CF2881}" destId="{9B27A407-3ABE-43DE-B4C3-CC8176646987}" srcOrd="0" destOrd="0" presId="urn:microsoft.com/office/officeart/2005/8/layout/vList2"/>
    <dgm:cxn modelId="{BBF99870-10CE-48A9-A7DC-F01E715FE233}" type="presOf" srcId="{C299EB6C-0D3E-44E3-94FE-B9F963AF243B}" destId="{5158053C-A7FD-4C98-92D8-9443DB0A5A70}" srcOrd="0" destOrd="0" presId="urn:microsoft.com/office/officeart/2005/8/layout/vList2"/>
    <dgm:cxn modelId="{3E9F9B4D-8914-4EC3-A25E-C872A96AD5FD}" type="presParOf" srcId="{9B27A407-3ABE-43DE-B4C3-CC8176646987}" destId="{5158053C-A7FD-4C98-92D8-9443DB0A5A7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D8AE30-4436-4E36-B263-F8C4DA88313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1D01214D-CB60-47EF-9463-6510FB1CF036}">
      <dgm:prSet/>
      <dgm:spPr/>
      <dgm:t>
        <a:bodyPr/>
        <a:lstStyle/>
        <a:p>
          <a:pPr algn="ctr" rtl="0"/>
          <a:r>
            <a:rPr lang="ru-RU" dirty="0" err="1" smtClean="0"/>
            <a:t>Мультикультурализм</a:t>
          </a:r>
          <a:endParaRPr lang="ru-RU" dirty="0"/>
        </a:p>
      </dgm:t>
    </dgm:pt>
    <dgm:pt modelId="{134F3121-46EF-42A0-B259-6B217C27D0DC}" type="parTrans" cxnId="{E5CEB724-D864-48A7-84C1-E35DF285D037}">
      <dgm:prSet/>
      <dgm:spPr/>
      <dgm:t>
        <a:bodyPr/>
        <a:lstStyle/>
        <a:p>
          <a:endParaRPr lang="ru-RU"/>
        </a:p>
      </dgm:t>
    </dgm:pt>
    <dgm:pt modelId="{FCAF7311-68E6-48C5-BD72-F2032AB3A64F}" type="sibTrans" cxnId="{E5CEB724-D864-48A7-84C1-E35DF285D037}">
      <dgm:prSet/>
      <dgm:spPr/>
      <dgm:t>
        <a:bodyPr/>
        <a:lstStyle/>
        <a:p>
          <a:endParaRPr lang="ru-RU"/>
        </a:p>
      </dgm:t>
    </dgm:pt>
    <dgm:pt modelId="{B38973B3-0707-4F9C-AD0F-4122D18B4983}" type="pres">
      <dgm:prSet presAssocID="{47D8AE30-4436-4E36-B263-F8C4DA8831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0B1CAA4-523A-4998-BA38-9E3CF3E59E41}" type="pres">
      <dgm:prSet presAssocID="{1D01214D-CB60-47EF-9463-6510FB1CF036}" presName="parentText" presStyleLbl="node1" presStyleIdx="0" presStyleCnt="1" custLinFactNeighborX="1001" custLinFactNeighborY="44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C218BD-2259-4002-91C7-4061E9BA7001}" type="presOf" srcId="{47D8AE30-4436-4E36-B263-F8C4DA883136}" destId="{B38973B3-0707-4F9C-AD0F-4122D18B4983}" srcOrd="0" destOrd="0" presId="urn:microsoft.com/office/officeart/2005/8/layout/vList2"/>
    <dgm:cxn modelId="{E5CEB724-D864-48A7-84C1-E35DF285D037}" srcId="{47D8AE30-4436-4E36-B263-F8C4DA883136}" destId="{1D01214D-CB60-47EF-9463-6510FB1CF036}" srcOrd="0" destOrd="0" parTransId="{134F3121-46EF-42A0-B259-6B217C27D0DC}" sibTransId="{FCAF7311-68E6-48C5-BD72-F2032AB3A64F}"/>
    <dgm:cxn modelId="{A60E2F78-C5E5-4B1D-BF1E-7435B3860CF5}" type="presOf" srcId="{1D01214D-CB60-47EF-9463-6510FB1CF036}" destId="{40B1CAA4-523A-4998-BA38-9E3CF3E59E41}" srcOrd="0" destOrd="0" presId="urn:microsoft.com/office/officeart/2005/8/layout/vList2"/>
    <dgm:cxn modelId="{C7BD1DAE-41E5-49F7-AB47-6419A6AD808D}" type="presParOf" srcId="{B38973B3-0707-4F9C-AD0F-4122D18B4983}" destId="{40B1CAA4-523A-4998-BA38-9E3CF3E59E4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C1A048-5678-4ABF-B452-B869BE6F426A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6FC9BAFB-5AE1-4889-8AA8-A425B9405DE0}">
      <dgm:prSet/>
      <dgm:spPr/>
      <dgm:t>
        <a:bodyPr/>
        <a:lstStyle/>
        <a:p>
          <a:pPr rtl="0"/>
          <a:r>
            <a:rPr lang="ru-RU" dirty="0" smtClean="0"/>
            <a:t>предварительно можно определить  как признание равного статуса различных культурных традиций; </a:t>
          </a:r>
          <a:endParaRPr lang="ru-RU" dirty="0"/>
        </a:p>
      </dgm:t>
    </dgm:pt>
    <dgm:pt modelId="{2EBF135E-280E-4AB2-BC8E-1AE5A2CDBAB7}" type="parTrans" cxnId="{7F652DC5-158A-4509-B621-1EB901629919}">
      <dgm:prSet/>
      <dgm:spPr/>
      <dgm:t>
        <a:bodyPr/>
        <a:lstStyle/>
        <a:p>
          <a:endParaRPr lang="ru-RU"/>
        </a:p>
      </dgm:t>
    </dgm:pt>
    <dgm:pt modelId="{FCC4976A-CD5A-4EC8-B0B1-5FD0C128C93A}" type="sibTrans" cxnId="{7F652DC5-158A-4509-B621-1EB901629919}">
      <dgm:prSet/>
      <dgm:spPr/>
      <dgm:t>
        <a:bodyPr/>
        <a:lstStyle/>
        <a:p>
          <a:endParaRPr lang="ru-RU"/>
        </a:p>
      </dgm:t>
    </dgm:pt>
    <dgm:pt modelId="{91B73707-AA02-46D7-98B0-90DD79E9ADD8}">
      <dgm:prSet/>
      <dgm:spPr/>
      <dgm:t>
        <a:bodyPr/>
        <a:lstStyle/>
        <a:p>
          <a:pPr rtl="0"/>
          <a:r>
            <a:rPr lang="ru-RU" dirty="0" smtClean="0"/>
            <a:t>возможность индивидов выбирать собственную идентичность в том числе и этническую; </a:t>
          </a:r>
          <a:endParaRPr lang="ru-RU" dirty="0"/>
        </a:p>
      </dgm:t>
    </dgm:pt>
    <dgm:pt modelId="{81E0C681-8AB5-4E5C-898F-5F910E128703}" type="parTrans" cxnId="{CAA266C9-3CDE-444C-AED8-C7B66E9F53F1}">
      <dgm:prSet/>
      <dgm:spPr/>
      <dgm:t>
        <a:bodyPr/>
        <a:lstStyle/>
        <a:p>
          <a:endParaRPr lang="ru-RU"/>
        </a:p>
      </dgm:t>
    </dgm:pt>
    <dgm:pt modelId="{FE6D79B3-CAD3-4528-A7F9-F2A6A0F98A81}" type="sibTrans" cxnId="{CAA266C9-3CDE-444C-AED8-C7B66E9F53F1}">
      <dgm:prSet/>
      <dgm:spPr/>
      <dgm:t>
        <a:bodyPr/>
        <a:lstStyle/>
        <a:p>
          <a:endParaRPr lang="ru-RU"/>
        </a:p>
      </dgm:t>
    </dgm:pt>
    <dgm:pt modelId="{B7F63028-7E1D-4CF6-A67D-10847251FEA5}">
      <dgm:prSet/>
      <dgm:spPr/>
      <dgm:t>
        <a:bodyPr/>
        <a:lstStyle/>
        <a:p>
          <a:pPr rtl="0"/>
          <a:r>
            <a:rPr lang="ru-RU" dirty="0" smtClean="0"/>
            <a:t>наконец, установка на уважение интересов, культурных отличий меньшинства большинством вплоть до создания особых условий для проявления представителями меньшинств своей «</a:t>
          </a:r>
          <a:r>
            <a:rPr lang="ru-RU" dirty="0" err="1" smtClean="0"/>
            <a:t>инакости</a:t>
          </a:r>
          <a:r>
            <a:rPr lang="ru-RU" dirty="0" smtClean="0"/>
            <a:t>».</a:t>
          </a:r>
          <a:endParaRPr lang="ru-RU" dirty="0"/>
        </a:p>
      </dgm:t>
    </dgm:pt>
    <dgm:pt modelId="{463F849D-02F7-4395-9336-AF76B57A457F}" type="parTrans" cxnId="{6833C52E-F6B5-4BAE-912F-5BEEB52F45EB}">
      <dgm:prSet/>
      <dgm:spPr/>
      <dgm:t>
        <a:bodyPr/>
        <a:lstStyle/>
        <a:p>
          <a:endParaRPr lang="ru-RU"/>
        </a:p>
      </dgm:t>
    </dgm:pt>
    <dgm:pt modelId="{A7DB790F-8BF3-4B16-9558-3A48883C87F2}" type="sibTrans" cxnId="{6833C52E-F6B5-4BAE-912F-5BEEB52F45EB}">
      <dgm:prSet/>
      <dgm:spPr/>
      <dgm:t>
        <a:bodyPr/>
        <a:lstStyle/>
        <a:p>
          <a:endParaRPr lang="ru-RU"/>
        </a:p>
      </dgm:t>
    </dgm:pt>
    <dgm:pt modelId="{610FF593-50A6-44A1-897D-0300B54A3751}" type="pres">
      <dgm:prSet presAssocID="{0AC1A048-5678-4ABF-B452-B869BE6F42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1F8E266-F028-401D-90E7-81F3B6924C26}" type="pres">
      <dgm:prSet presAssocID="{6FC9BAFB-5AE1-4889-8AA8-A425B9405D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7E594-992F-4EAA-880B-C6F2F2FE542A}" type="pres">
      <dgm:prSet presAssocID="{FCC4976A-CD5A-4EC8-B0B1-5FD0C128C93A}" presName="spacer" presStyleCnt="0"/>
      <dgm:spPr/>
    </dgm:pt>
    <dgm:pt modelId="{829E84EC-9741-46BE-8691-1D45AFD5FE12}" type="pres">
      <dgm:prSet presAssocID="{91B73707-AA02-46D7-98B0-90DD79E9AD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EEDE76-294A-411F-88FB-AB0C80484513}" type="pres">
      <dgm:prSet presAssocID="{FE6D79B3-CAD3-4528-A7F9-F2A6A0F98A81}" presName="spacer" presStyleCnt="0"/>
      <dgm:spPr/>
    </dgm:pt>
    <dgm:pt modelId="{41C44006-E432-4FE5-89BD-C4C3E31396BB}" type="pres">
      <dgm:prSet presAssocID="{B7F63028-7E1D-4CF6-A67D-10847251FEA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652DC5-158A-4509-B621-1EB901629919}" srcId="{0AC1A048-5678-4ABF-B452-B869BE6F426A}" destId="{6FC9BAFB-5AE1-4889-8AA8-A425B9405DE0}" srcOrd="0" destOrd="0" parTransId="{2EBF135E-280E-4AB2-BC8E-1AE5A2CDBAB7}" sibTransId="{FCC4976A-CD5A-4EC8-B0B1-5FD0C128C93A}"/>
    <dgm:cxn modelId="{FD2277A8-DEFA-4967-8141-FB1351FF444D}" type="presOf" srcId="{B7F63028-7E1D-4CF6-A67D-10847251FEA5}" destId="{41C44006-E432-4FE5-89BD-C4C3E31396BB}" srcOrd="0" destOrd="0" presId="urn:microsoft.com/office/officeart/2005/8/layout/vList2"/>
    <dgm:cxn modelId="{D5F384A0-AC75-40FC-B652-0D6AAD8D43D0}" type="presOf" srcId="{6FC9BAFB-5AE1-4889-8AA8-A425B9405DE0}" destId="{51F8E266-F028-401D-90E7-81F3B6924C26}" srcOrd="0" destOrd="0" presId="urn:microsoft.com/office/officeart/2005/8/layout/vList2"/>
    <dgm:cxn modelId="{CAA266C9-3CDE-444C-AED8-C7B66E9F53F1}" srcId="{0AC1A048-5678-4ABF-B452-B869BE6F426A}" destId="{91B73707-AA02-46D7-98B0-90DD79E9ADD8}" srcOrd="1" destOrd="0" parTransId="{81E0C681-8AB5-4E5C-898F-5F910E128703}" sibTransId="{FE6D79B3-CAD3-4528-A7F9-F2A6A0F98A81}"/>
    <dgm:cxn modelId="{F5159325-7CC8-4350-8476-5F80682A890E}" type="presOf" srcId="{91B73707-AA02-46D7-98B0-90DD79E9ADD8}" destId="{829E84EC-9741-46BE-8691-1D45AFD5FE12}" srcOrd="0" destOrd="0" presId="urn:microsoft.com/office/officeart/2005/8/layout/vList2"/>
    <dgm:cxn modelId="{6833C52E-F6B5-4BAE-912F-5BEEB52F45EB}" srcId="{0AC1A048-5678-4ABF-B452-B869BE6F426A}" destId="{B7F63028-7E1D-4CF6-A67D-10847251FEA5}" srcOrd="2" destOrd="0" parTransId="{463F849D-02F7-4395-9336-AF76B57A457F}" sibTransId="{A7DB790F-8BF3-4B16-9558-3A48883C87F2}"/>
    <dgm:cxn modelId="{E9FF53B1-27B3-4083-BCC8-4824FAA0828D}" type="presOf" srcId="{0AC1A048-5678-4ABF-B452-B869BE6F426A}" destId="{610FF593-50A6-44A1-897D-0300B54A3751}" srcOrd="0" destOrd="0" presId="urn:microsoft.com/office/officeart/2005/8/layout/vList2"/>
    <dgm:cxn modelId="{916CD8C4-1FE5-43DA-9B90-012FB51F0E39}" type="presParOf" srcId="{610FF593-50A6-44A1-897D-0300B54A3751}" destId="{51F8E266-F028-401D-90E7-81F3B6924C26}" srcOrd="0" destOrd="0" presId="urn:microsoft.com/office/officeart/2005/8/layout/vList2"/>
    <dgm:cxn modelId="{AE40BCC4-D6DF-450B-AD06-4F44CAC874AD}" type="presParOf" srcId="{610FF593-50A6-44A1-897D-0300B54A3751}" destId="{FC17E594-992F-4EAA-880B-C6F2F2FE542A}" srcOrd="1" destOrd="0" presId="urn:microsoft.com/office/officeart/2005/8/layout/vList2"/>
    <dgm:cxn modelId="{83AA2681-882A-46A8-83C4-B9721A92A6ED}" type="presParOf" srcId="{610FF593-50A6-44A1-897D-0300B54A3751}" destId="{829E84EC-9741-46BE-8691-1D45AFD5FE12}" srcOrd="2" destOrd="0" presId="urn:microsoft.com/office/officeart/2005/8/layout/vList2"/>
    <dgm:cxn modelId="{66878354-8666-451E-BF21-53E94F3F4112}" type="presParOf" srcId="{610FF593-50A6-44A1-897D-0300B54A3751}" destId="{9EEEDE76-294A-411F-88FB-AB0C80484513}" srcOrd="3" destOrd="0" presId="urn:microsoft.com/office/officeart/2005/8/layout/vList2"/>
    <dgm:cxn modelId="{664598CC-9182-4AE0-9518-6FA6862F9CBF}" type="presParOf" srcId="{610FF593-50A6-44A1-897D-0300B54A3751}" destId="{41C44006-E432-4FE5-89BD-C4C3E31396B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6F4506-AE6A-4DBC-B268-1763D8331C7D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D40B2910-5A1F-441F-85A2-799DB6D42DCE}">
      <dgm:prSet/>
      <dgm:spPr/>
      <dgm:t>
        <a:bodyPr/>
        <a:lstStyle/>
        <a:p>
          <a:pPr algn="ctr" rtl="0"/>
          <a:r>
            <a:rPr lang="ru-RU" dirty="0" smtClean="0"/>
            <a:t>Три формы </a:t>
          </a:r>
          <a:r>
            <a:rPr lang="ru-RU" dirty="0" err="1" smtClean="0"/>
            <a:t>дискурса</a:t>
          </a:r>
          <a:r>
            <a:rPr lang="ru-RU" dirty="0" smtClean="0"/>
            <a:t> </a:t>
          </a:r>
          <a:r>
            <a:rPr lang="ru-RU" dirty="0" err="1" smtClean="0"/>
            <a:t>мультикультурализма</a:t>
          </a:r>
          <a:r>
            <a:rPr lang="ru-RU" dirty="0" smtClean="0"/>
            <a:t> </a:t>
          </a:r>
          <a:br>
            <a:rPr lang="ru-RU" dirty="0" smtClean="0"/>
          </a:br>
          <a:r>
            <a:rPr lang="ru-RU" dirty="0" smtClean="0"/>
            <a:t>(Ф.-О. </a:t>
          </a:r>
          <a:r>
            <a:rPr lang="ru-RU" dirty="0" err="1" smtClean="0"/>
            <a:t>Радтке</a:t>
          </a:r>
          <a:r>
            <a:rPr lang="ru-RU" dirty="0" smtClean="0"/>
            <a:t> -В. Малахов)</a:t>
          </a:r>
          <a:endParaRPr lang="ru-RU" dirty="0"/>
        </a:p>
      </dgm:t>
    </dgm:pt>
    <dgm:pt modelId="{5E253A85-F6B3-4DE7-B4A1-B65268F74DC0}" type="parTrans" cxnId="{63C1BCE1-566E-4713-9086-1DA7184E6337}">
      <dgm:prSet/>
      <dgm:spPr/>
      <dgm:t>
        <a:bodyPr/>
        <a:lstStyle/>
        <a:p>
          <a:endParaRPr lang="ru-RU"/>
        </a:p>
      </dgm:t>
    </dgm:pt>
    <dgm:pt modelId="{0244E81A-97A5-4A3E-A962-F2A9EA8BB173}" type="sibTrans" cxnId="{63C1BCE1-566E-4713-9086-1DA7184E6337}">
      <dgm:prSet/>
      <dgm:spPr/>
      <dgm:t>
        <a:bodyPr/>
        <a:lstStyle/>
        <a:p>
          <a:endParaRPr lang="ru-RU"/>
        </a:p>
      </dgm:t>
    </dgm:pt>
    <dgm:pt modelId="{061EC616-4F58-4D05-BB7C-719663F516A8}" type="pres">
      <dgm:prSet presAssocID="{DA6F4506-AE6A-4DBC-B268-1763D8331C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380E76-C476-4DAC-A2A0-D3D604764EF8}" type="pres">
      <dgm:prSet presAssocID="{D40B2910-5A1F-441F-85A2-799DB6D42DC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F12AB4-312A-4669-B415-45F5A6875FEF}" type="presOf" srcId="{DA6F4506-AE6A-4DBC-B268-1763D8331C7D}" destId="{061EC616-4F58-4D05-BB7C-719663F516A8}" srcOrd="0" destOrd="0" presId="urn:microsoft.com/office/officeart/2005/8/layout/vList2"/>
    <dgm:cxn modelId="{9A196E6D-D935-4A7E-8E00-565EE3023988}" type="presOf" srcId="{D40B2910-5A1F-441F-85A2-799DB6D42DCE}" destId="{59380E76-C476-4DAC-A2A0-D3D604764EF8}" srcOrd="0" destOrd="0" presId="urn:microsoft.com/office/officeart/2005/8/layout/vList2"/>
    <dgm:cxn modelId="{63C1BCE1-566E-4713-9086-1DA7184E6337}" srcId="{DA6F4506-AE6A-4DBC-B268-1763D8331C7D}" destId="{D40B2910-5A1F-441F-85A2-799DB6D42DCE}" srcOrd="0" destOrd="0" parTransId="{5E253A85-F6B3-4DE7-B4A1-B65268F74DC0}" sibTransId="{0244E81A-97A5-4A3E-A962-F2A9EA8BB173}"/>
    <dgm:cxn modelId="{EAE71E75-65CC-465D-9BF3-73C68C2DBAE1}" type="presParOf" srcId="{061EC616-4F58-4D05-BB7C-719663F516A8}" destId="{59380E76-C476-4DAC-A2A0-D3D604764EF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43AAF0-BC0B-4DEF-B0F2-FA4784624AE2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75264E-5B95-4D73-BE41-A6C2146D9115}">
      <dgm:prSet/>
      <dgm:spPr/>
      <dgm:t>
        <a:bodyPr/>
        <a:lstStyle/>
        <a:p>
          <a:pPr rtl="0"/>
          <a:r>
            <a:rPr lang="ru-RU" b="1" dirty="0" smtClean="0"/>
            <a:t>-  моралистический</a:t>
          </a:r>
          <a:r>
            <a:rPr lang="ru-RU" dirty="0" smtClean="0"/>
            <a:t> («социально-педагогический» по </a:t>
          </a:r>
          <a:r>
            <a:rPr lang="ru-RU" dirty="0" err="1" smtClean="0"/>
            <a:t>Ф.-О.Радтке</a:t>
          </a:r>
          <a:r>
            <a:rPr lang="ru-RU" dirty="0" smtClean="0"/>
            <a:t>)</a:t>
          </a:r>
          <a:endParaRPr lang="ru-RU" dirty="0"/>
        </a:p>
      </dgm:t>
    </dgm:pt>
    <dgm:pt modelId="{177F33EB-E8B3-46FE-B77B-032DDD51EB06}" type="parTrans" cxnId="{CC3E5BD9-5586-440D-B8AC-248979D0A551}">
      <dgm:prSet/>
      <dgm:spPr/>
      <dgm:t>
        <a:bodyPr/>
        <a:lstStyle/>
        <a:p>
          <a:endParaRPr lang="ru-RU"/>
        </a:p>
      </dgm:t>
    </dgm:pt>
    <dgm:pt modelId="{4ED5D99A-9018-4D70-8C14-FAA8563A1382}" type="sibTrans" cxnId="{CC3E5BD9-5586-440D-B8AC-248979D0A551}">
      <dgm:prSet/>
      <dgm:spPr/>
      <dgm:t>
        <a:bodyPr/>
        <a:lstStyle/>
        <a:p>
          <a:endParaRPr lang="ru-RU"/>
        </a:p>
      </dgm:t>
    </dgm:pt>
    <dgm:pt modelId="{AC28103F-2243-4733-B99F-06BD54D741FF}">
      <dgm:prSet/>
      <dgm:spPr/>
      <dgm:t>
        <a:bodyPr/>
        <a:lstStyle/>
        <a:p>
          <a:pPr rtl="0"/>
          <a:r>
            <a:rPr lang="ru-RU" b="1" dirty="0" smtClean="0"/>
            <a:t>-  постмодернистский </a:t>
          </a:r>
          <a:r>
            <a:rPr lang="ru-RU" dirty="0" smtClean="0"/>
            <a:t>(«</a:t>
          </a:r>
          <a:r>
            <a:rPr lang="ru-RU" dirty="0" err="1" smtClean="0"/>
            <a:t>кулинарно-цинический</a:t>
          </a:r>
          <a:r>
            <a:rPr lang="ru-RU" dirty="0" smtClean="0"/>
            <a:t>» по </a:t>
          </a:r>
          <a:r>
            <a:rPr lang="ru-RU" dirty="0" err="1" smtClean="0"/>
            <a:t>Ф.-О.Радтке</a:t>
          </a:r>
          <a:r>
            <a:rPr lang="ru-RU" dirty="0" smtClean="0"/>
            <a:t>)</a:t>
          </a:r>
          <a:endParaRPr lang="ru-RU" dirty="0"/>
        </a:p>
      </dgm:t>
    </dgm:pt>
    <dgm:pt modelId="{167CE2C4-E01A-4FD8-9AF6-3452A25C2DA9}" type="parTrans" cxnId="{BD02B459-5A2C-40C0-A65B-ED9001539DA9}">
      <dgm:prSet/>
      <dgm:spPr/>
      <dgm:t>
        <a:bodyPr/>
        <a:lstStyle/>
        <a:p>
          <a:endParaRPr lang="ru-RU"/>
        </a:p>
      </dgm:t>
    </dgm:pt>
    <dgm:pt modelId="{33DC7085-7FEF-4696-BF68-EC9449CCEA58}" type="sibTrans" cxnId="{BD02B459-5A2C-40C0-A65B-ED9001539DA9}">
      <dgm:prSet/>
      <dgm:spPr/>
      <dgm:t>
        <a:bodyPr/>
        <a:lstStyle/>
        <a:p>
          <a:endParaRPr lang="ru-RU"/>
        </a:p>
      </dgm:t>
    </dgm:pt>
    <dgm:pt modelId="{D57FB5F3-0D38-4560-9570-05503B7E1605}">
      <dgm:prSet/>
      <dgm:spPr/>
      <dgm:t>
        <a:bodyPr/>
        <a:lstStyle/>
        <a:p>
          <a:pPr rtl="0"/>
          <a:r>
            <a:rPr lang="ru-RU" b="1" dirty="0" smtClean="0"/>
            <a:t>- </a:t>
          </a:r>
          <a:r>
            <a:rPr lang="ru-RU" b="1" dirty="0" err="1" smtClean="0"/>
            <a:t>фундаменталистский</a:t>
          </a:r>
          <a:r>
            <a:rPr lang="ru-RU" dirty="0" smtClean="0"/>
            <a:t> (</a:t>
          </a:r>
          <a:r>
            <a:rPr lang="ru-RU" dirty="0" err="1" smtClean="0"/>
            <a:t>реактивно-фундаменталистский</a:t>
          </a:r>
          <a:r>
            <a:rPr lang="ru-RU" dirty="0" smtClean="0"/>
            <a:t>   по </a:t>
          </a:r>
          <a:r>
            <a:rPr lang="ru-RU" dirty="0" err="1" smtClean="0"/>
            <a:t>Ф.-О.Радтке</a:t>
          </a:r>
          <a:r>
            <a:rPr lang="ru-RU" dirty="0" smtClean="0"/>
            <a:t>)</a:t>
          </a:r>
          <a:endParaRPr lang="ru-RU" dirty="0"/>
        </a:p>
      </dgm:t>
    </dgm:pt>
    <dgm:pt modelId="{E209BD6B-F4A6-4007-8CE7-6FC8210633F6}" type="parTrans" cxnId="{987B2A0B-4885-4098-B332-A2A29033B1E8}">
      <dgm:prSet/>
      <dgm:spPr/>
      <dgm:t>
        <a:bodyPr/>
        <a:lstStyle/>
        <a:p>
          <a:endParaRPr lang="ru-RU"/>
        </a:p>
      </dgm:t>
    </dgm:pt>
    <dgm:pt modelId="{6480A1FD-23E4-41C4-A3D0-4203F89F88D0}" type="sibTrans" cxnId="{987B2A0B-4885-4098-B332-A2A29033B1E8}">
      <dgm:prSet/>
      <dgm:spPr/>
      <dgm:t>
        <a:bodyPr/>
        <a:lstStyle/>
        <a:p>
          <a:endParaRPr lang="ru-RU"/>
        </a:p>
      </dgm:t>
    </dgm:pt>
    <dgm:pt modelId="{0CF4801C-7D55-4C30-A724-E4468396010D}" type="pres">
      <dgm:prSet presAssocID="{A143AAF0-BC0B-4DEF-B0F2-FA4784624AE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61FE1E-2C2B-4C48-9551-77C722CD5D5D}" type="pres">
      <dgm:prSet presAssocID="{6675264E-5B95-4D73-BE41-A6C2146D911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79B45-E779-4148-961F-5B7F5A375CE5}" type="pres">
      <dgm:prSet presAssocID="{4ED5D99A-9018-4D70-8C14-FAA8563A1382}" presName="spacer" presStyleCnt="0"/>
      <dgm:spPr/>
    </dgm:pt>
    <dgm:pt modelId="{A586F002-414D-48EE-AB58-77CB66F4100E}" type="pres">
      <dgm:prSet presAssocID="{AC28103F-2243-4733-B99F-06BD54D741F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6712A1-748F-4DD8-99E3-2558C6096923}" type="pres">
      <dgm:prSet presAssocID="{33DC7085-7FEF-4696-BF68-EC9449CCEA58}" presName="spacer" presStyleCnt="0"/>
      <dgm:spPr/>
    </dgm:pt>
    <dgm:pt modelId="{860EBBA9-4191-4CA1-82A1-B76CEAE858C7}" type="pres">
      <dgm:prSet presAssocID="{D57FB5F3-0D38-4560-9570-05503B7E160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02B459-5A2C-40C0-A65B-ED9001539DA9}" srcId="{A143AAF0-BC0B-4DEF-B0F2-FA4784624AE2}" destId="{AC28103F-2243-4733-B99F-06BD54D741FF}" srcOrd="1" destOrd="0" parTransId="{167CE2C4-E01A-4FD8-9AF6-3452A25C2DA9}" sibTransId="{33DC7085-7FEF-4696-BF68-EC9449CCEA58}"/>
    <dgm:cxn modelId="{CC3E5BD9-5586-440D-B8AC-248979D0A551}" srcId="{A143AAF0-BC0B-4DEF-B0F2-FA4784624AE2}" destId="{6675264E-5B95-4D73-BE41-A6C2146D9115}" srcOrd="0" destOrd="0" parTransId="{177F33EB-E8B3-46FE-B77B-032DDD51EB06}" sibTransId="{4ED5D99A-9018-4D70-8C14-FAA8563A1382}"/>
    <dgm:cxn modelId="{F7AEFFB5-635B-4C7A-9046-9F63F369EAED}" type="presOf" srcId="{A143AAF0-BC0B-4DEF-B0F2-FA4784624AE2}" destId="{0CF4801C-7D55-4C30-A724-E4468396010D}" srcOrd="0" destOrd="0" presId="urn:microsoft.com/office/officeart/2005/8/layout/vList2"/>
    <dgm:cxn modelId="{5425F93D-AC49-416E-AB80-99763F98CDC3}" type="presOf" srcId="{D57FB5F3-0D38-4560-9570-05503B7E1605}" destId="{860EBBA9-4191-4CA1-82A1-B76CEAE858C7}" srcOrd="0" destOrd="0" presId="urn:microsoft.com/office/officeart/2005/8/layout/vList2"/>
    <dgm:cxn modelId="{F428B878-A509-4B5A-BBF7-066961C79D80}" type="presOf" srcId="{AC28103F-2243-4733-B99F-06BD54D741FF}" destId="{A586F002-414D-48EE-AB58-77CB66F4100E}" srcOrd="0" destOrd="0" presId="urn:microsoft.com/office/officeart/2005/8/layout/vList2"/>
    <dgm:cxn modelId="{987B2A0B-4885-4098-B332-A2A29033B1E8}" srcId="{A143AAF0-BC0B-4DEF-B0F2-FA4784624AE2}" destId="{D57FB5F3-0D38-4560-9570-05503B7E1605}" srcOrd="2" destOrd="0" parTransId="{E209BD6B-F4A6-4007-8CE7-6FC8210633F6}" sibTransId="{6480A1FD-23E4-41C4-A3D0-4203F89F88D0}"/>
    <dgm:cxn modelId="{4FE981A6-B1F1-45CD-AF2E-9770A145E75B}" type="presOf" srcId="{6675264E-5B95-4D73-BE41-A6C2146D9115}" destId="{C161FE1E-2C2B-4C48-9551-77C722CD5D5D}" srcOrd="0" destOrd="0" presId="urn:microsoft.com/office/officeart/2005/8/layout/vList2"/>
    <dgm:cxn modelId="{0EA91E1E-51C5-4548-8474-B2A548C9E365}" type="presParOf" srcId="{0CF4801C-7D55-4C30-A724-E4468396010D}" destId="{C161FE1E-2C2B-4C48-9551-77C722CD5D5D}" srcOrd="0" destOrd="0" presId="urn:microsoft.com/office/officeart/2005/8/layout/vList2"/>
    <dgm:cxn modelId="{1945C126-7567-4A74-B385-8EB2BC5DE6CA}" type="presParOf" srcId="{0CF4801C-7D55-4C30-A724-E4468396010D}" destId="{92A79B45-E779-4148-961F-5B7F5A375CE5}" srcOrd="1" destOrd="0" presId="urn:microsoft.com/office/officeart/2005/8/layout/vList2"/>
    <dgm:cxn modelId="{D850FEAD-FC6F-41EE-BCF7-22E9BA1743F3}" type="presParOf" srcId="{0CF4801C-7D55-4C30-A724-E4468396010D}" destId="{A586F002-414D-48EE-AB58-77CB66F4100E}" srcOrd="2" destOrd="0" presId="urn:microsoft.com/office/officeart/2005/8/layout/vList2"/>
    <dgm:cxn modelId="{E77A1172-EA40-466E-A136-3555A5C3DF3B}" type="presParOf" srcId="{0CF4801C-7D55-4C30-A724-E4468396010D}" destId="{366712A1-748F-4DD8-99E3-2558C6096923}" srcOrd="3" destOrd="0" presId="urn:microsoft.com/office/officeart/2005/8/layout/vList2"/>
    <dgm:cxn modelId="{7145071B-0B24-43A1-A7F4-15024CA7B306}" type="presParOf" srcId="{0CF4801C-7D55-4C30-A724-E4468396010D}" destId="{860EBBA9-4191-4CA1-82A1-B76CEAE858C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B85B8CB-BA27-4799-B56D-A5FF1BE530B7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2DE752E-EF58-4255-9D79-308349F12BCE}">
      <dgm:prSet/>
      <dgm:spPr/>
      <dgm:t>
        <a:bodyPr/>
        <a:lstStyle/>
        <a:p>
          <a:pPr algn="ctr" rtl="0"/>
          <a:r>
            <a:rPr lang="ru-RU" dirty="0" err="1" smtClean="0"/>
            <a:t>Ф.Барт</a:t>
          </a:r>
          <a:r>
            <a:rPr lang="ru-RU" dirty="0" smtClean="0"/>
            <a:t> об этнической идентичности</a:t>
          </a:r>
          <a:br>
            <a:rPr lang="ru-RU" dirty="0" smtClean="0"/>
          </a:br>
          <a:r>
            <a:rPr lang="ru-RU" dirty="0" smtClean="0"/>
            <a:t>(можно применить и к региональной идентичности)</a:t>
          </a:r>
          <a:endParaRPr lang="ru-RU" dirty="0"/>
        </a:p>
      </dgm:t>
    </dgm:pt>
    <dgm:pt modelId="{2FBB2926-2C6F-4C9C-AA6A-1F0ECA3863E5}" type="parTrans" cxnId="{220B8CE2-5DAA-4DD9-84CC-AB1002C09B21}">
      <dgm:prSet/>
      <dgm:spPr/>
      <dgm:t>
        <a:bodyPr/>
        <a:lstStyle/>
        <a:p>
          <a:endParaRPr lang="ru-RU"/>
        </a:p>
      </dgm:t>
    </dgm:pt>
    <dgm:pt modelId="{6543ABFF-05C3-4B68-825F-4F2B6B82FDD2}" type="sibTrans" cxnId="{220B8CE2-5DAA-4DD9-84CC-AB1002C09B21}">
      <dgm:prSet/>
      <dgm:spPr/>
      <dgm:t>
        <a:bodyPr/>
        <a:lstStyle/>
        <a:p>
          <a:endParaRPr lang="ru-RU"/>
        </a:p>
      </dgm:t>
    </dgm:pt>
    <dgm:pt modelId="{1AB5457D-020A-4732-9EF8-65A1D5CCFD32}" type="pres">
      <dgm:prSet presAssocID="{9B85B8CB-BA27-4799-B56D-A5FF1BE530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7F63165-6445-4851-9049-ED3C00E38AA9}" type="pres">
      <dgm:prSet presAssocID="{22DE752E-EF58-4255-9D79-308349F12BC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B8CE2-5DAA-4DD9-84CC-AB1002C09B21}" srcId="{9B85B8CB-BA27-4799-B56D-A5FF1BE530B7}" destId="{22DE752E-EF58-4255-9D79-308349F12BCE}" srcOrd="0" destOrd="0" parTransId="{2FBB2926-2C6F-4C9C-AA6A-1F0ECA3863E5}" sibTransId="{6543ABFF-05C3-4B68-825F-4F2B6B82FDD2}"/>
    <dgm:cxn modelId="{956B3441-F952-4E0E-B7D7-7D67C017A354}" type="presOf" srcId="{22DE752E-EF58-4255-9D79-308349F12BCE}" destId="{57F63165-6445-4851-9049-ED3C00E38AA9}" srcOrd="0" destOrd="0" presId="urn:microsoft.com/office/officeart/2005/8/layout/vList2"/>
    <dgm:cxn modelId="{12CEA444-A110-4DCF-A332-1851C75DA241}" type="presOf" srcId="{9B85B8CB-BA27-4799-B56D-A5FF1BE530B7}" destId="{1AB5457D-020A-4732-9EF8-65A1D5CCFD32}" srcOrd="0" destOrd="0" presId="urn:microsoft.com/office/officeart/2005/8/layout/vList2"/>
    <dgm:cxn modelId="{253BB255-7F65-43E0-AC93-F975BAB63EE3}" type="presParOf" srcId="{1AB5457D-020A-4732-9EF8-65A1D5CCFD32}" destId="{57F63165-6445-4851-9049-ED3C00E38AA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8009D83-85D3-4C56-81CD-26D2A6EA71A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F22D32C-E137-4695-AB48-87E035BA8EAB}">
      <dgm:prSet/>
      <dgm:spPr/>
      <dgm:t>
        <a:bodyPr/>
        <a:lstStyle/>
        <a:p>
          <a:pPr rtl="0"/>
          <a:r>
            <a:rPr lang="ru-RU" dirty="0" smtClean="0"/>
            <a:t>1) ЭИ (РИ) в большей степени является формой социальной организации, нежели культурной;</a:t>
          </a:r>
          <a:endParaRPr lang="ru-RU" dirty="0"/>
        </a:p>
      </dgm:t>
    </dgm:pt>
    <dgm:pt modelId="{623DCE77-1E77-4460-B023-CD8DDD370727}" type="parTrans" cxnId="{2C320818-0E5E-47CB-AF5E-7E0AC0E6F1E1}">
      <dgm:prSet/>
      <dgm:spPr/>
      <dgm:t>
        <a:bodyPr/>
        <a:lstStyle/>
        <a:p>
          <a:endParaRPr lang="ru-RU"/>
        </a:p>
      </dgm:t>
    </dgm:pt>
    <dgm:pt modelId="{99314DBC-F4D0-4AAA-899F-6FB83D3202E2}" type="sibTrans" cxnId="{2C320818-0E5E-47CB-AF5E-7E0AC0E6F1E1}">
      <dgm:prSet/>
      <dgm:spPr/>
      <dgm:t>
        <a:bodyPr/>
        <a:lstStyle/>
        <a:p>
          <a:endParaRPr lang="ru-RU"/>
        </a:p>
      </dgm:t>
    </dgm:pt>
    <dgm:pt modelId="{6733C557-85B4-425A-92DE-0CB36D950B75}">
      <dgm:prSet/>
      <dgm:spPr/>
      <dgm:t>
        <a:bodyPr/>
        <a:lstStyle/>
        <a:p>
          <a:pPr rtl="0"/>
          <a:r>
            <a:rPr lang="ru-RU" dirty="0" smtClean="0"/>
            <a:t>2) Членство в этнической (региональной) группе зависит от предписания (</a:t>
          </a:r>
          <a:r>
            <a:rPr lang="ru-RU" dirty="0" err="1" smtClean="0"/>
            <a:t>самопредписания</a:t>
          </a:r>
          <a:r>
            <a:rPr lang="ru-RU" dirty="0" smtClean="0"/>
            <a:t>);</a:t>
          </a:r>
          <a:endParaRPr lang="ru-RU" dirty="0"/>
        </a:p>
      </dgm:t>
    </dgm:pt>
    <dgm:pt modelId="{2DDFB8C2-6C84-438A-AF8C-E8D45175BCFD}" type="parTrans" cxnId="{33C39D60-4FE4-4F15-BA1D-2865AD9AEBCB}">
      <dgm:prSet/>
      <dgm:spPr/>
      <dgm:t>
        <a:bodyPr/>
        <a:lstStyle/>
        <a:p>
          <a:endParaRPr lang="ru-RU"/>
        </a:p>
      </dgm:t>
    </dgm:pt>
    <dgm:pt modelId="{DB82731C-CD37-4191-B3A6-9825FB430A66}" type="sibTrans" cxnId="{33C39D60-4FE4-4F15-BA1D-2865AD9AEBCB}">
      <dgm:prSet/>
      <dgm:spPr/>
      <dgm:t>
        <a:bodyPr/>
        <a:lstStyle/>
        <a:p>
          <a:endParaRPr lang="ru-RU"/>
        </a:p>
      </dgm:t>
    </dgm:pt>
    <dgm:pt modelId="{FC8F5C04-1CC9-4B6E-A06B-DE2BEB319697}">
      <dgm:prSet/>
      <dgm:spPr/>
      <dgm:t>
        <a:bodyPr/>
        <a:lstStyle/>
        <a:p>
          <a:pPr rtl="0"/>
          <a:r>
            <a:rPr lang="ru-RU" dirty="0" smtClean="0"/>
            <a:t>3) Для маркировки различий и групповых границ используются только те элементы культуры, которые наиболее четко отличают данную группу от других;</a:t>
          </a:r>
          <a:endParaRPr lang="ru-RU" dirty="0"/>
        </a:p>
      </dgm:t>
    </dgm:pt>
    <dgm:pt modelId="{349784A1-A49B-40BC-A947-5895CA8DECB4}" type="parTrans" cxnId="{3146D5DF-CCA7-4E0A-8006-879439C417C4}">
      <dgm:prSet/>
      <dgm:spPr/>
      <dgm:t>
        <a:bodyPr/>
        <a:lstStyle/>
        <a:p>
          <a:endParaRPr lang="ru-RU"/>
        </a:p>
      </dgm:t>
    </dgm:pt>
    <dgm:pt modelId="{07D1D6E7-45FD-4BC5-B7C6-3D417800D9F1}" type="sibTrans" cxnId="{3146D5DF-CCA7-4E0A-8006-879439C417C4}">
      <dgm:prSet/>
      <dgm:spPr/>
      <dgm:t>
        <a:bodyPr/>
        <a:lstStyle/>
        <a:p>
          <a:endParaRPr lang="ru-RU"/>
        </a:p>
      </dgm:t>
    </dgm:pt>
    <dgm:pt modelId="{A346F642-AAF0-4FBA-9576-28531D722AA3}" type="pres">
      <dgm:prSet presAssocID="{E8009D83-85D3-4C56-81CD-26D2A6EA71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625FB1-1902-492B-8865-43B342D1711D}" type="pres">
      <dgm:prSet presAssocID="{5F22D32C-E137-4695-AB48-87E035BA8EA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94FB2-1813-42E4-96DF-26B5258BA107}" type="pres">
      <dgm:prSet presAssocID="{99314DBC-F4D0-4AAA-899F-6FB83D3202E2}" presName="spacer" presStyleCnt="0"/>
      <dgm:spPr/>
    </dgm:pt>
    <dgm:pt modelId="{D772598E-8323-4A32-8FC4-C6E4C3DAFF67}" type="pres">
      <dgm:prSet presAssocID="{6733C557-85B4-425A-92DE-0CB36D950B7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B001F6-2867-4E34-B6CD-D0707BC87709}" type="pres">
      <dgm:prSet presAssocID="{DB82731C-CD37-4191-B3A6-9825FB430A66}" presName="spacer" presStyleCnt="0"/>
      <dgm:spPr/>
    </dgm:pt>
    <dgm:pt modelId="{1AF8970D-D05A-4AFB-ABC2-650BD9EDEB5D}" type="pres">
      <dgm:prSet presAssocID="{FC8F5C04-1CC9-4B6E-A06B-DE2BEB31969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320818-0E5E-47CB-AF5E-7E0AC0E6F1E1}" srcId="{E8009D83-85D3-4C56-81CD-26D2A6EA71A6}" destId="{5F22D32C-E137-4695-AB48-87E035BA8EAB}" srcOrd="0" destOrd="0" parTransId="{623DCE77-1E77-4460-B023-CD8DDD370727}" sibTransId="{99314DBC-F4D0-4AAA-899F-6FB83D3202E2}"/>
    <dgm:cxn modelId="{5715CBDA-B562-40A2-AC26-6949FDEAE07D}" type="presOf" srcId="{6733C557-85B4-425A-92DE-0CB36D950B75}" destId="{D772598E-8323-4A32-8FC4-C6E4C3DAFF67}" srcOrd="0" destOrd="0" presId="urn:microsoft.com/office/officeart/2005/8/layout/vList2"/>
    <dgm:cxn modelId="{3146D5DF-CCA7-4E0A-8006-879439C417C4}" srcId="{E8009D83-85D3-4C56-81CD-26D2A6EA71A6}" destId="{FC8F5C04-1CC9-4B6E-A06B-DE2BEB319697}" srcOrd="2" destOrd="0" parTransId="{349784A1-A49B-40BC-A947-5895CA8DECB4}" sibTransId="{07D1D6E7-45FD-4BC5-B7C6-3D417800D9F1}"/>
    <dgm:cxn modelId="{31728631-EA41-49F5-BCDA-F870927EAC13}" type="presOf" srcId="{5F22D32C-E137-4695-AB48-87E035BA8EAB}" destId="{8A625FB1-1902-492B-8865-43B342D1711D}" srcOrd="0" destOrd="0" presId="urn:microsoft.com/office/officeart/2005/8/layout/vList2"/>
    <dgm:cxn modelId="{D3CCAE24-2CA4-47DB-B59E-F6B14095F8AA}" type="presOf" srcId="{FC8F5C04-1CC9-4B6E-A06B-DE2BEB319697}" destId="{1AF8970D-D05A-4AFB-ABC2-650BD9EDEB5D}" srcOrd="0" destOrd="0" presId="urn:microsoft.com/office/officeart/2005/8/layout/vList2"/>
    <dgm:cxn modelId="{33C39D60-4FE4-4F15-BA1D-2865AD9AEBCB}" srcId="{E8009D83-85D3-4C56-81CD-26D2A6EA71A6}" destId="{6733C557-85B4-425A-92DE-0CB36D950B75}" srcOrd="1" destOrd="0" parTransId="{2DDFB8C2-6C84-438A-AF8C-E8D45175BCFD}" sibTransId="{DB82731C-CD37-4191-B3A6-9825FB430A66}"/>
    <dgm:cxn modelId="{BBD037F8-B86E-44FE-963C-13C82EEED0E5}" type="presOf" srcId="{E8009D83-85D3-4C56-81CD-26D2A6EA71A6}" destId="{A346F642-AAF0-4FBA-9576-28531D722AA3}" srcOrd="0" destOrd="0" presId="urn:microsoft.com/office/officeart/2005/8/layout/vList2"/>
    <dgm:cxn modelId="{5999573B-201C-4F87-B975-55E5E801C179}" type="presParOf" srcId="{A346F642-AAF0-4FBA-9576-28531D722AA3}" destId="{8A625FB1-1902-492B-8865-43B342D1711D}" srcOrd="0" destOrd="0" presId="urn:microsoft.com/office/officeart/2005/8/layout/vList2"/>
    <dgm:cxn modelId="{EDB6D9AA-281F-457D-AA3D-FF1FE1A5B568}" type="presParOf" srcId="{A346F642-AAF0-4FBA-9576-28531D722AA3}" destId="{C4094FB2-1813-42E4-96DF-26B5258BA107}" srcOrd="1" destOrd="0" presId="urn:microsoft.com/office/officeart/2005/8/layout/vList2"/>
    <dgm:cxn modelId="{D337E80A-C308-4DF3-AA1B-56253E7E0753}" type="presParOf" srcId="{A346F642-AAF0-4FBA-9576-28531D722AA3}" destId="{D772598E-8323-4A32-8FC4-C6E4C3DAFF67}" srcOrd="2" destOrd="0" presId="urn:microsoft.com/office/officeart/2005/8/layout/vList2"/>
    <dgm:cxn modelId="{817FD503-D2B1-4F9E-9E3E-735565593FB6}" type="presParOf" srcId="{A346F642-AAF0-4FBA-9576-28531D722AA3}" destId="{0CB001F6-2867-4E34-B6CD-D0707BC87709}" srcOrd="3" destOrd="0" presId="urn:microsoft.com/office/officeart/2005/8/layout/vList2"/>
    <dgm:cxn modelId="{ACCB6A52-F6F1-437C-A22E-7B53CDE507D4}" type="presParOf" srcId="{A346F642-AAF0-4FBA-9576-28531D722AA3}" destId="{1AF8970D-D05A-4AFB-ABC2-650BD9EDEB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6073DE5-E32F-48DC-9AB5-D70B4CFEF659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651DBD-B562-4CFA-AB12-856824657800}">
      <dgm:prSet/>
      <dgm:spPr/>
      <dgm:t>
        <a:bodyPr/>
        <a:lstStyle/>
        <a:p>
          <a:pPr rtl="0"/>
          <a:r>
            <a:rPr lang="ru-RU" dirty="0" smtClean="0"/>
            <a:t>4) Политика этнического (и регионального) предпринимательства играет главную роль в конструировании ЭИ (РИ) при этом политические лидеры этнических (региональных) групп преследуют политические цели, а не цель сохранения культуры своей группы, хотя последняя цель постоянно декларируется.</a:t>
          </a:r>
          <a:endParaRPr lang="ru-RU" dirty="0"/>
        </a:p>
      </dgm:t>
    </dgm:pt>
    <dgm:pt modelId="{442F6692-A2AE-43FA-8800-7F55094F510B}" type="parTrans" cxnId="{4BB3FA07-5171-433D-BCD3-609120BE8CB7}">
      <dgm:prSet/>
      <dgm:spPr/>
      <dgm:t>
        <a:bodyPr/>
        <a:lstStyle/>
        <a:p>
          <a:endParaRPr lang="ru-RU"/>
        </a:p>
      </dgm:t>
    </dgm:pt>
    <dgm:pt modelId="{72BB16FE-4963-424B-A2AB-C58EA7F0079D}" type="sibTrans" cxnId="{4BB3FA07-5171-433D-BCD3-609120BE8CB7}">
      <dgm:prSet/>
      <dgm:spPr/>
      <dgm:t>
        <a:bodyPr/>
        <a:lstStyle/>
        <a:p>
          <a:endParaRPr lang="ru-RU"/>
        </a:p>
      </dgm:t>
    </dgm:pt>
    <dgm:pt modelId="{453F0F53-C513-4164-A418-2DDEB71EED2E}" type="pres">
      <dgm:prSet presAssocID="{16073DE5-E32F-48DC-9AB5-D70B4CFEF65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A3EFCB-C8CA-4926-A1CD-E6073F18B67D}" type="pres">
      <dgm:prSet presAssocID="{08651DBD-B562-4CFA-AB12-8568246578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55CA94-2F3D-49C4-A188-79DE2E7A4183}" type="presOf" srcId="{16073DE5-E32F-48DC-9AB5-D70B4CFEF659}" destId="{453F0F53-C513-4164-A418-2DDEB71EED2E}" srcOrd="0" destOrd="0" presId="urn:microsoft.com/office/officeart/2005/8/layout/vList2"/>
    <dgm:cxn modelId="{4BB3FA07-5171-433D-BCD3-609120BE8CB7}" srcId="{16073DE5-E32F-48DC-9AB5-D70B4CFEF659}" destId="{08651DBD-B562-4CFA-AB12-856824657800}" srcOrd="0" destOrd="0" parTransId="{442F6692-A2AE-43FA-8800-7F55094F510B}" sibTransId="{72BB16FE-4963-424B-A2AB-C58EA7F0079D}"/>
    <dgm:cxn modelId="{6095DC76-C8C9-45CF-A0D3-1229BC197BD5}" type="presOf" srcId="{08651DBD-B562-4CFA-AB12-856824657800}" destId="{B9A3EFCB-C8CA-4926-A1CD-E6073F18B67D}" srcOrd="0" destOrd="0" presId="urn:microsoft.com/office/officeart/2005/8/layout/vList2"/>
    <dgm:cxn modelId="{E5C4578E-5382-4945-B7C9-41805F7080DA}" type="presParOf" srcId="{453F0F53-C513-4164-A418-2DDEB71EED2E}" destId="{B9A3EFCB-C8CA-4926-A1CD-E6073F18B67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F7ACE8-8945-4F69-991F-5095D556D616}">
      <dsp:nvSpPr>
        <dsp:cNvPr id="0" name=""/>
        <dsp:cNvSpPr/>
      </dsp:nvSpPr>
      <dsp:spPr>
        <a:xfrm>
          <a:off x="0" y="212"/>
          <a:ext cx="7772400" cy="146981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Рахманова Ю.В.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ЭТНОСОЦИОЛОГИЯ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4 КУРС, СОЦИОЛОГИЯ</a:t>
          </a:r>
          <a:endParaRPr lang="ru-RU" sz="2800" b="1" kern="1200" dirty="0"/>
        </a:p>
      </dsp:txBody>
      <dsp:txXfrm>
        <a:off x="0" y="212"/>
        <a:ext cx="7772400" cy="1469812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D4EEB6-22B6-41FB-903E-96656314E3DD}">
      <dsp:nvSpPr>
        <dsp:cNvPr id="0" name=""/>
        <dsp:cNvSpPr/>
      </dsp:nvSpPr>
      <dsp:spPr>
        <a:xfrm>
          <a:off x="0" y="211725"/>
          <a:ext cx="8229600" cy="719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Стигматизированная идентичность (В.Малахов):</a:t>
          </a:r>
          <a:endParaRPr lang="ru-RU" sz="3000" kern="1200" dirty="0"/>
        </a:p>
      </dsp:txBody>
      <dsp:txXfrm>
        <a:off x="0" y="211725"/>
        <a:ext cx="8229600" cy="71954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F318AC-4735-455D-9A98-8C64792D79BD}">
      <dsp:nvSpPr>
        <dsp:cNvPr id="0" name=""/>
        <dsp:cNvSpPr/>
      </dsp:nvSpPr>
      <dsp:spPr>
        <a:xfrm>
          <a:off x="0" y="151491"/>
          <a:ext cx="8229600" cy="2069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«Если раньше индивиды, принадлежавшие к этническим и культурным меньшинствам, скорее противились выделению себя в особую группу, то теперь они подчеркивают свою особость»;</a:t>
          </a:r>
          <a:endParaRPr lang="ru-RU" sz="2900" kern="1200" dirty="0"/>
        </a:p>
      </dsp:txBody>
      <dsp:txXfrm>
        <a:off x="0" y="151491"/>
        <a:ext cx="8229600" cy="2069730"/>
      </dsp:txXfrm>
    </dsp:sp>
    <dsp:sp modelId="{33B9CF55-BCD7-45BB-9913-1C02DCD56FAE}">
      <dsp:nvSpPr>
        <dsp:cNvPr id="0" name=""/>
        <dsp:cNvSpPr/>
      </dsp:nvSpPr>
      <dsp:spPr>
        <a:xfrm>
          <a:off x="0" y="2304741"/>
          <a:ext cx="8229600" cy="206973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Если же таких </a:t>
          </a:r>
          <a:r>
            <a:rPr lang="ru-RU" sz="2900" kern="1200" dirty="0" err="1" smtClean="0"/>
            <a:t>особостей</a:t>
          </a:r>
          <a:r>
            <a:rPr lang="ru-RU" sz="2900" kern="1200" dirty="0" smtClean="0"/>
            <a:t> уже не существует (сказываются многовековые процессы  аккультурации), то происходит интенсивное конструирование данных «культур».</a:t>
          </a:r>
          <a:endParaRPr lang="ru-RU" sz="2900" kern="1200" dirty="0"/>
        </a:p>
      </dsp:txBody>
      <dsp:txXfrm>
        <a:off x="0" y="2304741"/>
        <a:ext cx="8229600" cy="206973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429242A-6F36-47DE-AA89-B4285AB4F437}">
      <dsp:nvSpPr>
        <dsp:cNvPr id="0" name=""/>
        <dsp:cNvSpPr/>
      </dsp:nvSpPr>
      <dsp:spPr>
        <a:xfrm>
          <a:off x="0" y="52426"/>
          <a:ext cx="8229600" cy="21745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Обоснование правомерности притязаний на дополнительные ресурсы часто идет через механизм стигматизации, формирование стигматизированной идентичности.</a:t>
          </a:r>
          <a:endParaRPr lang="ru-RU" sz="2500" kern="1200" dirty="0"/>
        </a:p>
      </dsp:txBody>
      <dsp:txXfrm>
        <a:off x="0" y="52426"/>
        <a:ext cx="8229600" cy="2174554"/>
      </dsp:txXfrm>
    </dsp:sp>
    <dsp:sp modelId="{E02FB7E7-3329-46A1-B06A-B5559D9696D5}">
      <dsp:nvSpPr>
        <dsp:cNvPr id="0" name=""/>
        <dsp:cNvSpPr/>
      </dsp:nvSpPr>
      <dsp:spPr>
        <a:xfrm>
          <a:off x="0" y="2298981"/>
          <a:ext cx="8229600" cy="21745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Все три типа </a:t>
          </a:r>
          <a:r>
            <a:rPr lang="ru-RU" sz="2500" kern="1200" dirty="0" err="1" smtClean="0"/>
            <a:t>мультикультурализма</a:t>
          </a:r>
          <a:r>
            <a:rPr lang="ru-RU" sz="2500" kern="1200" dirty="0" smtClean="0"/>
            <a:t> (моралистический, постмодернистский, </a:t>
          </a:r>
          <a:r>
            <a:rPr lang="ru-RU" sz="2500" kern="1200" dirty="0" err="1" smtClean="0"/>
            <a:t>фундаменталистский</a:t>
          </a:r>
          <a:r>
            <a:rPr lang="ru-RU" sz="2500" kern="1200" dirty="0" smtClean="0"/>
            <a:t>) работают фактически на уничтожение понимания последнего как политики мирного сосуществования групп, являющихся носителями разных культур.</a:t>
          </a:r>
          <a:endParaRPr lang="ru-RU" sz="2500" kern="1200" dirty="0"/>
        </a:p>
      </dsp:txBody>
      <dsp:txXfrm>
        <a:off x="0" y="2298981"/>
        <a:ext cx="8229600" cy="2174554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BDFF944-287C-4414-8679-6750433C1AD1}">
      <dsp:nvSpPr>
        <dsp:cNvPr id="0" name=""/>
        <dsp:cNvSpPr/>
      </dsp:nvSpPr>
      <dsp:spPr>
        <a:xfrm>
          <a:off x="0" y="78934"/>
          <a:ext cx="8229600" cy="21480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Поведение этнических групп (в том числе мигрантов, беженцев) может быть объяснено рациональными мотивами (</a:t>
          </a:r>
          <a:r>
            <a:rPr lang="ru-RU" sz="2500" kern="1200" dirty="0" err="1" smtClean="0"/>
            <a:t>целерациональное</a:t>
          </a:r>
          <a:r>
            <a:rPr lang="ru-RU" sz="2500" kern="1200" dirty="0" smtClean="0"/>
            <a:t> действие по М.Веберу).</a:t>
          </a:r>
          <a:endParaRPr lang="ru-RU" sz="2500" kern="1200" dirty="0"/>
        </a:p>
      </dsp:txBody>
      <dsp:txXfrm>
        <a:off x="0" y="78934"/>
        <a:ext cx="8229600" cy="2148046"/>
      </dsp:txXfrm>
    </dsp:sp>
    <dsp:sp modelId="{DBB4C6A0-3461-4F0F-B3FC-8CA5F492DF2B}">
      <dsp:nvSpPr>
        <dsp:cNvPr id="0" name=""/>
        <dsp:cNvSpPr/>
      </dsp:nvSpPr>
      <dsp:spPr>
        <a:xfrm>
          <a:off x="0" y="2298981"/>
          <a:ext cx="8229600" cy="214804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Региональная идентичность может выступать не менее  сильной мобилизующей силой, чем этническая. Данной проблематике пока еще уделяется недостаточно внимания, тем не менее она особенно актуальна для современной России.</a:t>
          </a:r>
          <a:endParaRPr lang="ru-RU" sz="2500" kern="1200" dirty="0"/>
        </a:p>
      </dsp:txBody>
      <dsp:txXfrm>
        <a:off x="0" y="2298981"/>
        <a:ext cx="8229600" cy="2148046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F5151A-62AF-4AAD-AD31-92E9EFE9CC76}">
      <dsp:nvSpPr>
        <dsp:cNvPr id="0" name=""/>
        <dsp:cNvSpPr/>
      </dsp:nvSpPr>
      <dsp:spPr>
        <a:xfrm>
          <a:off x="0" y="100821"/>
          <a:ext cx="8229600" cy="43243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Мультикультурализм</a:t>
          </a:r>
          <a:r>
            <a:rPr lang="ru-RU" sz="2200" kern="1200" dirty="0" smtClean="0"/>
            <a:t> является парадоксальным понятием: «призывая» делать акцент на этнические различия как нечто самоценное, требующее бережного отношения, данная идеология провоцирует всяческое подчеркивание, сохранение, а иногда и конструирование этих различий (даже если в качестве этнических фактически выступают социальные, культурные, экономические различия).  В основе данного явления – борьба за ресурсы (подробно данная проблематика рассматривается в инструменталистском подходе к пониманию этничности). Признание же особых прав этнических групп (по сути, коллективных прав)  – это разрушение либеральной системы прав индивидов. </a:t>
          </a:r>
          <a:endParaRPr lang="ru-RU" sz="2200" kern="1200" dirty="0"/>
        </a:p>
      </dsp:txBody>
      <dsp:txXfrm>
        <a:off x="0" y="100821"/>
        <a:ext cx="8229600" cy="43243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58053C-A7FD-4C98-92D8-9443DB0A5A70}">
      <dsp:nvSpPr>
        <dsp:cNvPr id="0" name=""/>
        <dsp:cNvSpPr/>
      </dsp:nvSpPr>
      <dsp:spPr>
        <a:xfrm>
          <a:off x="0" y="239"/>
          <a:ext cx="6400800" cy="1752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/>
            <a:t>Тема: Национализм </a:t>
          </a:r>
          <a:r>
            <a:rPr lang="ru-RU" sz="3400" b="1" kern="1200" dirty="0" smtClean="0"/>
            <a:t>и кризис </a:t>
          </a:r>
          <a:r>
            <a:rPr lang="ru-RU" sz="3400" b="1" kern="1200" dirty="0" err="1" smtClean="0"/>
            <a:t>мультикультурализма</a:t>
          </a:r>
          <a:r>
            <a:rPr lang="ru-RU" sz="3100" kern="1200" dirty="0" smtClean="0"/>
            <a:t/>
          </a:r>
          <a:br>
            <a:rPr lang="ru-RU" sz="3100" kern="1200" dirty="0" smtClean="0"/>
          </a:br>
          <a:endParaRPr lang="ru-RU" sz="3100" kern="1200" dirty="0"/>
        </a:p>
      </dsp:txBody>
      <dsp:txXfrm>
        <a:off x="0" y="239"/>
        <a:ext cx="6400800" cy="17521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B1CAA4-523A-4998-BA38-9E3CF3E59E41}">
      <dsp:nvSpPr>
        <dsp:cNvPr id="0" name=""/>
        <dsp:cNvSpPr/>
      </dsp:nvSpPr>
      <dsp:spPr>
        <a:xfrm>
          <a:off x="0" y="15705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err="1" smtClean="0"/>
            <a:t>Мультикультурализм</a:t>
          </a:r>
          <a:endParaRPr lang="ru-RU" sz="4700" kern="1200" dirty="0"/>
        </a:p>
      </dsp:txBody>
      <dsp:txXfrm>
        <a:off x="0" y="15705"/>
        <a:ext cx="8229600" cy="11272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8E266-F028-401D-90E7-81F3B6924C26}">
      <dsp:nvSpPr>
        <dsp:cNvPr id="0" name=""/>
        <dsp:cNvSpPr/>
      </dsp:nvSpPr>
      <dsp:spPr>
        <a:xfrm>
          <a:off x="0" y="353580"/>
          <a:ext cx="8229600" cy="12306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предварительно можно определить  как признание равного статуса различных культурных традиций; </a:t>
          </a:r>
          <a:endParaRPr lang="ru-RU" sz="2200" kern="1200" dirty="0"/>
        </a:p>
      </dsp:txBody>
      <dsp:txXfrm>
        <a:off x="0" y="353580"/>
        <a:ext cx="8229600" cy="1230693"/>
      </dsp:txXfrm>
    </dsp:sp>
    <dsp:sp modelId="{829E84EC-9741-46BE-8691-1D45AFD5FE12}">
      <dsp:nvSpPr>
        <dsp:cNvPr id="0" name=""/>
        <dsp:cNvSpPr/>
      </dsp:nvSpPr>
      <dsp:spPr>
        <a:xfrm>
          <a:off x="0" y="1647634"/>
          <a:ext cx="8229600" cy="12306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возможность индивидов выбирать собственную идентичность в том числе и этническую; </a:t>
          </a:r>
          <a:endParaRPr lang="ru-RU" sz="2200" kern="1200" dirty="0"/>
        </a:p>
      </dsp:txBody>
      <dsp:txXfrm>
        <a:off x="0" y="1647634"/>
        <a:ext cx="8229600" cy="1230693"/>
      </dsp:txXfrm>
    </dsp:sp>
    <dsp:sp modelId="{41C44006-E432-4FE5-89BD-C4C3E31396BB}">
      <dsp:nvSpPr>
        <dsp:cNvPr id="0" name=""/>
        <dsp:cNvSpPr/>
      </dsp:nvSpPr>
      <dsp:spPr>
        <a:xfrm>
          <a:off x="0" y="2941688"/>
          <a:ext cx="8229600" cy="12306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наконец, установка на уважение интересов, культурных отличий меньшинства большинством вплоть до создания особых условий для проявления представителями меньшинств своей «</a:t>
          </a:r>
          <a:r>
            <a:rPr lang="ru-RU" sz="2200" kern="1200" dirty="0" err="1" smtClean="0"/>
            <a:t>инакости</a:t>
          </a:r>
          <a:r>
            <a:rPr lang="ru-RU" sz="2200" kern="1200" dirty="0" smtClean="0"/>
            <a:t>».</a:t>
          </a:r>
          <a:endParaRPr lang="ru-RU" sz="2200" kern="1200" dirty="0"/>
        </a:p>
      </dsp:txBody>
      <dsp:txXfrm>
        <a:off x="0" y="2941688"/>
        <a:ext cx="8229600" cy="123069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380E76-C476-4DAC-A2A0-D3D604764EF8}">
      <dsp:nvSpPr>
        <dsp:cNvPr id="0" name=""/>
        <dsp:cNvSpPr/>
      </dsp:nvSpPr>
      <dsp:spPr>
        <a:xfrm>
          <a:off x="0" y="14580"/>
          <a:ext cx="8229600" cy="11138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Три формы </a:t>
          </a:r>
          <a:r>
            <a:rPr lang="ru-RU" sz="2800" kern="1200" dirty="0" err="1" smtClean="0"/>
            <a:t>дискурса</a:t>
          </a:r>
          <a:r>
            <a:rPr lang="ru-RU" sz="2800" kern="1200" dirty="0" smtClean="0"/>
            <a:t> </a:t>
          </a:r>
          <a:r>
            <a:rPr lang="ru-RU" sz="2800" kern="1200" dirty="0" err="1" smtClean="0"/>
            <a:t>мультикультурализма</a:t>
          </a:r>
          <a:r>
            <a:rPr lang="ru-RU" sz="2800" kern="1200" dirty="0" smtClean="0"/>
            <a:t> </a:t>
          </a:r>
          <a:br>
            <a:rPr lang="ru-RU" sz="2800" kern="1200" dirty="0" smtClean="0"/>
          </a:br>
          <a:r>
            <a:rPr lang="ru-RU" sz="2800" kern="1200" dirty="0" smtClean="0"/>
            <a:t>(Ф.-О. </a:t>
          </a:r>
          <a:r>
            <a:rPr lang="ru-RU" sz="2800" kern="1200" dirty="0" err="1" smtClean="0"/>
            <a:t>Радтке</a:t>
          </a:r>
          <a:r>
            <a:rPr lang="ru-RU" sz="2800" kern="1200" dirty="0" smtClean="0"/>
            <a:t> -В. Малахов)</a:t>
          </a:r>
          <a:endParaRPr lang="ru-RU" sz="2800" kern="1200" dirty="0"/>
        </a:p>
      </dsp:txBody>
      <dsp:txXfrm>
        <a:off x="0" y="14580"/>
        <a:ext cx="8229600" cy="111384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61FE1E-2C2B-4C48-9551-77C722CD5D5D}">
      <dsp:nvSpPr>
        <dsp:cNvPr id="0" name=""/>
        <dsp:cNvSpPr/>
      </dsp:nvSpPr>
      <dsp:spPr>
        <a:xfrm>
          <a:off x="0" y="11181"/>
          <a:ext cx="8229600" cy="1432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-  моралистический</a:t>
          </a:r>
          <a:r>
            <a:rPr lang="ru-RU" sz="3600" kern="1200" dirty="0" smtClean="0"/>
            <a:t> («социально-педагогический» по </a:t>
          </a:r>
          <a:r>
            <a:rPr lang="ru-RU" sz="3600" kern="1200" dirty="0" err="1" smtClean="0"/>
            <a:t>Ф.-О.Радтке</a:t>
          </a:r>
          <a:r>
            <a:rPr lang="ru-RU" sz="3600" kern="1200" dirty="0" smtClean="0"/>
            <a:t>)</a:t>
          </a:r>
          <a:endParaRPr lang="ru-RU" sz="3600" kern="1200" dirty="0"/>
        </a:p>
      </dsp:txBody>
      <dsp:txXfrm>
        <a:off x="0" y="11181"/>
        <a:ext cx="8229600" cy="1432080"/>
      </dsp:txXfrm>
    </dsp:sp>
    <dsp:sp modelId="{A586F002-414D-48EE-AB58-77CB66F4100E}">
      <dsp:nvSpPr>
        <dsp:cNvPr id="0" name=""/>
        <dsp:cNvSpPr/>
      </dsp:nvSpPr>
      <dsp:spPr>
        <a:xfrm>
          <a:off x="0" y="1546941"/>
          <a:ext cx="8229600" cy="1432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-  постмодернистский </a:t>
          </a:r>
          <a:r>
            <a:rPr lang="ru-RU" sz="3600" kern="1200" dirty="0" smtClean="0"/>
            <a:t>(«</a:t>
          </a:r>
          <a:r>
            <a:rPr lang="ru-RU" sz="3600" kern="1200" dirty="0" err="1" smtClean="0"/>
            <a:t>кулинарно-цинический</a:t>
          </a:r>
          <a:r>
            <a:rPr lang="ru-RU" sz="3600" kern="1200" dirty="0" smtClean="0"/>
            <a:t>» по </a:t>
          </a:r>
          <a:r>
            <a:rPr lang="ru-RU" sz="3600" kern="1200" dirty="0" err="1" smtClean="0"/>
            <a:t>Ф.-О.Радтке</a:t>
          </a:r>
          <a:r>
            <a:rPr lang="ru-RU" sz="3600" kern="1200" dirty="0" smtClean="0"/>
            <a:t>)</a:t>
          </a:r>
          <a:endParaRPr lang="ru-RU" sz="3600" kern="1200" dirty="0"/>
        </a:p>
      </dsp:txBody>
      <dsp:txXfrm>
        <a:off x="0" y="1546941"/>
        <a:ext cx="8229600" cy="1432080"/>
      </dsp:txXfrm>
    </dsp:sp>
    <dsp:sp modelId="{860EBBA9-4191-4CA1-82A1-B76CEAE858C7}">
      <dsp:nvSpPr>
        <dsp:cNvPr id="0" name=""/>
        <dsp:cNvSpPr/>
      </dsp:nvSpPr>
      <dsp:spPr>
        <a:xfrm>
          <a:off x="0" y="3082701"/>
          <a:ext cx="8229600" cy="1432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/>
            <a:t>- </a:t>
          </a:r>
          <a:r>
            <a:rPr lang="ru-RU" sz="3600" b="1" kern="1200" dirty="0" err="1" smtClean="0"/>
            <a:t>фундаменталистский</a:t>
          </a:r>
          <a:r>
            <a:rPr lang="ru-RU" sz="3600" kern="1200" dirty="0" smtClean="0"/>
            <a:t> (</a:t>
          </a:r>
          <a:r>
            <a:rPr lang="ru-RU" sz="3600" kern="1200" dirty="0" err="1" smtClean="0"/>
            <a:t>реактивно-фундаменталистский</a:t>
          </a:r>
          <a:r>
            <a:rPr lang="ru-RU" sz="3600" kern="1200" dirty="0" smtClean="0"/>
            <a:t>   по </a:t>
          </a:r>
          <a:r>
            <a:rPr lang="ru-RU" sz="3600" kern="1200" dirty="0" err="1" smtClean="0"/>
            <a:t>Ф.-О.Радтке</a:t>
          </a:r>
          <a:r>
            <a:rPr lang="ru-RU" sz="3600" kern="1200" dirty="0" smtClean="0"/>
            <a:t>)</a:t>
          </a:r>
          <a:endParaRPr lang="ru-RU" sz="3600" kern="1200" dirty="0"/>
        </a:p>
      </dsp:txBody>
      <dsp:txXfrm>
        <a:off x="0" y="3082701"/>
        <a:ext cx="8229600" cy="14320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F63165-6445-4851-9049-ED3C00E38AA9}">
      <dsp:nvSpPr>
        <dsp:cNvPr id="0" name=""/>
        <dsp:cNvSpPr/>
      </dsp:nvSpPr>
      <dsp:spPr>
        <a:xfrm>
          <a:off x="0" y="34469"/>
          <a:ext cx="8229600" cy="10740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err="1" smtClean="0"/>
            <a:t>Ф.Барт</a:t>
          </a:r>
          <a:r>
            <a:rPr lang="ru-RU" sz="2700" kern="1200" dirty="0" smtClean="0"/>
            <a:t> об этнической идентичности</a:t>
          </a:r>
          <a:br>
            <a:rPr lang="ru-RU" sz="2700" kern="1200" dirty="0" smtClean="0"/>
          </a:br>
          <a:r>
            <a:rPr lang="ru-RU" sz="2700" kern="1200" dirty="0" smtClean="0"/>
            <a:t>(можно применить и к региональной идентичности)</a:t>
          </a:r>
          <a:endParaRPr lang="ru-RU" sz="2700" kern="1200" dirty="0"/>
        </a:p>
      </dsp:txBody>
      <dsp:txXfrm>
        <a:off x="0" y="34469"/>
        <a:ext cx="8229600" cy="107406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625FB1-1902-492B-8865-43B342D1711D}">
      <dsp:nvSpPr>
        <dsp:cNvPr id="0" name=""/>
        <dsp:cNvSpPr/>
      </dsp:nvSpPr>
      <dsp:spPr>
        <a:xfrm>
          <a:off x="0" y="6417"/>
          <a:ext cx="8229600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1) ЭИ (РИ) в большей степени является формой социальной организации, нежели культурной;</a:t>
          </a:r>
          <a:endParaRPr lang="ru-RU" sz="2600" kern="1200" dirty="0"/>
        </a:p>
      </dsp:txBody>
      <dsp:txXfrm>
        <a:off x="0" y="6417"/>
        <a:ext cx="8229600" cy="1454456"/>
      </dsp:txXfrm>
    </dsp:sp>
    <dsp:sp modelId="{D772598E-8323-4A32-8FC4-C6E4C3DAFF67}">
      <dsp:nvSpPr>
        <dsp:cNvPr id="0" name=""/>
        <dsp:cNvSpPr/>
      </dsp:nvSpPr>
      <dsp:spPr>
        <a:xfrm>
          <a:off x="0" y="1535753"/>
          <a:ext cx="8229600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2) Членство в этнической (региональной) группе зависит от предписания (</a:t>
          </a:r>
          <a:r>
            <a:rPr lang="ru-RU" sz="2600" kern="1200" dirty="0" err="1" smtClean="0"/>
            <a:t>самопредписания</a:t>
          </a:r>
          <a:r>
            <a:rPr lang="ru-RU" sz="2600" kern="1200" dirty="0" smtClean="0"/>
            <a:t>);</a:t>
          </a:r>
          <a:endParaRPr lang="ru-RU" sz="2600" kern="1200" dirty="0"/>
        </a:p>
      </dsp:txBody>
      <dsp:txXfrm>
        <a:off x="0" y="1535753"/>
        <a:ext cx="8229600" cy="1454456"/>
      </dsp:txXfrm>
    </dsp:sp>
    <dsp:sp modelId="{1AF8970D-D05A-4AFB-ABC2-650BD9EDEB5D}">
      <dsp:nvSpPr>
        <dsp:cNvPr id="0" name=""/>
        <dsp:cNvSpPr/>
      </dsp:nvSpPr>
      <dsp:spPr>
        <a:xfrm>
          <a:off x="0" y="3065089"/>
          <a:ext cx="8229600" cy="14544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3) Для маркировки различий и групповых границ используются только те элементы культуры, которые наиболее четко отличают данную группу от других;</a:t>
          </a:r>
          <a:endParaRPr lang="ru-RU" sz="2600" kern="1200" dirty="0"/>
        </a:p>
      </dsp:txBody>
      <dsp:txXfrm>
        <a:off x="0" y="3065089"/>
        <a:ext cx="8229600" cy="1454456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A3EFCB-C8CA-4926-A1CD-E6073F18B67D}">
      <dsp:nvSpPr>
        <dsp:cNvPr id="0" name=""/>
        <dsp:cNvSpPr/>
      </dsp:nvSpPr>
      <dsp:spPr>
        <a:xfrm>
          <a:off x="0" y="128901"/>
          <a:ext cx="8229600" cy="42681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4) Политика этнического (и регионального) предпринимательства играет главную роль в конструировании ЭИ (РИ) при этом политические лидеры этнических (региональных) групп преследуют политические цели, а не цель сохранения культуры своей группы, хотя последняя цель постоянно декларируется.</a:t>
          </a:r>
          <a:endParaRPr lang="ru-RU" sz="3200" kern="1200" dirty="0"/>
        </a:p>
      </dsp:txBody>
      <dsp:txXfrm>
        <a:off x="0" y="128901"/>
        <a:ext cx="8229600" cy="4268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9DB3C-31E0-4C3C-BB04-06D80CCE60DC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4283A3-47AD-44E4-AA0C-8965BA7AB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283A3-47AD-44E4-AA0C-8965BA7AB2E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283A3-47AD-44E4-AA0C-8965BA7AB2E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283A3-47AD-44E4-AA0C-8965BA7AB2E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1BFB-30BE-470E-A1D8-231C0231AF43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F5FC-DE59-4A6B-B6FB-9A011CD8A8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12" Type="http://schemas.microsoft.com/office/2007/relationships/diagramDrawing" Target="../diagrams/drawing1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11" Type="http://schemas.openxmlformats.org/officeDocument/2006/relationships/diagramColors" Target="../diagrams/colors13.xml"/><Relationship Id="rId5" Type="http://schemas.openxmlformats.org/officeDocument/2006/relationships/diagramQuickStyle" Target="../diagrams/quickStyle12.xml"/><Relationship Id="rId10" Type="http://schemas.openxmlformats.org/officeDocument/2006/relationships/diagramQuickStyle" Target="../diagrams/quickStyle13.xml"/><Relationship Id="rId4" Type="http://schemas.openxmlformats.org/officeDocument/2006/relationships/diagramLayout" Target="../diagrams/layout12.xml"/><Relationship Id="rId9" Type="http://schemas.openxmlformats.org/officeDocument/2006/relationships/diagramLayout" Target="../diagrams/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683568" y="1916832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err="1" smtClean="0"/>
              <a:t>Б.Андерсон</a:t>
            </a:r>
            <a:r>
              <a:rPr lang="ru-RU" dirty="0" smtClean="0"/>
              <a:t> видит нацию как воображаемое политическое сообщество и предлагает типологию национализма, выделяя креольский национализм, лингвистический национализм и официальный национализм. Рассматривая последний, ученый вводит термин «русификация», описывающий процессы насильственной ассимиляции в многонациональном государстве.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Б.Андерсон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«Воображаемые сообщества»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«</a:t>
            </a:r>
            <a:r>
              <a:rPr lang="ru-RU" i="1" dirty="0" smtClean="0"/>
              <a:t>(1) </a:t>
            </a:r>
            <a:r>
              <a:rPr lang="ru-RU" dirty="0" smtClean="0"/>
              <a:t>Объективная современность наций в глазах историка, с одной стороны, – и субъективная их древность в глазах националиста, с другой. </a:t>
            </a:r>
            <a:r>
              <a:rPr lang="ru-RU" i="1" dirty="0" smtClean="0"/>
              <a:t>(2) С </a:t>
            </a:r>
            <a:r>
              <a:rPr lang="ru-RU" dirty="0" smtClean="0"/>
              <a:t>одной стороны, формальная универсальность национальности как </a:t>
            </a:r>
            <a:r>
              <a:rPr lang="ru-RU" dirty="0" err="1" smtClean="0"/>
              <a:t>социокультурного</a:t>
            </a:r>
            <a:r>
              <a:rPr lang="ru-RU" dirty="0" smtClean="0"/>
              <a:t> понятия (в современном мире каждый человек может, должен и будет «иметь» национальность так же, как он «имеет» пол), – и, с другой стороны, непоправимая </a:t>
            </a:r>
            <a:r>
              <a:rPr lang="ru-RU" dirty="0" err="1" smtClean="0"/>
              <a:t>партикулярность</a:t>
            </a:r>
            <a:r>
              <a:rPr lang="ru-RU" dirty="0" smtClean="0"/>
              <a:t> ее конкретных проявлений…</a:t>
            </a:r>
            <a:r>
              <a:rPr lang="ru-RU" i="1" dirty="0" smtClean="0"/>
              <a:t> (3) </a:t>
            </a:r>
            <a:r>
              <a:rPr lang="ru-RU" dirty="0" smtClean="0"/>
              <a:t>С одной стороны, «политическое» могущество национализмов – и, с другой, их философская нищета и даже внутренняя несогласованность»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Типология национализма по </a:t>
            </a:r>
            <a:r>
              <a:rPr lang="ru-RU" dirty="0" err="1" smtClean="0"/>
              <a:t>Б.Андерсону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 </a:t>
            </a:r>
            <a:r>
              <a:rPr lang="ru-RU" b="1" i="1" dirty="0" smtClean="0"/>
              <a:t>Креольский национализм</a:t>
            </a:r>
            <a:r>
              <a:rPr lang="ru-RU" dirty="0" smtClean="0"/>
              <a:t>. Носителями данного типа национализма являются местные элиты, которые, с одной стороны, не являются аборигенами, с другой – не признаются элитами метрополий. </a:t>
            </a:r>
          </a:p>
          <a:p>
            <a:r>
              <a:rPr lang="ru-RU" dirty="0" smtClean="0"/>
              <a:t>2. </a:t>
            </a:r>
            <a:r>
              <a:rPr lang="ru-RU" b="1" i="1" dirty="0" smtClean="0"/>
              <a:t>Лингвистический национализм. </a:t>
            </a:r>
            <a:r>
              <a:rPr lang="ru-RU" dirty="0" smtClean="0"/>
              <a:t>От культурной (языковой) общности перейти к политическому единству (государственному оформлению). </a:t>
            </a:r>
          </a:p>
          <a:p>
            <a:r>
              <a:rPr lang="ru-RU" dirty="0" smtClean="0"/>
              <a:t>3. </a:t>
            </a:r>
            <a:r>
              <a:rPr lang="ru-RU" b="1" i="1" dirty="0" smtClean="0"/>
              <a:t>Официальный национализм.</a:t>
            </a:r>
            <a:r>
              <a:rPr lang="ru-RU" dirty="0" smtClean="0"/>
              <a:t> Через насильственную ассимиляцию инородцев превратить многонациональное население в одну нацию. Часто такой процесс является ответом на национальные движения подчиненных народов, претендующих на признание своей национальной исключительности.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-8025166" y="90100"/>
            <a:ext cx="251943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которая, в свою очередь,  выступает в виде единой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государственной культуры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Последняя, апеллируя  к элементам традиционной культуры, фактически конструирует их заново. Продукты такого конструирования могут по-разному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считываться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различными субъектами общественно-политической системы, что приводит к конфликтам и создает новые точки напряженности.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 </a:t>
            </a:r>
            <a:r>
              <a:rPr lang="ru-RU" dirty="0" err="1" smtClean="0"/>
              <a:t>Э.Геллнеру</a:t>
            </a:r>
            <a:r>
              <a:rPr lang="ru-RU" dirty="0" smtClean="0"/>
              <a:t> национализм представляет собой особую форму обращения с культурой, которая, в свою очередь,  выступает в виде единой «государственной культуры». Последняя, апеллируя  к элементам традиционной культуры, фактически конструирует их заново. Продукты такого конструирования могут по-разному «считываться» различными субъектами общественно-политической системы, что приводит к конфликтам и создает новые точки напряженности.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786</Words>
  <Application>Microsoft Office PowerPoint</Application>
  <PresentationFormat>Экран (4:3)</PresentationFormat>
  <Paragraphs>38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Б.Андерсон  «Воображаемые сообщества»</vt:lpstr>
      <vt:lpstr>Типология национализма по Б.Андерсону</vt:lpstr>
      <vt:lpstr>Слайд 4</vt:lpstr>
      <vt:lpstr>Слайд 5</vt:lpstr>
      <vt:lpstr>Слайд 6</vt:lpstr>
      <vt:lpstr>Слайд 7</vt:lpstr>
      <vt:lpstr>Слайд 8</vt:lpstr>
      <vt:lpstr>ВЫВОДЫ </vt:lpstr>
      <vt:lpstr>Слайд 10</vt:lpstr>
      <vt:lpstr>Слайд 11</vt:lpstr>
      <vt:lpstr>Слайд 12</vt:lpstr>
      <vt:lpstr>Слайд 13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Рахманова Ю.В. Этническая идентичность и кризис мультикультурализма</dc:title>
  <dc:creator>3208080</dc:creator>
  <cp:lastModifiedBy>3208080</cp:lastModifiedBy>
  <cp:revision>30</cp:revision>
  <dcterms:created xsi:type="dcterms:W3CDTF">2016-10-17T09:22:08Z</dcterms:created>
  <dcterms:modified xsi:type="dcterms:W3CDTF">2018-12-17T07:53:21Z</dcterms:modified>
</cp:coreProperties>
</file>