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61" r:id="rId4"/>
    <p:sldId id="264" r:id="rId5"/>
    <p:sldId id="265" r:id="rId6"/>
    <p:sldId id="276" r:id="rId7"/>
    <p:sldId id="277" r:id="rId8"/>
    <p:sldId id="266" r:id="rId9"/>
    <p:sldId id="271" r:id="rId10"/>
    <p:sldId id="275" r:id="rId11"/>
    <p:sldId id="268" r:id="rId12"/>
    <p:sldId id="273" r:id="rId13"/>
    <p:sldId id="270" r:id="rId14"/>
    <p:sldId id="279" r:id="rId15"/>
    <p:sldId id="269" r:id="rId16"/>
    <p:sldId id="272" r:id="rId17"/>
    <p:sldId id="274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00"/>
    <a:srgbClr val="711205"/>
    <a:srgbClr val="017301"/>
    <a:srgbClr val="007000"/>
    <a:srgbClr val="005500"/>
    <a:srgbClr val="BFEBC3"/>
    <a:srgbClr val="006600"/>
    <a:srgbClr val="007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2E043-13BE-4CB1-8760-43E844FC4477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71B37-AB71-4AF4-BA14-0BD9CF45EB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2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71B37-AB71-4AF4-BA14-0BD9CF45EB3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CF25-BF4D-9233-ADDB-E83CEC6E5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4E3904F-2916-00BB-7F59-931C7D2E0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59F9A-04E6-1884-1F6E-F84E47FD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7B415-258F-4FC8-3D95-3848FFBF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9FC80C-6588-8A0D-6D99-355689C2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9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28294-B8BD-494F-2DB9-4CE029EC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E62665-7406-CD70-ED31-4C5942776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E45ABF-2A4E-7DDD-C57C-7D3DEE37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1FF982-D02A-EC8F-B536-86BD7076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199CFA-8353-164C-6A00-82DA9734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28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925229-B243-8D98-80F5-2166D568E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83C2AA-03DE-0370-CFA1-B4065B4BE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91CF3-06E6-59E9-3B30-E8A81C0E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53C8E-D8DC-688B-8E48-E38AAEDD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76086-5133-6DE7-D2A6-823B9755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42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E483B-C01D-E4B1-0907-8F975FD5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61D06-DA81-656E-E322-7370C9B71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77E58-C963-7E30-F079-B3CF5160E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8B3794-B512-AD57-970C-B5E055AB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55323-35D0-DCF2-97E0-CA936B10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1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B27C3-02C0-3732-F17C-26C4D394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E4EB8B-5068-C611-AB7D-75C92F38A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61E76-174C-20C6-5043-3BA8256C8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40F206-B5B3-1503-AB1D-38434FB3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DB6F8-AC3F-0354-5A62-CB731E6AF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6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DA032-C4FD-69E6-CABA-B7DC15C1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2DECBB-8376-D0E5-D7B5-807618BD7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A5A7AB-2B85-A5B4-2ED0-50BEA55B8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1C400A-0181-C37C-B7BE-30455AE7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D187AC-C23D-2F1D-DCB0-82B48C6D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C30920-CDC6-628C-35E6-8AF2DD9C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8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03135-0D10-C5E0-22B8-ECADB993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02E4C5-45B9-0ADE-8663-7E048F489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D51514-943B-9409-C609-597F855F8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62E898-FB96-2185-E71D-453994B76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75B66E-E911-7FA5-99F6-8FEA4DF12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55AD501-2E82-2E27-029B-EDFE949F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FEE907-93D1-2E03-D072-A206A180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3D3E5A-DB54-9FDE-7923-022D7C03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4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4C262-54A6-EC39-FE01-39CC3F7B2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34BA39-A607-64BD-C175-04CCB865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DF271F-2A77-24C6-53F7-F35A7845C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482966-4038-6EA6-A2E3-61A52E0E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59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A4F28F-3EEF-0C8E-0451-7DFF44CD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07BEFD-0E48-6627-E5BF-38855F7C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FB9351-78C9-B315-FB9C-62831995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0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4E863-6AEC-0FDD-B1F4-D90945E2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51CF82-9077-C7F1-D8AC-AB123CD2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03E85A-DD4C-2F74-16D2-BEE0C4407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66893F-D50A-86C0-9110-3BBC3ABC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2713FD-553E-2E75-6155-F3AAFA07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3D9F05-7DA6-B3B0-C1B4-8B12DA4B1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69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6B3A5-2EDC-7CC4-AE83-7BA3B228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E3A030-277A-514C-4EF6-AF072CDBF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972D30-843E-552A-BBF3-DE82B1DAE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AE82A2-E935-EA71-E982-48C96E0E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890585-8BE7-D11D-71C8-DDB8BD9E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CA6F57-D954-37E1-EC61-A4509967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42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8F2B9-4F9B-541A-0F74-55CA1692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3A418C-78B1-E82A-2927-BB05B5A32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7C8AB7-6128-8BEA-6BA7-CE793280C8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C3D87-1A48-4F0B-B562-F3257D45D423}" type="datetimeFigureOut">
              <a:rPr lang="ru-RU" smtClean="0"/>
              <a:t>23.04.2026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DD986-AAB1-D72A-FCF0-F8B96220F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4F2D46-847E-A504-FBEC-0CB9E36DE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22EFE-FD8E-4AD8-87F2-7D59129F5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37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fi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jpg"/><Relationship Id="rId5" Type="http://schemas.openxmlformats.org/officeDocument/2006/relationships/image" Target="../media/image6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fif"/><Relationship Id="rId3" Type="http://schemas.openxmlformats.org/officeDocument/2006/relationships/image" Target="../media/image1.png"/><Relationship Id="rId7" Type="http://schemas.openxmlformats.org/officeDocument/2006/relationships/image" Target="../media/image2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fif"/><Relationship Id="rId5" Type="http://schemas.openxmlformats.org/officeDocument/2006/relationships/image" Target="../media/image21.jfif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CD44EF-8B7B-4B55-BD24-C26DE5957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032A60-FF5C-4B0E-B9FB-52EE0CAE93CE}"/>
              </a:ext>
            </a:extLst>
          </p:cNvPr>
          <p:cNvSpPr txBox="1"/>
          <p:nvPr/>
        </p:nvSpPr>
        <p:spPr>
          <a:xfrm>
            <a:off x="1795976" y="1260004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4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  <a:br>
              <a:rPr lang="ru-RU" sz="2000" b="1" dirty="0">
                <a:solidFill>
                  <a:srgbClr val="004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комплексной безопасности и военно-патриотического воспитания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4C7C63-1BD3-4CEB-B03F-225B482C1041}"/>
              </a:ext>
            </a:extLst>
          </p:cNvPr>
          <p:cNvSpPr txBox="1"/>
          <p:nvPr/>
        </p:nvSpPr>
        <p:spPr>
          <a:xfrm>
            <a:off x="2857225" y="2615432"/>
            <a:ext cx="8065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4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rgbClr val="0074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«Практики по организации мероприятий патриотической направленности»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C1F78-5C28-469D-B267-271C12B17AF6}"/>
              </a:ext>
            </a:extLst>
          </p:cNvPr>
          <p:cNvSpPr txBox="1"/>
          <p:nvPr/>
        </p:nvSpPr>
        <p:spPr>
          <a:xfrm>
            <a:off x="5336346" y="614379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4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rgbClr val="004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39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614298" y="104718"/>
            <a:ext cx="896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482431" y="1250512"/>
            <a:ext cx="455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Филателистическая выставка, посвященная «Году единства народов России»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D7C290-63D8-44BA-8427-51D10B635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64" y="3509963"/>
            <a:ext cx="4256676" cy="319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62713E-11C5-435F-A3ED-725ACB0A6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741">
            <a:off x="7436990" y="2147150"/>
            <a:ext cx="4358547" cy="328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FE8B89-EEA2-451A-9F60-622708EB7A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5414">
            <a:off x="208696" y="2237208"/>
            <a:ext cx="4159414" cy="3131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711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2914466" y="98260"/>
            <a:ext cx="570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699806" y="2017999"/>
            <a:ext cx="45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занятие для школьников в тире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371A0D-512A-4D64-9D8D-06B29E28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440">
            <a:off x="216302" y="1478922"/>
            <a:ext cx="3231113" cy="4308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15876E1-60E1-4DBB-83CF-E62692296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794">
            <a:off x="8613905" y="2239736"/>
            <a:ext cx="3221805" cy="4295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CF853BD-D9CF-4B30-9AA6-B2EE687B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25" y="3288523"/>
            <a:ext cx="4557809" cy="3418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614298" y="104718"/>
            <a:ext cx="896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765513" y="3343964"/>
            <a:ext cx="455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для школьников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778128-C627-401A-B568-98D3169C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06" y="1600241"/>
            <a:ext cx="3600471" cy="4779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0DD016E-547F-4518-A1E0-3067E58F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7" y="1542610"/>
            <a:ext cx="3643881" cy="4837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08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2914466" y="98260"/>
            <a:ext cx="570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549868" y="1926737"/>
            <a:ext cx="455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10E6889-C0A6-4D06-837E-E5011481E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2"/>
          <a:stretch/>
        </p:blipFill>
        <p:spPr bwMode="auto">
          <a:xfrm rot="21215691">
            <a:off x="289524" y="3613348"/>
            <a:ext cx="3337883" cy="315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15141C2-98AB-4CE4-B863-1C843AFB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7581">
            <a:off x="75027" y="1498115"/>
            <a:ext cx="3778516" cy="2833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C3BCEF5-976B-4DF3-9197-C32EF797F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410">
            <a:off x="8351918" y="3905851"/>
            <a:ext cx="3622238" cy="271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1D0E2828-8679-478A-8869-E6746F689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272">
            <a:off x="8069115" y="1326262"/>
            <a:ext cx="3875261" cy="2906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CFCCE6-989A-4597-A718-183E0AD1B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7336" y="2945502"/>
            <a:ext cx="4834163" cy="362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2914466" y="98260"/>
            <a:ext cx="570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549868" y="1600200"/>
            <a:ext cx="45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</a:t>
            </a:r>
            <a:b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управлению дронами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6E1265-03B9-4773-BD58-721D9C544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03" y="2775578"/>
            <a:ext cx="5255063" cy="3941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87A90F-33D6-4B13-AE17-DBEB9880A9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494">
            <a:off x="7863250" y="1587272"/>
            <a:ext cx="4026060" cy="303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38DC47-2EF4-4771-BDD2-49E0AA070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993">
            <a:off x="171452" y="1471140"/>
            <a:ext cx="3962005" cy="298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9119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048343" y="115464"/>
            <a:ext cx="1038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патриотических мероприятий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409070" y="2036776"/>
            <a:ext cx="45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Кинопоказ фильма снятого </a:t>
            </a:r>
            <a:b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5855B7-D782-4172-B106-4FB4868829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0" r="3970"/>
          <a:stretch/>
        </p:blipFill>
        <p:spPr>
          <a:xfrm>
            <a:off x="3225689" y="3333924"/>
            <a:ext cx="5272735" cy="344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AACA646-4364-44BA-A984-F41E7813B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93">
            <a:off x="7891414" y="1513681"/>
            <a:ext cx="4042427" cy="3031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27495CE-A139-44AF-9D03-AB456FEFB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7623" r="26119"/>
          <a:stretch/>
        </p:blipFill>
        <p:spPr bwMode="auto">
          <a:xfrm rot="21358410">
            <a:off x="246386" y="1228046"/>
            <a:ext cx="3153348" cy="4073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80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936375" y="142574"/>
            <a:ext cx="10540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патриотических мероприятий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490521" y="1792458"/>
            <a:ext cx="45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жертв геноцида советского народа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7B4BA6-67D3-44D7-8492-3BE982C4E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54">
            <a:off x="122131" y="1672982"/>
            <a:ext cx="3688779" cy="276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4F1CB34-062D-4EBB-AF32-88847AA2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544">
            <a:off x="7863391" y="1510590"/>
            <a:ext cx="3953819" cy="2965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E926EC-8F92-4A0D-928F-62B9B84D18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1" t="20428" r="9072"/>
          <a:stretch/>
        </p:blipFill>
        <p:spPr>
          <a:xfrm>
            <a:off x="3518727" y="2789863"/>
            <a:ext cx="4627306" cy="377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03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614298" y="104718"/>
            <a:ext cx="896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Профориентационные мероприятия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626755" y="1633130"/>
            <a:ext cx="455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Герценовский</a:t>
            </a: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интенсив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F1B7D9-3E80-467F-8690-B705A3913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251">
            <a:off x="419290" y="2457527"/>
            <a:ext cx="5237886" cy="3944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492DBF4-D230-495C-8BED-EC9A8B77B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638">
            <a:off x="6488367" y="2477758"/>
            <a:ext cx="5283335" cy="397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95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396"/>
            <a:ext cx="12228258" cy="68783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843302" y="105444"/>
            <a:ext cx="10804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патриотических мероприятий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549868" y="1308128"/>
            <a:ext cx="455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b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«Военно-патриотический диктант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17FDC981-FBC7-4199-B3C0-EFF0AE1A4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40" y="3135086"/>
            <a:ext cx="5614322" cy="3742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A8F88A36-ED08-42DF-8B65-40C90467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547">
            <a:off x="7695400" y="1979325"/>
            <a:ext cx="4318428" cy="2878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45B7754F-3516-4EEA-9986-F1546E45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319">
            <a:off x="182963" y="2145313"/>
            <a:ext cx="4340224" cy="289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5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67EB02-FA00-43D6-B156-BBE20EE7DA90}"/>
              </a:ext>
            </a:extLst>
          </p:cNvPr>
          <p:cNvSpPr txBox="1"/>
          <p:nvPr/>
        </p:nvSpPr>
        <p:spPr>
          <a:xfrm>
            <a:off x="543950" y="2161558"/>
            <a:ext cx="5165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патриотической направленности </a:t>
            </a: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система конкретных способов, методов </a:t>
            </a:r>
            <a:b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форм организации мероприятий, которые направлены на воспитание патриотизма у студентов через их личное участие в реальных делах, </a:t>
            </a:r>
            <a:b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только через получение теоретических знаний.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208D548-6A91-4C7A-A0E1-0DCCF02DA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27" y="2161558"/>
            <a:ext cx="6520058" cy="41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3241038" y="155706"/>
            <a:ext cx="570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14" name="Стрелка вниз 4">
            <a:extLst>
              <a:ext uri="{FF2B5EF4-FFF2-40B4-BE49-F238E27FC236}">
                <a16:creationId xmlns:a16="http://schemas.microsoft.com/office/drawing/2014/main" id="{C3BC006F-1782-4117-967D-E843490F1316}"/>
              </a:ext>
            </a:extLst>
          </p:cNvPr>
          <p:cNvSpPr/>
          <p:nvPr/>
        </p:nvSpPr>
        <p:spPr>
          <a:xfrm>
            <a:off x="5868058" y="1324080"/>
            <a:ext cx="455880" cy="798417"/>
          </a:xfrm>
          <a:prstGeom prst="downArrow">
            <a:avLst/>
          </a:prstGeom>
          <a:solidFill>
            <a:srgbClr val="C00000"/>
          </a:solidFill>
          <a:ln w="38100">
            <a:solidFill>
              <a:srgbClr val="004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C3074BE-FA44-42CD-82CD-519DAE4832F4}"/>
              </a:ext>
            </a:extLst>
          </p:cNvPr>
          <p:cNvSpPr/>
          <p:nvPr/>
        </p:nvSpPr>
        <p:spPr>
          <a:xfrm>
            <a:off x="1232484" y="2482673"/>
            <a:ext cx="9727027" cy="2296160"/>
          </a:xfrm>
          <a:prstGeom prst="roundRect">
            <a:avLst/>
          </a:prstGeom>
          <a:solidFill>
            <a:srgbClr val="017301"/>
          </a:solidFill>
          <a:ln w="57150">
            <a:solidFill>
              <a:srgbClr val="00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4B117-92C2-4524-BD3B-D8D327DACFD5}"/>
              </a:ext>
            </a:extLst>
          </p:cNvPr>
          <p:cNvSpPr txBox="1"/>
          <p:nvPr/>
        </p:nvSpPr>
        <p:spPr>
          <a:xfrm>
            <a:off x="2005818" y="2664622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оспитать у студентов активную гражданскую позицию, готовность защищать Родину и выполнять свой долг 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на словах, а на деле, посредством их вовлечения 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реальные социально значимые действия 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мероприятия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User\Pictures\target.png">
            <a:extLst>
              <a:ext uri="{FF2B5EF4-FFF2-40B4-BE49-F238E27FC236}">
                <a16:creationId xmlns:a16="http://schemas.microsoft.com/office/drawing/2014/main" id="{ED97ECD4-81EA-450C-87E3-495AB2F6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5967" y="4021842"/>
            <a:ext cx="2746327" cy="258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47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" y="-42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3241038" y="155706"/>
            <a:ext cx="570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C3074BE-FA44-42CD-82CD-519DAE4832F4}"/>
              </a:ext>
            </a:extLst>
          </p:cNvPr>
          <p:cNvSpPr/>
          <p:nvPr/>
        </p:nvSpPr>
        <p:spPr>
          <a:xfrm>
            <a:off x="735450" y="1822326"/>
            <a:ext cx="773334" cy="773289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711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4D945-9A4D-4A2F-B5B5-5C48906AEBCB}"/>
              </a:ext>
            </a:extLst>
          </p:cNvPr>
          <p:cNvSpPr txBox="1"/>
          <p:nvPr/>
        </p:nvSpPr>
        <p:spPr>
          <a:xfrm>
            <a:off x="716235" y="1866916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B0BE80-DC50-4273-827A-907A662ACAA8}"/>
              </a:ext>
            </a:extLst>
          </p:cNvPr>
          <p:cNvSpPr txBox="1"/>
          <p:nvPr/>
        </p:nvSpPr>
        <p:spPr>
          <a:xfrm>
            <a:off x="1014928" y="5136773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4388D0E-0347-4FBF-8C9F-473CE5F785A3}"/>
              </a:ext>
            </a:extLst>
          </p:cNvPr>
          <p:cNvSpPr/>
          <p:nvPr/>
        </p:nvSpPr>
        <p:spPr>
          <a:xfrm>
            <a:off x="715517" y="2963361"/>
            <a:ext cx="773334" cy="773289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711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BBF62ED-F160-49F0-A59B-D50406DF6AB1}"/>
              </a:ext>
            </a:extLst>
          </p:cNvPr>
          <p:cNvSpPr/>
          <p:nvPr/>
        </p:nvSpPr>
        <p:spPr>
          <a:xfrm>
            <a:off x="732176" y="4075886"/>
            <a:ext cx="773334" cy="773289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711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17C073-41F1-4A0D-8F01-DFA2DC449F8E}"/>
              </a:ext>
            </a:extLst>
          </p:cNvPr>
          <p:cNvSpPr txBox="1"/>
          <p:nvPr/>
        </p:nvSpPr>
        <p:spPr>
          <a:xfrm>
            <a:off x="694662" y="3017002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55E0D-ACF3-4F52-B217-B477E27FC690}"/>
              </a:ext>
            </a:extLst>
          </p:cNvPr>
          <p:cNvSpPr txBox="1"/>
          <p:nvPr/>
        </p:nvSpPr>
        <p:spPr>
          <a:xfrm>
            <a:off x="712237" y="413907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380722-BB98-441B-A73E-FB91745F2681}"/>
              </a:ext>
            </a:extLst>
          </p:cNvPr>
          <p:cNvSpPr txBox="1"/>
          <p:nvPr/>
        </p:nvSpPr>
        <p:spPr>
          <a:xfrm>
            <a:off x="1668957" y="1823347"/>
            <a:ext cx="9971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</a:t>
            </a: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сформировать у студентов чувство долга, уважения </a:t>
            </a:r>
            <a:b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истории и традициям.</a:t>
            </a:r>
          </a:p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5E823F-8A37-48BC-8A58-0A8E3534AC3F}"/>
              </a:ext>
            </a:extLst>
          </p:cNvPr>
          <p:cNvSpPr txBox="1"/>
          <p:nvPr/>
        </p:nvSpPr>
        <p:spPr>
          <a:xfrm>
            <a:off x="1668957" y="2993271"/>
            <a:ext cx="95041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Обучающая — </a:t>
            </a: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практические навыки, необходимые для защиты Родины и оказания помощи.</a:t>
            </a:r>
          </a:p>
          <a:p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E859DA-7252-4FF7-BB65-372E9FEF78E4}"/>
              </a:ext>
            </a:extLst>
          </p:cNvPr>
          <p:cNvSpPr txBox="1"/>
          <p:nvPr/>
        </p:nvSpPr>
        <p:spPr>
          <a:xfrm>
            <a:off x="1668957" y="4137155"/>
            <a:ext cx="9504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 — </a:t>
            </a: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личную ответственность, дисциплину </a:t>
            </a:r>
            <a:b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готовность действовать в сложных ситуациях.</a:t>
            </a:r>
          </a:p>
          <a:p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227575B-0B5E-4414-B5C8-2D6D4502A42A}"/>
              </a:ext>
            </a:extLst>
          </p:cNvPr>
          <p:cNvSpPr/>
          <p:nvPr/>
        </p:nvSpPr>
        <p:spPr>
          <a:xfrm>
            <a:off x="711629" y="5216599"/>
            <a:ext cx="773334" cy="773289"/>
          </a:xfrm>
          <a:prstGeom prst="roundRect">
            <a:avLst/>
          </a:prstGeom>
          <a:solidFill>
            <a:srgbClr val="C00000"/>
          </a:solidFill>
          <a:ln w="57150">
            <a:solidFill>
              <a:srgbClr val="7112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E40383-9A1C-4EB0-818F-1BF45D6D1DEA}"/>
              </a:ext>
            </a:extLst>
          </p:cNvPr>
          <p:cNvSpPr txBox="1"/>
          <p:nvPr/>
        </p:nvSpPr>
        <p:spPr>
          <a:xfrm>
            <a:off x="692414" y="5280109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10668E-ABD2-4FCB-9A18-593C6638A423}"/>
              </a:ext>
            </a:extLst>
          </p:cNvPr>
          <p:cNvSpPr txBox="1"/>
          <p:nvPr/>
        </p:nvSpPr>
        <p:spPr>
          <a:xfrm>
            <a:off x="1672955" y="5233287"/>
            <a:ext cx="80149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Объединяющая — </a:t>
            </a:r>
            <a:r>
              <a:rPr lang="ru-RU" sz="2400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коллектив единомышленников через совместную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06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730131" y="80252"/>
            <a:ext cx="862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студенческие объединения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011D14-D86F-469E-B9A8-9F752C379D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7" b="93973" l="5528" r="96894">
                        <a14:foregroundMark x1="39790" y1="11416" x2="31384" y2="15753"/>
                        <a14:foregroundMark x1="31384" y1="15753" x2="46185" y2="11781"/>
                        <a14:foregroundMark x1="46185" y1="11781" x2="36729" y2="18630"/>
                        <a14:foregroundMark x1="36729" y1="18630" x2="36638" y2="17808"/>
                        <a14:foregroundMark x1="47647" y1="7717" x2="52124" y2="13151"/>
                        <a14:foregroundMark x1="52124" y1="13151" x2="63819" y2="12466"/>
                        <a14:foregroundMark x1="63819" y1="12466" x2="72590" y2="15753"/>
                        <a14:foregroundMark x1="72590" y1="15753" x2="83508" y2="31872"/>
                        <a14:foregroundMark x1="83508" y1="31872" x2="86341" y2="39680"/>
                        <a14:foregroundMark x1="86341" y1="39680" x2="88899" y2="65662"/>
                        <a14:foregroundMark x1="88899" y1="65662" x2="78712" y2="80685"/>
                        <a14:foregroundMark x1="78712" y1="80685" x2="71128" y2="85251"/>
                        <a14:foregroundMark x1="71128" y1="85251" x2="55048" y2="89817"/>
                        <a14:foregroundMark x1="55048" y1="89817" x2="29374" y2="84475"/>
                        <a14:foregroundMark x1="29374" y1="84475" x2="17131" y2="72603"/>
                        <a14:foregroundMark x1="17131" y1="72603" x2="9959" y2="61963"/>
                        <a14:foregroundMark x1="9959" y1="61963" x2="7903" y2="55023"/>
                        <a14:foregroundMark x1="7903" y1="55023" x2="19872" y2="22785"/>
                        <a14:foregroundMark x1="19872" y1="22785" x2="24943" y2="18584"/>
                        <a14:foregroundMark x1="34719" y1="9224" x2="27638" y2="10776"/>
                        <a14:foregroundMark x1="27638" y1="10776" x2="15806" y2="25297"/>
                        <a14:foregroundMark x1="15806" y1="25297" x2="5893" y2="63973"/>
                        <a14:foregroundMark x1="5893" y1="63973" x2="9411" y2="71507"/>
                        <a14:foregroundMark x1="9411" y1="71507" x2="27044" y2="87169"/>
                        <a14:foregroundMark x1="27044" y1="87169" x2="34993" y2="87443"/>
                        <a14:foregroundMark x1="34993" y1="87443" x2="41800" y2="85251"/>
                        <a14:foregroundMark x1="41800" y1="85251" x2="49155" y2="86986"/>
                        <a14:foregroundMark x1="49155" y1="86986" x2="55368" y2="91142"/>
                        <a14:foregroundMark x1="55368" y1="91142" x2="62631" y2="91142"/>
                        <a14:foregroundMark x1="62631" y1="91142" x2="70397" y2="87580"/>
                        <a14:foregroundMark x1="84285" y1="77808" x2="91640" y2="69863"/>
                        <a14:foregroundMark x1="91640" y1="69863" x2="94153" y2="62237"/>
                        <a14:foregroundMark x1="94153" y1="62237" x2="94198" y2="46484"/>
                        <a14:foregroundMark x1="94198" y1="46484" x2="89813" y2="31187"/>
                        <a14:foregroundMark x1="89813" y1="31187" x2="71128" y2="11872"/>
                        <a14:foregroundMark x1="71128" y1="11872" x2="62631" y2="8402"/>
                        <a14:foregroundMark x1="62631" y1="8402" x2="33805" y2="9452"/>
                        <a14:foregroundMark x1="33805" y1="9452" x2="13431" y2="24795"/>
                        <a14:foregroundMark x1="13431" y1="24795" x2="6441" y2="41781"/>
                        <a14:foregroundMark x1="6441" y1="41781" x2="9365" y2="52466"/>
                        <a14:foregroundMark x1="9365" y1="52466" x2="6852" y2="60365"/>
                        <a14:foregroundMark x1="5893" y1="51142" x2="5893" y2="50594"/>
                        <a14:foregroundMark x1="5619" y1="48676" x2="5756" y2="46073"/>
                        <a14:foregroundMark x1="6030" y1="45525" x2="6030" y2="45525"/>
                        <a14:foregroundMark x1="6030" y1="45525" x2="6761" y2="54429"/>
                        <a14:foregroundMark x1="6761" y1="54429" x2="6304" y2="45251"/>
                        <a14:foregroundMark x1="12289" y1="31005" x2="10827" y2="39315"/>
                        <a14:foregroundMark x1="10827" y1="39315" x2="11329" y2="38858"/>
                        <a14:foregroundMark x1="30379" y1="7854" x2="53312" y2="4932"/>
                        <a14:foregroundMark x1="53312" y1="4932" x2="67474" y2="9041"/>
                        <a14:foregroundMark x1="67474" y1="9041" x2="74920" y2="12785"/>
                        <a14:foregroundMark x1="74920" y1="12785" x2="79808" y2="18447"/>
                        <a14:foregroundMark x1="79808" y1="18447" x2="83874" y2="21187"/>
                        <a14:foregroundMark x1="88077" y1="25936" x2="93787" y2="39087"/>
                        <a14:foregroundMark x1="93787" y1="39087" x2="94016" y2="56210"/>
                        <a14:foregroundMark x1="94016" y1="56210" x2="88762" y2="72374"/>
                        <a14:foregroundMark x1="88762" y1="72374" x2="84651" y2="78995"/>
                        <a14:foregroundMark x1="84651" y1="78995" x2="64915" y2="89863"/>
                        <a14:foregroundMark x1="64915" y1="89863" x2="41800" y2="92329"/>
                        <a14:foregroundMark x1="41800" y1="92329" x2="36501" y2="91005"/>
                        <a14:foregroundMark x1="40338" y1="87306" x2="44815" y2="93653"/>
                        <a14:foregroundMark x1="44815" y1="93653" x2="55459" y2="94018"/>
                        <a14:foregroundMark x1="55459" y1="94018" x2="68616" y2="91142"/>
                        <a14:foregroundMark x1="91503" y1="68813" x2="94609" y2="60137"/>
                        <a14:foregroundMark x1="94609" y1="60137" x2="93833" y2="44064"/>
                        <a14:foregroundMark x1="93833" y1="44064" x2="90818" y2="50183"/>
                        <a14:foregroundMark x1="93011" y1="57808" x2="96665" y2="51644"/>
                        <a14:foregroundMark x1="96665" y1="51644" x2="96939" y2="44201"/>
                        <a14:foregroundMark x1="96939" y1="44201" x2="96254" y2="55890"/>
                        <a14:foregroundMark x1="36090" y1="10046" x2="43490" y2="5205"/>
                        <a14:foregroundMark x1="43490" y1="5205" x2="50754" y2="4247"/>
                        <a14:foregroundMark x1="50754" y1="4247" x2="53129" y2="4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17" y="1602787"/>
            <a:ext cx="2159473" cy="21604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7446243-F7A3-41DB-8945-98E54B7B8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8" y="1039521"/>
            <a:ext cx="3467493" cy="346749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E952FF-6A7E-407B-85D1-1A057083A1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 b="30438"/>
          <a:stretch/>
        </p:blipFill>
        <p:spPr>
          <a:xfrm>
            <a:off x="7808844" y="1404178"/>
            <a:ext cx="4191785" cy="26814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32F4AA-ADA3-4195-9D48-B99D429B83FC}"/>
              </a:ext>
            </a:extLst>
          </p:cNvPr>
          <p:cNvSpPr txBox="1"/>
          <p:nvPr/>
        </p:nvSpPr>
        <p:spPr>
          <a:xfrm>
            <a:off x="8515426" y="3990629"/>
            <a:ext cx="2973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Студенческое Научное Общество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0133D9-AF73-40BB-A4BF-565040424E8A}"/>
              </a:ext>
            </a:extLst>
          </p:cNvPr>
          <p:cNvSpPr txBox="1"/>
          <p:nvPr/>
        </p:nvSpPr>
        <p:spPr>
          <a:xfrm>
            <a:off x="4271337" y="3758432"/>
            <a:ext cx="2973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Совет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C0E51E-068B-4549-B8C2-49E8D83D555A}"/>
              </a:ext>
            </a:extLst>
          </p:cNvPr>
          <p:cNvSpPr txBox="1"/>
          <p:nvPr/>
        </p:nvSpPr>
        <p:spPr>
          <a:xfrm>
            <a:off x="329468" y="3935960"/>
            <a:ext cx="3378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Студенческое Объединение «БАЗА»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6EDA228-CCD8-4CF7-B75B-679E00F254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4" y="4271433"/>
            <a:ext cx="2179830" cy="217983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7652C7C-0521-426D-912D-573F6D267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6" y="4668736"/>
            <a:ext cx="2090507" cy="209050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54C7E6E-0F8A-44FE-9680-A233D55D9B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9" y="4781299"/>
            <a:ext cx="2063259" cy="206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5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614298" y="104718"/>
            <a:ext cx="896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Студенческое Объединение «БАЗА»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765513" y="2096252"/>
            <a:ext cx="45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</a:t>
            </a:r>
            <a:b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«Первая помощь»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F78E426-B6F4-4634-AA46-D8303A30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560">
            <a:off x="7631945" y="1645285"/>
            <a:ext cx="4346946" cy="2893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EF9E671-9CD1-4F2E-92EA-4B56FBF78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/>
          <a:stretch/>
        </p:blipFill>
        <p:spPr bwMode="auto">
          <a:xfrm rot="21326112">
            <a:off x="352454" y="1687948"/>
            <a:ext cx="4084950" cy="3070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542C545-9FD8-4726-AC20-718C129BE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06" y="3602038"/>
            <a:ext cx="4570401" cy="3042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76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614298" y="104718"/>
            <a:ext cx="896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Студенческое Объединение «БАЗА»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647678" y="1741781"/>
            <a:ext cx="455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по ОБЗР для школьников Ленинградской области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2F68E8A-56AE-4065-A876-D5A781A21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853">
            <a:off x="269216" y="1485653"/>
            <a:ext cx="3690486" cy="276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26D4402-CB89-4E75-84EF-E660D2CA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853">
            <a:off x="7929090" y="1364080"/>
            <a:ext cx="3926278" cy="2944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1B8698F-F3E0-4839-8842-6C52C5C97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2319" r="3434" b="8645"/>
          <a:stretch/>
        </p:blipFill>
        <p:spPr bwMode="auto">
          <a:xfrm>
            <a:off x="3037413" y="3147160"/>
            <a:ext cx="5778340" cy="333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52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2914466" y="98260"/>
            <a:ext cx="570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совет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9A96A0-8F54-44C2-9B54-2137CDF5F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4"/>
          <a:stretch/>
        </p:blipFill>
        <p:spPr bwMode="auto">
          <a:xfrm>
            <a:off x="3067156" y="3497599"/>
            <a:ext cx="5404539" cy="3133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F179319-D7E6-45A1-82FC-6D36A7EA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657">
            <a:off x="8202855" y="2538877"/>
            <a:ext cx="3714035" cy="2785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C1ECCCA-AD57-4E1F-A970-2AC55B58B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8"/>
          <a:stretch/>
        </p:blipFill>
        <p:spPr bwMode="auto">
          <a:xfrm rot="21090088">
            <a:off x="295847" y="2456993"/>
            <a:ext cx="3229768" cy="32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443953" y="1923624"/>
            <a:ext cx="455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</a:t>
            </a:r>
            <a:r>
              <a:rPr lang="ru-RU" sz="2400" b="1" dirty="0" err="1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квиз</a:t>
            </a: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посвященный 65-летию  </a:t>
            </a:r>
            <a:b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полёта человека в космос</a:t>
            </a:r>
          </a:p>
        </p:txBody>
      </p:sp>
    </p:spTree>
    <p:extLst>
      <p:ext uri="{BB962C8B-B14F-4D97-AF65-F5344CB8AC3E}">
        <p14:creationId xmlns:p14="http://schemas.microsoft.com/office/powerpoint/2010/main" val="151855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B7D1A2-641F-476F-A898-05D038EF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4D7D8-6CAD-47D3-911F-17FFC7F845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A10EC-BF08-4ED4-A4FB-2FB04FC5B7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614C1-475A-4332-A764-A4C60948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"/>
            <a:ext cx="12192000" cy="685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C7CA2-9F2C-4C5C-9C2F-B1F316C6AF0D}"/>
              </a:ext>
            </a:extLst>
          </p:cNvPr>
          <p:cNvSpPr txBox="1"/>
          <p:nvPr/>
        </p:nvSpPr>
        <p:spPr>
          <a:xfrm>
            <a:off x="2504049" y="1355079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государственный педагогический университет им. А. И. Герцена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BE4470-709B-49D4-8066-F4D1A45A1290}"/>
              </a:ext>
            </a:extLst>
          </p:cNvPr>
          <p:cNvSpPr txBox="1"/>
          <p:nvPr/>
        </p:nvSpPr>
        <p:spPr>
          <a:xfrm>
            <a:off x="3137096" y="2316163"/>
            <a:ext cx="85109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 теме:</a:t>
            </a:r>
          </a:p>
          <a:p>
            <a:pPr algn="ctr"/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какой»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9BA35-9E3E-4DE0-836A-34AF1FC058AB}"/>
              </a:ext>
            </a:extLst>
          </p:cNvPr>
          <p:cNvSpPr txBox="1"/>
          <p:nvPr/>
        </p:nvSpPr>
        <p:spPr>
          <a:xfrm>
            <a:off x="3409070" y="3869718"/>
            <a:ext cx="73339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дисциплине «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хз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54038-7B8D-490A-B776-9A85E7436569}"/>
              </a:ext>
            </a:extLst>
          </p:cNvPr>
          <p:cNvSpPr txBox="1"/>
          <p:nvPr/>
        </p:nvSpPr>
        <p:spPr>
          <a:xfrm>
            <a:off x="543950" y="5064369"/>
            <a:ext cx="6658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 3 курса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ФБЖ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Савин Эдуард Игоревич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хз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кто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5E8FDD-BC38-4745-83E1-C76C13852355}"/>
              </a:ext>
            </a:extLst>
          </p:cNvPr>
          <p:cNvSpPr txBox="1"/>
          <p:nvPr/>
        </p:nvSpPr>
        <p:spPr>
          <a:xfrm>
            <a:off x="6044418" y="6255205"/>
            <a:ext cx="206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90AC4-CB9E-4CAE-BDA7-FA0D40845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968AF3-597B-43F3-99D2-98BAA5F3FB8F}"/>
              </a:ext>
            </a:extLst>
          </p:cNvPr>
          <p:cNvSpPr txBox="1"/>
          <p:nvPr/>
        </p:nvSpPr>
        <p:spPr>
          <a:xfrm>
            <a:off x="1127776" y="80140"/>
            <a:ext cx="1044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патриотических мероприятий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57D96-973A-4B07-9A59-3632F0247F0C}"/>
              </a:ext>
            </a:extLst>
          </p:cNvPr>
          <p:cNvSpPr txBox="1"/>
          <p:nvPr/>
        </p:nvSpPr>
        <p:spPr>
          <a:xfrm>
            <a:off x="3409070" y="2036776"/>
            <a:ext cx="4557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5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от Единой России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ECD4A2-5C1D-4FC0-BFC5-FF0671585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58">
            <a:off x="249434" y="1238753"/>
            <a:ext cx="2773045" cy="3697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37DBF2-1036-49EC-8BA2-F7FDEA26C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110">
            <a:off x="2050283" y="3480747"/>
            <a:ext cx="4174144" cy="313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A6F217E-08C8-4C83-996E-BCA604075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898">
            <a:off x="8834563" y="1222520"/>
            <a:ext cx="3010311" cy="4013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3BCB5B-985A-4F9F-AA89-248295164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904">
            <a:off x="5898595" y="3522982"/>
            <a:ext cx="4155022" cy="3116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0034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911</Words>
  <Application>Microsoft Office PowerPoint</Application>
  <PresentationFormat>Широкоэкранный</PresentationFormat>
  <Paragraphs>211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18</cp:revision>
  <dcterms:created xsi:type="dcterms:W3CDTF">2023-11-13T12:51:44Z</dcterms:created>
  <dcterms:modified xsi:type="dcterms:W3CDTF">2026-04-23T09:07:27Z</dcterms:modified>
</cp:coreProperties>
</file>