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12" r:id="rId2"/>
    <p:sldId id="328" r:id="rId3"/>
    <p:sldId id="344" r:id="rId4"/>
    <p:sldId id="318" r:id="rId5"/>
    <p:sldId id="343" r:id="rId6"/>
    <p:sldId id="353" r:id="rId7"/>
    <p:sldId id="355" r:id="rId8"/>
    <p:sldId id="356" r:id="rId9"/>
    <p:sldId id="358" r:id="rId10"/>
    <p:sldId id="357" r:id="rId11"/>
    <p:sldId id="359" r:id="rId12"/>
    <p:sldId id="338" r:id="rId13"/>
    <p:sldId id="351" r:id="rId14"/>
    <p:sldId id="352" r:id="rId15"/>
    <p:sldId id="342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99"/>
    <a:srgbClr val="6060AF"/>
    <a:srgbClr val="3399FF"/>
    <a:srgbClr val="FFFFFF"/>
    <a:srgbClr val="FFCC00"/>
    <a:srgbClr val="5353A0"/>
    <a:srgbClr val="FF9900"/>
    <a:srgbClr val="666699"/>
    <a:srgbClr val="D60093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05" autoAdjust="0"/>
    <p:restoredTop sz="94570" autoAdjust="0"/>
  </p:normalViewPr>
  <p:slideViewPr>
    <p:cSldViewPr>
      <p:cViewPr varScale="1">
        <p:scale>
          <a:sx n="87" d="100"/>
          <a:sy n="87" d="100"/>
        </p:scale>
        <p:origin x="-932" y="-68"/>
      </p:cViewPr>
      <p:guideLst>
        <p:guide orient="horz" pos="1620"/>
        <p:guide pos="2880"/>
      </p:guideLst>
    </p:cSldViewPr>
  </p:slideViewPr>
  <p:notesTextViewPr>
    <p:cViewPr>
      <p:scale>
        <a:sx n="50" d="100"/>
        <a:sy n="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/>
              <a:t>Публикации,</a:t>
            </a:r>
            <a:r>
              <a:rPr lang="ru-RU" sz="1600" b="1" baseline="0" dirty="0"/>
              <a:t> </a:t>
            </a:r>
            <a:r>
              <a:rPr lang="en-US" sz="1600" b="1" baseline="0" dirty="0"/>
              <a:t>Web of Science</a:t>
            </a:r>
            <a:endParaRPr lang="ru-RU" sz="16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Планируемые результаты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5.6249996539739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CE6-42E7-9324-B678352179CF}"/>
                </c:ext>
              </c:extLst>
            </c:dLbl>
            <c:dLbl>
              <c:idx val="1"/>
              <c:layout>
                <c:manualLayout>
                  <c:x val="0"/>
                  <c:y val="7.96874950979641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CE6-42E7-9324-B678352179CF}"/>
                </c:ext>
              </c:extLst>
            </c:dLbl>
            <c:dLbl>
              <c:idx val="2"/>
              <c:layout>
                <c:manualLayout>
                  <c:x val="0"/>
                  <c:y val="7.4999995386319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CE6-42E7-9324-B678352179CF}"/>
                </c:ext>
              </c:extLst>
            </c:dLbl>
            <c:dLbl>
              <c:idx val="3"/>
              <c:layout>
                <c:manualLayout>
                  <c:x val="3.1250000000000002E-3"/>
                  <c:y val="7.03124956746742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CE6-42E7-9324-B678352179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1">
                  <c:v>14</c:v>
                </c:pt>
                <c:pt idx="2">
                  <c:v>15</c:v>
                </c:pt>
                <c:pt idx="3">
                  <c:v>16</c:v>
                </c:pt>
                <c:pt idx="4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CE6-42E7-9324-B678352179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3311616"/>
        <c:axId val="143313152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Фактические результаты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3.1250000000000002E-3"/>
                  <c:y val="-2.1093748702402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CE6-42E7-9324-B678352179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12</c:v>
                </c:pt>
                <c:pt idx="1">
                  <c:v>13</c:v>
                </c:pt>
                <c:pt idx="2">
                  <c:v>10</c:v>
                </c:pt>
                <c:pt idx="3">
                  <c:v>16</c:v>
                </c:pt>
                <c:pt idx="4">
                  <c:v>16</c:v>
                </c:pt>
                <c:pt idx="5">
                  <c:v>20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CE6-42E7-9324-B678352179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311616"/>
        <c:axId val="143313152"/>
      </c:lineChart>
      <c:catAx>
        <c:axId val="143311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313152"/>
        <c:crosses val="autoZero"/>
        <c:auto val="1"/>
        <c:lblAlgn val="ctr"/>
        <c:lblOffset val="100"/>
        <c:noMultiLvlLbl val="0"/>
      </c:catAx>
      <c:valAx>
        <c:axId val="143313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311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/>
              <a:t>Публикации</a:t>
            </a:r>
            <a:r>
              <a:rPr lang="en-US" sz="1600" b="1" dirty="0"/>
              <a:t>,</a:t>
            </a:r>
            <a:r>
              <a:rPr lang="ru-RU" sz="1600" b="1" baseline="0" dirty="0"/>
              <a:t> </a:t>
            </a:r>
            <a:r>
              <a:rPr lang="en-US" sz="1600" b="1" baseline="0" dirty="0"/>
              <a:t>Scopus</a:t>
            </a:r>
            <a:endParaRPr lang="ru-RU" sz="16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Планируемые результаты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5.6249996539739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CE6-42E7-9324-B678352179CF}"/>
                </c:ext>
              </c:extLst>
            </c:dLbl>
            <c:dLbl>
              <c:idx val="1"/>
              <c:layout>
                <c:manualLayout>
                  <c:x val="0"/>
                  <c:y val="7.96874950979641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CE6-42E7-9324-B678352179CF}"/>
                </c:ext>
              </c:extLst>
            </c:dLbl>
            <c:dLbl>
              <c:idx val="2"/>
              <c:layout>
                <c:manualLayout>
                  <c:x val="0"/>
                  <c:y val="7.4999995386319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CE6-42E7-9324-B678352179CF}"/>
                </c:ext>
              </c:extLst>
            </c:dLbl>
            <c:dLbl>
              <c:idx val="3"/>
              <c:layout>
                <c:manualLayout>
                  <c:x val="3.1250000000000002E-3"/>
                  <c:y val="7.03124956746742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CE6-42E7-9324-B678352179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1">
                  <c:v>17</c:v>
                </c:pt>
                <c:pt idx="2">
                  <c:v>18</c:v>
                </c:pt>
                <c:pt idx="3">
                  <c:v>19</c:v>
                </c:pt>
                <c:pt idx="4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CE6-42E7-9324-B678352179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604992"/>
        <c:axId val="43614976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Фактические результаты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3.1250000000000002E-3"/>
                  <c:y val="-2.1093748702402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CE6-42E7-9324-B678352179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15</c:v>
                </c:pt>
                <c:pt idx="1">
                  <c:v>23</c:v>
                </c:pt>
                <c:pt idx="2">
                  <c:v>23</c:v>
                </c:pt>
                <c:pt idx="3">
                  <c:v>35</c:v>
                </c:pt>
                <c:pt idx="4">
                  <c:v>17</c:v>
                </c:pt>
                <c:pt idx="5">
                  <c:v>31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CE6-42E7-9324-B678352179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604992"/>
        <c:axId val="43614976"/>
      </c:lineChart>
      <c:catAx>
        <c:axId val="43604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614976"/>
        <c:crosses val="autoZero"/>
        <c:auto val="1"/>
        <c:lblAlgn val="ctr"/>
        <c:lblOffset val="100"/>
        <c:noMultiLvlLbl val="0"/>
      </c:catAx>
      <c:valAx>
        <c:axId val="43614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604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 Цитирование в ядре РИНЦ, 2023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Цитирование в ядре РИНЦ, 2023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Ипс</c:v>
                </c:pt>
                <c:pt idx="1">
                  <c:v>Ипед</c:v>
                </c:pt>
                <c:pt idx="2">
                  <c:v>ИИСН</c:v>
                </c:pt>
                <c:pt idx="3">
                  <c:v>ИФЧ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852</c:v>
                </c:pt>
                <c:pt idx="1">
                  <c:v>255</c:v>
                </c:pt>
                <c:pt idx="2">
                  <c:v>803</c:v>
                </c:pt>
                <c:pt idx="3">
                  <c:v>399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354560"/>
        <c:axId val="126356096"/>
      </c:barChart>
      <c:catAx>
        <c:axId val="126354560"/>
        <c:scaling>
          <c:orientation val="minMax"/>
        </c:scaling>
        <c:delete val="0"/>
        <c:axPos val="b"/>
        <c:majorTickMark val="out"/>
        <c:minorTickMark val="none"/>
        <c:tickLblPos val="nextTo"/>
        <c:crossAx val="126356096"/>
        <c:crosses val="autoZero"/>
        <c:auto val="1"/>
        <c:lblAlgn val="ctr"/>
        <c:lblOffset val="100"/>
        <c:noMultiLvlLbl val="0"/>
      </c:catAx>
      <c:valAx>
        <c:axId val="126356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6354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aseline="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/>
              <a:t>Заявочная активность (количество заявок) </a:t>
            </a:r>
          </a:p>
        </c:rich>
      </c:tx>
      <c:layout>
        <c:manualLayout>
          <c:xMode val="edge"/>
          <c:yMode val="edge"/>
          <c:x val="0.23649232006236595"/>
          <c:y val="3.413600735044106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Планируемые результаты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5.6249996539739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CE6-42E7-9324-B678352179CF}"/>
                </c:ext>
              </c:extLst>
            </c:dLbl>
            <c:dLbl>
              <c:idx val="1"/>
              <c:layout>
                <c:manualLayout>
                  <c:x val="0"/>
                  <c:y val="7.96874950979641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CE6-42E7-9324-B678352179CF}"/>
                </c:ext>
              </c:extLst>
            </c:dLbl>
            <c:dLbl>
              <c:idx val="2"/>
              <c:layout>
                <c:manualLayout>
                  <c:x val="0"/>
                  <c:y val="7.4999995386319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CE6-42E7-9324-B678352179CF}"/>
                </c:ext>
              </c:extLst>
            </c:dLbl>
            <c:dLbl>
              <c:idx val="3"/>
              <c:layout>
                <c:manualLayout>
                  <c:x val="3.1250000000000002E-3"/>
                  <c:y val="7.03124956746742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CE6-42E7-9324-B678352179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12</c:v>
                </c:pt>
                <c:pt idx="1">
                  <c:v>25</c:v>
                </c:pt>
                <c:pt idx="2">
                  <c:v>25</c:v>
                </c:pt>
                <c:pt idx="3">
                  <c:v>26</c:v>
                </c:pt>
                <c:pt idx="4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CE6-42E7-9324-B678352179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6044416"/>
        <c:axId val="126058496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Фактические результаты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3.1250000000000002E-3"/>
                  <c:y val="-2.1093748702402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CE6-42E7-9324-B678352179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25</c:v>
                </c:pt>
                <c:pt idx="1">
                  <c:v>49</c:v>
                </c:pt>
                <c:pt idx="2">
                  <c:v>27</c:v>
                </c:pt>
                <c:pt idx="3">
                  <c:v>17</c:v>
                </c:pt>
                <c:pt idx="4">
                  <c:v>22</c:v>
                </c:pt>
                <c:pt idx="5">
                  <c:v>22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CE6-42E7-9324-B678352179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044416"/>
        <c:axId val="126058496"/>
      </c:lineChart>
      <c:catAx>
        <c:axId val="126044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6058496"/>
        <c:crosses val="autoZero"/>
        <c:auto val="1"/>
        <c:lblAlgn val="ctr"/>
        <c:lblOffset val="100"/>
        <c:noMultiLvlLbl val="0"/>
      </c:catAx>
      <c:valAx>
        <c:axId val="126058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6044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/>
              <a:t>Привлеченные</a:t>
            </a:r>
            <a:r>
              <a:rPr lang="ru-RU" sz="1800" b="1" baseline="0" dirty="0"/>
              <a:t> средства </a:t>
            </a:r>
            <a:r>
              <a:rPr lang="ru-RU" sz="1800" b="1" dirty="0"/>
              <a:t>(тыс. руб.)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Планируемые результаты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5.6249996539739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CE6-42E7-9324-B678352179CF}"/>
                </c:ext>
              </c:extLst>
            </c:dLbl>
            <c:dLbl>
              <c:idx val="1"/>
              <c:layout>
                <c:manualLayout>
                  <c:x val="0"/>
                  <c:y val="7.96874950979641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CE6-42E7-9324-B678352179CF}"/>
                </c:ext>
              </c:extLst>
            </c:dLbl>
            <c:dLbl>
              <c:idx val="2"/>
              <c:layout>
                <c:manualLayout>
                  <c:x val="0"/>
                  <c:y val="7.4999995386319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CE6-42E7-9324-B678352179CF}"/>
                </c:ext>
              </c:extLst>
            </c:dLbl>
            <c:dLbl>
              <c:idx val="3"/>
              <c:layout>
                <c:manualLayout>
                  <c:x val="3.1250000000000002E-3"/>
                  <c:y val="7.03124956746742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CE6-42E7-9324-B678352179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1">
                  <c:v>6000</c:v>
                </c:pt>
                <c:pt idx="2">
                  <c:v>6200</c:v>
                </c:pt>
                <c:pt idx="3">
                  <c:v>6400</c:v>
                </c:pt>
                <c:pt idx="4">
                  <c:v>6800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CE6-42E7-9324-B678352179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6116992"/>
        <c:axId val="126118528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Фактические результаты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0547716920342188E-2"/>
                  <c:y val="-9.4968080469691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3492945228307965E-2"/>
                  <c:y val="-8.1401211831164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1027941339851194E-2"/>
                  <c:y val="-7.3761035098664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CE6-42E7-9324-B678352179CF}"/>
                </c:ext>
              </c:extLst>
            </c:dLbl>
            <c:dLbl>
              <c:idx val="3"/>
              <c:layout>
                <c:manualLayout>
                  <c:x val="-1.160121097655816E-2"/>
                  <c:y val="-5.5258817396357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39-4A13-B1D4-80F7B37D4313}"/>
                </c:ext>
              </c:extLst>
            </c:dLbl>
            <c:dLbl>
              <c:idx val="4"/>
              <c:layout>
                <c:manualLayout>
                  <c:x val="-4.9383401844239526E-2"/>
                  <c:y val="-3.39171715963183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4109543384068437E-2"/>
                  <c:y val="6.1050908873373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5900</c:v>
                </c:pt>
                <c:pt idx="1">
                  <c:v>15770</c:v>
                </c:pt>
                <c:pt idx="2">
                  <c:v>29280</c:v>
                </c:pt>
                <c:pt idx="3">
                  <c:v>35776</c:v>
                </c:pt>
                <c:pt idx="4">
                  <c:v>21320</c:v>
                </c:pt>
                <c:pt idx="5">
                  <c:v>19220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CE6-42E7-9324-B678352179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116992"/>
        <c:axId val="126118528"/>
      </c:lineChart>
      <c:catAx>
        <c:axId val="126116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6118528"/>
        <c:crosses val="autoZero"/>
        <c:auto val="1"/>
        <c:lblAlgn val="ctr"/>
        <c:lblOffset val="100"/>
        <c:noMultiLvlLbl val="0"/>
      </c:catAx>
      <c:valAx>
        <c:axId val="126118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6116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smtClean="0"/>
              <a:t>Количество</a:t>
            </a:r>
            <a:r>
              <a:rPr lang="ru-RU" sz="1600" b="1" baseline="0" dirty="0" smtClean="0"/>
              <a:t> поддержанных </a:t>
            </a:r>
            <a:r>
              <a:rPr lang="ru-RU" sz="1600" b="1" dirty="0" smtClean="0"/>
              <a:t>проектов</a:t>
            </a:r>
            <a:endParaRPr lang="ru-RU" sz="16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Планируемые результаты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5.6249996539739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CE6-42E7-9324-B678352179CF}"/>
                </c:ext>
              </c:extLst>
            </c:dLbl>
            <c:dLbl>
              <c:idx val="1"/>
              <c:layout>
                <c:manualLayout>
                  <c:x val="0"/>
                  <c:y val="7.96874950979641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CE6-42E7-9324-B678352179CF}"/>
                </c:ext>
              </c:extLst>
            </c:dLbl>
            <c:dLbl>
              <c:idx val="2"/>
              <c:layout>
                <c:manualLayout>
                  <c:x val="0"/>
                  <c:y val="7.4999995386319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CE6-42E7-9324-B678352179CF}"/>
                </c:ext>
              </c:extLst>
            </c:dLbl>
            <c:dLbl>
              <c:idx val="3"/>
              <c:layout>
                <c:manualLayout>
                  <c:x val="3.1250000000000002E-3"/>
                  <c:y val="7.03124956746742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CE6-42E7-9324-B678352179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</c:v>
                </c:pt>
                <c:pt idx="1">
                  <c:v>9</c:v>
                </c:pt>
                <c:pt idx="2">
                  <c:v>9</c:v>
                </c:pt>
                <c:pt idx="3">
                  <c:v>10</c:v>
                </c:pt>
                <c:pt idx="4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CE6-42E7-9324-B678352179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6078336"/>
        <c:axId val="126203008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Фактические результаты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3.1250000000000002E-3"/>
                  <c:y val="-2.1093748702402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CE6-42E7-9324-B678352179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9</c:v>
                </c:pt>
                <c:pt idx="1">
                  <c:v>16</c:v>
                </c:pt>
                <c:pt idx="2">
                  <c:v>19</c:v>
                </c:pt>
                <c:pt idx="3">
                  <c:v>15</c:v>
                </c:pt>
                <c:pt idx="4">
                  <c:v>9</c:v>
                </c:pt>
                <c:pt idx="5">
                  <c:v>11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CE6-42E7-9324-B678352179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078336"/>
        <c:axId val="126203008"/>
      </c:lineChart>
      <c:catAx>
        <c:axId val="126078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6203008"/>
        <c:crosses val="autoZero"/>
        <c:auto val="1"/>
        <c:lblAlgn val="ctr"/>
        <c:lblOffset val="100"/>
        <c:noMultiLvlLbl val="0"/>
      </c:catAx>
      <c:valAx>
        <c:axId val="126203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6078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000BE-8AE1-49DB-919F-A20082430C90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632A6-5D7C-4399-9325-87C759F8A0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026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088E-FC4E-45DA-B741-34A252CB5380}" type="datetime1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D2A4-FA47-4238-85F0-092078163C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575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D5A34-F5F9-4641-B02B-884582CF9593}" type="datetime1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D2A4-FA47-4238-85F0-092078163C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359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55ECF-62B5-4DB1-8E19-F67CDF91CB06}" type="datetime1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D2A4-FA47-4238-85F0-092078163C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867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42DE-5564-4561-B077-E6F28B78DB96}" type="datetime1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D2A4-FA47-4238-85F0-092078163C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234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DDCE-3811-4FA5-912F-41E02DD81E2B}" type="datetime1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D2A4-FA47-4238-85F0-092078163C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343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EB2CC-5A9E-42CB-9D25-9B1561ECAB69}" type="datetime1">
              <a:rPr lang="ru-RU" smtClean="0"/>
              <a:pPr/>
              <a:t>15.02.2024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D2A4-FA47-4238-85F0-092078163C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094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0D57-794F-4B21-93D4-06A13423F81F}" type="datetime1">
              <a:rPr lang="ru-RU" smtClean="0"/>
              <a:pPr/>
              <a:t>15.02.2024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D2A4-FA47-4238-85F0-092078163C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97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DE11-9C4D-4EED-BA74-CFB2EDECE705}" type="datetime1">
              <a:rPr lang="ru-RU" smtClean="0"/>
              <a:pPr/>
              <a:t>15.02.2024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D2A4-FA47-4238-85F0-092078163C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073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F93F0-C493-4B25-9512-F92B12AE5EDD}" type="datetime1">
              <a:rPr lang="ru-RU" smtClean="0"/>
              <a:pPr/>
              <a:t>15.02.2024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D2A4-FA47-4238-85F0-092078163C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90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2AEBE-C56B-4CF6-8D07-C2811054231D}" type="datetime1">
              <a:rPr lang="ru-RU" smtClean="0"/>
              <a:pPr/>
              <a:t>15.02.2024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D2A4-FA47-4238-85F0-092078163C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233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F162-DCBE-471E-9D6C-A2D67CAD3D19}" type="datetime1">
              <a:rPr lang="ru-RU" smtClean="0"/>
              <a:pPr/>
              <a:t>15.02.2024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D2A4-FA47-4238-85F0-092078163C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875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0684E-69EB-477F-A1D1-766DC4CA70E7}" type="datetime1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7D2A4-FA47-4238-85F0-092078163C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95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D2A4-FA47-4238-85F0-092078163CDC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905503C-06C3-4550-8875-F2A51F9691F9}"/>
              </a:ext>
            </a:extLst>
          </p:cNvPr>
          <p:cNvSpPr txBox="1"/>
          <p:nvPr/>
        </p:nvSpPr>
        <p:spPr>
          <a:xfrm>
            <a:off x="1115616" y="987574"/>
            <a:ext cx="7380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333399"/>
                </a:solidFill>
              </a:rPr>
              <a:t>НИР института психологии в </a:t>
            </a:r>
            <a:r>
              <a:rPr lang="ru-RU" sz="3600" b="1" dirty="0" smtClean="0">
                <a:solidFill>
                  <a:srgbClr val="333399"/>
                </a:solidFill>
              </a:rPr>
              <a:t>2023 г., задачи на 2024 г.</a:t>
            </a:r>
            <a:endParaRPr lang="ru-RU" sz="3600" b="1" dirty="0">
              <a:solidFill>
                <a:srgbClr val="33339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83718"/>
            <a:ext cx="256222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6983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srgbClr val="333399"/>
                </a:solidFill>
              </a:rPr>
              <a:t>Сопряженная </a:t>
            </a:r>
            <a:r>
              <a:rPr lang="ru-RU" sz="2000" b="1" dirty="0">
                <a:solidFill>
                  <a:srgbClr val="333399"/>
                </a:solidFill>
              </a:rPr>
              <a:t>образовательная программа </a:t>
            </a:r>
            <a:r>
              <a:rPr lang="ru-RU" sz="2000" b="1" dirty="0" smtClean="0">
                <a:solidFill>
                  <a:srgbClr val="333399"/>
                </a:solidFill>
              </a:rPr>
              <a:t/>
            </a:r>
            <a:br>
              <a:rPr lang="ru-RU" sz="2000" b="1" dirty="0" smtClean="0">
                <a:solidFill>
                  <a:srgbClr val="333399"/>
                </a:solidFill>
              </a:rPr>
            </a:br>
            <a:r>
              <a:rPr lang="ru-RU" sz="2000" b="1" dirty="0" smtClean="0">
                <a:solidFill>
                  <a:srgbClr val="333399"/>
                </a:solidFill>
              </a:rPr>
              <a:t>магистратуры и аспирантуры </a:t>
            </a:r>
            <a:r>
              <a:rPr lang="ru-RU" sz="2000" b="1" dirty="0">
                <a:solidFill>
                  <a:srgbClr val="333399"/>
                </a:solidFill>
              </a:rPr>
              <a:t>для подготовки кадров высшей квалификации по педагогическим и психологическим </a:t>
            </a:r>
            <a:r>
              <a:rPr lang="ru-RU" sz="2000" b="1" dirty="0" smtClean="0">
                <a:solidFill>
                  <a:srgbClr val="333399"/>
                </a:solidFill>
              </a:rPr>
              <a:t>наукам</a:t>
            </a:r>
            <a:endParaRPr lang="ru-RU" sz="2000" b="1" dirty="0">
              <a:solidFill>
                <a:srgbClr val="33339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D2A4-FA47-4238-85F0-092078163CDC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323528" y="1059582"/>
            <a:ext cx="5939790" cy="3689985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224631"/>
            <a:ext cx="2016224" cy="323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092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79" y="267494"/>
            <a:ext cx="8939336" cy="1217290"/>
          </a:xfrm>
        </p:spPr>
        <p:txBody>
          <a:bodyPr>
            <a:noAutofit/>
          </a:bodyPr>
          <a:lstStyle/>
          <a:p>
            <a:pPr algn="r"/>
            <a:r>
              <a:rPr lang="ru-RU" sz="2800" dirty="0" smtClean="0">
                <a:solidFill>
                  <a:srgbClr val="333399"/>
                </a:solidFill>
              </a:rPr>
              <a:t>Задача 3. </a:t>
            </a:r>
            <a:r>
              <a:rPr lang="ru-RU" sz="2400" b="1" dirty="0" smtClean="0">
                <a:solidFill>
                  <a:srgbClr val="333399"/>
                </a:solidFill>
              </a:rPr>
              <a:t>Обеспечение эффективной </a:t>
            </a:r>
            <a:br>
              <a:rPr lang="ru-RU" sz="2400" b="1" dirty="0" smtClean="0">
                <a:solidFill>
                  <a:srgbClr val="333399"/>
                </a:solidFill>
              </a:rPr>
            </a:br>
            <a:r>
              <a:rPr lang="ru-RU" sz="2400" b="1" dirty="0" smtClean="0">
                <a:solidFill>
                  <a:srgbClr val="333399"/>
                </a:solidFill>
              </a:rPr>
              <a:t>организации подготовки и обсуждения диссертаций, </a:t>
            </a:r>
            <a:br>
              <a:rPr lang="ru-RU" sz="2400" b="1" dirty="0" smtClean="0">
                <a:solidFill>
                  <a:srgbClr val="333399"/>
                </a:solidFill>
              </a:rPr>
            </a:br>
            <a:r>
              <a:rPr lang="ru-RU" sz="2400" b="1" dirty="0">
                <a:solidFill>
                  <a:srgbClr val="333399"/>
                </a:solidFill>
              </a:rPr>
              <a:t>а</a:t>
            </a:r>
            <a:r>
              <a:rPr lang="ru-RU" sz="2400" b="1" dirty="0" smtClean="0">
                <a:solidFill>
                  <a:srgbClr val="333399"/>
                </a:solidFill>
              </a:rPr>
              <a:t> также работы </a:t>
            </a:r>
            <a:r>
              <a:rPr lang="ru-RU" sz="2400" b="1" dirty="0">
                <a:solidFill>
                  <a:srgbClr val="333399"/>
                </a:solidFill>
              </a:rPr>
              <a:t>диссертационных советов </a:t>
            </a:r>
            <a:r>
              <a:rPr lang="ru-RU" sz="2800" b="1" dirty="0" smtClean="0">
                <a:solidFill>
                  <a:srgbClr val="333399"/>
                </a:solidFill>
              </a:rPr>
              <a:t/>
            </a:r>
            <a:br>
              <a:rPr lang="ru-RU" sz="2800" b="1" dirty="0" smtClean="0">
                <a:solidFill>
                  <a:srgbClr val="333399"/>
                </a:solidFill>
              </a:rPr>
            </a:br>
            <a:endParaRPr lang="ru-RU" sz="2800" b="1" dirty="0">
              <a:solidFill>
                <a:srgbClr val="33339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D2A4-FA47-4238-85F0-092078163CDC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52530"/>
            <a:ext cx="8928992" cy="3394472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333399"/>
                </a:solidFill>
              </a:rPr>
              <a:t>Силами института созданы 4 диссертационных совета по 8 психологическим специальностям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333399"/>
                </a:solidFill>
              </a:rPr>
              <a:t>Организован </a:t>
            </a:r>
            <a:r>
              <a:rPr lang="ru-RU" sz="2000" dirty="0">
                <a:solidFill>
                  <a:srgbClr val="333399"/>
                </a:solidFill>
              </a:rPr>
              <a:t>постоянно действующий </a:t>
            </a:r>
            <a:r>
              <a:rPr lang="ru-RU" sz="2000" dirty="0" err="1">
                <a:solidFill>
                  <a:srgbClr val="333399"/>
                </a:solidFill>
              </a:rPr>
              <a:t>межкафедральный</a:t>
            </a:r>
            <a:r>
              <a:rPr lang="ru-RU" sz="2000" dirty="0">
                <a:solidFill>
                  <a:srgbClr val="333399"/>
                </a:solidFill>
              </a:rPr>
              <a:t> аспирантский </a:t>
            </a:r>
            <a:r>
              <a:rPr lang="ru-RU" sz="2000" dirty="0" smtClean="0">
                <a:solidFill>
                  <a:srgbClr val="333399"/>
                </a:solidFill>
              </a:rPr>
              <a:t>семинар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333399"/>
                </a:solidFill>
              </a:rPr>
              <a:t>НО: низкий показатель количества защит в срок, и, как следствие, КЦП</a:t>
            </a:r>
            <a:endParaRPr lang="ru-RU" sz="2000" b="1" dirty="0">
              <a:solidFill>
                <a:srgbClr val="333399"/>
              </a:solidFill>
            </a:endParaRPr>
          </a:p>
          <a:p>
            <a:pPr marL="0" indent="0">
              <a:buNone/>
            </a:pPr>
            <a:endParaRPr lang="ru-RU" sz="2000" dirty="0">
              <a:solidFill>
                <a:srgbClr val="333399"/>
              </a:solidFill>
            </a:endParaRPr>
          </a:p>
          <a:p>
            <a:pPr marL="0" indent="0" algn="ctr">
              <a:buNone/>
            </a:pPr>
            <a:endParaRPr lang="ru-RU" sz="2000" b="1" dirty="0" smtClean="0">
              <a:solidFill>
                <a:srgbClr val="333399"/>
              </a:solidFill>
            </a:endParaRP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rgbClr val="333399"/>
                </a:solidFill>
              </a:rPr>
              <a:t>Повышение «прозрачности» определения тематики диссертационных </a:t>
            </a:r>
            <a:r>
              <a:rPr lang="ru-RU" sz="2100" b="1" dirty="0">
                <a:solidFill>
                  <a:srgbClr val="333399"/>
                </a:solidFill>
              </a:rPr>
              <a:t>исследований и назначения научных </a:t>
            </a:r>
            <a:r>
              <a:rPr lang="ru-RU" sz="2100" b="1" dirty="0" smtClean="0">
                <a:solidFill>
                  <a:srgbClr val="333399"/>
                </a:solidFill>
              </a:rPr>
              <a:t>руководителей</a:t>
            </a:r>
          </a:p>
          <a:p>
            <a:pPr marL="457200" indent="-457200">
              <a:buAutoNum type="arabicPeriod"/>
            </a:pPr>
            <a:r>
              <a:rPr lang="ru-RU" sz="2100" b="1" dirty="0" smtClean="0">
                <a:solidFill>
                  <a:srgbClr val="333399"/>
                </a:solidFill>
              </a:rPr>
              <a:t>Внедрение </a:t>
            </a:r>
            <a:r>
              <a:rPr lang="ru-RU" sz="2100" b="1" dirty="0">
                <a:solidFill>
                  <a:srgbClr val="333399"/>
                </a:solidFill>
              </a:rPr>
              <a:t>практики обсуждения диссертационных работ в формате расширенных заседаний кафедр с привлечением профильных специалистов – сотрудников других структурных подразделений </a:t>
            </a:r>
            <a:endParaRPr lang="ru-RU" sz="2100" b="1" dirty="0" smtClean="0">
              <a:solidFill>
                <a:srgbClr val="333399"/>
              </a:solidFill>
            </a:endParaRPr>
          </a:p>
          <a:p>
            <a:pPr marL="457200" indent="-457200">
              <a:buAutoNum type="arabicPeriod"/>
            </a:pPr>
            <a:r>
              <a:rPr lang="ru-RU" sz="2100" b="1" dirty="0" smtClean="0">
                <a:solidFill>
                  <a:srgbClr val="333399"/>
                </a:solidFill>
              </a:rPr>
              <a:t>Мониторинг </a:t>
            </a:r>
            <a:r>
              <a:rPr lang="ru-RU" sz="2100" b="1" dirty="0">
                <a:solidFill>
                  <a:srgbClr val="333399"/>
                </a:solidFill>
              </a:rPr>
              <a:t>публикаций членов </a:t>
            </a:r>
            <a:r>
              <a:rPr lang="ru-RU" sz="2100" b="1" dirty="0" smtClean="0">
                <a:solidFill>
                  <a:srgbClr val="333399"/>
                </a:solidFill>
              </a:rPr>
              <a:t> диссертационных                                                  советов</a:t>
            </a:r>
            <a:endParaRPr lang="ru-RU" sz="2100" b="1" dirty="0">
              <a:solidFill>
                <a:srgbClr val="333399"/>
              </a:solidFill>
            </a:endParaRPr>
          </a:p>
          <a:p>
            <a:pPr marL="0" indent="0" algn="ctr">
              <a:buNone/>
            </a:pPr>
            <a:endParaRPr lang="ru-RU" sz="2000" b="1" dirty="0">
              <a:solidFill>
                <a:srgbClr val="333399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427984" y="2643758"/>
            <a:ext cx="288032" cy="3899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097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50C3F9-231A-4CF8-8AA7-D15507701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1470"/>
            <a:ext cx="8964488" cy="857250"/>
          </a:xfrm>
        </p:spPr>
        <p:txBody>
          <a:bodyPr>
            <a:noAutofit/>
          </a:bodyPr>
          <a:lstStyle/>
          <a:p>
            <a:pPr algn="r"/>
            <a:r>
              <a:rPr lang="ru-RU" sz="2800" b="1" dirty="0" smtClean="0">
                <a:solidFill>
                  <a:srgbClr val="33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Задача 4. </a:t>
            </a:r>
            <a:r>
              <a:rPr lang="ru-RU" sz="2800" dirty="0" smtClean="0">
                <a:solidFill>
                  <a:srgbClr val="33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Продвижение изданий </a:t>
            </a:r>
            <a:r>
              <a:rPr lang="ru-RU" sz="2800" dirty="0">
                <a:solidFill>
                  <a:srgbClr val="33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РГПУ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0042596-248B-4FF8-BC0B-9AA465646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D2A4-FA47-4238-85F0-092078163CDC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9512" y="1014266"/>
            <a:ext cx="46805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333399"/>
                </a:solidFill>
              </a:rPr>
              <a:t>1. Подготовка номеров ПЧО:  привлечение зарубежных авторов</a:t>
            </a:r>
          </a:p>
          <a:p>
            <a:r>
              <a:rPr lang="ru-RU" sz="2000" dirty="0" smtClean="0">
                <a:solidFill>
                  <a:srgbClr val="333399"/>
                </a:solidFill>
              </a:rPr>
              <a:t>2024-3 – </a:t>
            </a:r>
            <a:r>
              <a:rPr lang="ru-RU" sz="2000" dirty="0" err="1" smtClean="0">
                <a:solidFill>
                  <a:srgbClr val="333399"/>
                </a:solidFill>
              </a:rPr>
              <a:t>КППДиИТО</a:t>
            </a:r>
            <a:r>
              <a:rPr lang="ru-RU" sz="2000" dirty="0" smtClean="0">
                <a:solidFill>
                  <a:srgbClr val="333399"/>
                </a:solidFill>
              </a:rPr>
              <a:t> (к 01.04.2024)</a:t>
            </a:r>
          </a:p>
          <a:p>
            <a:r>
              <a:rPr lang="ru-RU" sz="2000" dirty="0" smtClean="0">
                <a:solidFill>
                  <a:srgbClr val="333399"/>
                </a:solidFill>
              </a:rPr>
              <a:t>2024-4 – </a:t>
            </a:r>
            <a:r>
              <a:rPr lang="ru-RU" sz="2000" dirty="0" err="1" smtClean="0">
                <a:solidFill>
                  <a:srgbClr val="333399"/>
                </a:solidFill>
              </a:rPr>
              <a:t>ККПиПП</a:t>
            </a:r>
            <a:r>
              <a:rPr lang="ru-RU" sz="2000" dirty="0" smtClean="0">
                <a:solidFill>
                  <a:srgbClr val="333399"/>
                </a:solidFill>
              </a:rPr>
              <a:t>  (к 01.07.2024)</a:t>
            </a:r>
          </a:p>
          <a:p>
            <a:r>
              <a:rPr lang="ru-RU" sz="2000" dirty="0" smtClean="0">
                <a:solidFill>
                  <a:srgbClr val="333399"/>
                </a:solidFill>
              </a:rPr>
              <a:t>2025-1 – </a:t>
            </a:r>
            <a:r>
              <a:rPr lang="ru-RU" sz="2000" dirty="0" err="1" smtClean="0">
                <a:solidFill>
                  <a:srgbClr val="333399"/>
                </a:solidFill>
              </a:rPr>
              <a:t>КПРиО</a:t>
            </a:r>
            <a:r>
              <a:rPr lang="ru-RU" sz="2000" dirty="0" smtClean="0">
                <a:solidFill>
                  <a:srgbClr val="333399"/>
                </a:solidFill>
              </a:rPr>
              <a:t> (к 01.10.2024)</a:t>
            </a:r>
          </a:p>
          <a:p>
            <a:r>
              <a:rPr lang="ru-RU" sz="2000" dirty="0" smtClean="0">
                <a:solidFill>
                  <a:srgbClr val="333399"/>
                </a:solidFill>
              </a:rPr>
              <a:t>2025-2 – </a:t>
            </a:r>
            <a:r>
              <a:rPr lang="ru-RU" sz="2000" dirty="0" err="1" smtClean="0">
                <a:solidFill>
                  <a:srgbClr val="333399"/>
                </a:solidFill>
              </a:rPr>
              <a:t>КОиСП</a:t>
            </a:r>
            <a:r>
              <a:rPr lang="ru-RU" sz="2000" dirty="0" smtClean="0">
                <a:solidFill>
                  <a:srgbClr val="333399"/>
                </a:solidFill>
              </a:rPr>
              <a:t> (к 01.01.2025)</a:t>
            </a:r>
          </a:p>
          <a:p>
            <a:r>
              <a:rPr lang="ru-RU" sz="2000" b="1" dirty="0" smtClean="0">
                <a:solidFill>
                  <a:srgbClr val="333399"/>
                </a:solidFill>
              </a:rPr>
              <a:t>2. Привлечение к публикации в журнале высокорейтинговых авторов и рецензентов</a:t>
            </a:r>
          </a:p>
          <a:p>
            <a:r>
              <a:rPr lang="ru-RU" sz="2000" b="1" dirty="0" smtClean="0">
                <a:solidFill>
                  <a:srgbClr val="333399"/>
                </a:solidFill>
              </a:rPr>
              <a:t>3. Повышение цитируемости журнала и сборника в РИНЦ и международных базах данных    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214" y="1014266"/>
            <a:ext cx="1323546" cy="184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014266"/>
            <a:ext cx="2066174" cy="327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176" y="3003798"/>
            <a:ext cx="1275584" cy="18025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73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68439B5-7A0F-4C17-86CC-3F4AF5EE2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D2A4-FA47-4238-85F0-092078163CDC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A550C3F9-231A-4CF8-8AA7-D1550770185E}"/>
              </a:ext>
            </a:extLst>
          </p:cNvPr>
          <p:cNvSpPr txBox="1">
            <a:spLocks/>
          </p:cNvSpPr>
          <p:nvPr/>
        </p:nvSpPr>
        <p:spPr>
          <a:xfrm>
            <a:off x="0" y="51470"/>
            <a:ext cx="903649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b="1" dirty="0" smtClean="0">
                <a:solidFill>
                  <a:srgbClr val="33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Задача 5. </a:t>
            </a:r>
          </a:p>
          <a:p>
            <a:pPr algn="r"/>
            <a:r>
              <a:rPr lang="ru-RU" sz="3200" dirty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Продвижение результатов НИР института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12" y="1059582"/>
            <a:ext cx="9140987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33399"/>
                </a:solidFill>
              </a:rPr>
              <a:t>Политика университета в отношении популяризации НИР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dirty="0">
              <a:solidFill>
                <a:srgbClr val="333399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dirty="0" smtClean="0">
              <a:solidFill>
                <a:srgbClr val="333399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333399"/>
                </a:solidFill>
              </a:rPr>
              <a:t>Презентация </a:t>
            </a:r>
            <a:r>
              <a:rPr lang="ru-RU" sz="2000" dirty="0">
                <a:solidFill>
                  <a:srgbClr val="333399"/>
                </a:solidFill>
              </a:rPr>
              <a:t>ключевых научных публикаций </a:t>
            </a:r>
            <a:r>
              <a:rPr lang="ru-RU" sz="2000" dirty="0" smtClean="0">
                <a:solidFill>
                  <a:srgbClr val="333399"/>
                </a:solidFill>
              </a:rPr>
              <a:t>в рамках ежегодной </a:t>
            </a:r>
            <a:r>
              <a:rPr lang="ru-RU" sz="2000" dirty="0">
                <a:solidFill>
                  <a:srgbClr val="333399"/>
                </a:solidFill>
              </a:rPr>
              <a:t>конференции института по итогам НИР </a:t>
            </a:r>
            <a:endParaRPr lang="ru-RU" sz="2000" dirty="0" smtClean="0">
              <a:solidFill>
                <a:srgbClr val="333399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333399"/>
                </a:solidFill>
              </a:rPr>
              <a:t>Участие </a:t>
            </a:r>
            <a:r>
              <a:rPr lang="ru-RU" sz="2000" dirty="0">
                <a:solidFill>
                  <a:srgbClr val="333399"/>
                </a:solidFill>
              </a:rPr>
              <a:t>сотрудников института в университетском проекте «Ученый говорит»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333399"/>
                </a:solidFill>
              </a:rPr>
              <a:t>Актуализация информации </a:t>
            </a:r>
            <a:r>
              <a:rPr lang="ru-RU" sz="2000" dirty="0">
                <a:solidFill>
                  <a:srgbClr val="333399"/>
                </a:solidFill>
              </a:rPr>
              <a:t>о научной работе кафедр, </a:t>
            </a:r>
            <a:r>
              <a:rPr lang="ru-RU" sz="2000" dirty="0" smtClean="0">
                <a:solidFill>
                  <a:srgbClr val="333399"/>
                </a:solidFill>
              </a:rPr>
              <a:t>размещенной </a:t>
            </a:r>
            <a:r>
              <a:rPr lang="ru-RU" sz="2000" dirty="0">
                <a:solidFill>
                  <a:srgbClr val="333399"/>
                </a:solidFill>
              </a:rPr>
              <a:t>на сайте института </a:t>
            </a:r>
            <a:endParaRPr lang="ru-RU" sz="2000" dirty="0" smtClean="0">
              <a:solidFill>
                <a:srgbClr val="333399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333399"/>
                </a:solidFill>
              </a:rPr>
              <a:t>Продолжение работы </a:t>
            </a:r>
            <a:r>
              <a:rPr lang="ru-RU" sz="2000" dirty="0">
                <a:solidFill>
                  <a:srgbClr val="333399"/>
                </a:solidFill>
              </a:rPr>
              <a:t>по созданию виртуального музея истории психологии в </a:t>
            </a:r>
            <a:r>
              <a:rPr lang="ru-RU" sz="2000" dirty="0" err="1">
                <a:solidFill>
                  <a:srgbClr val="333399"/>
                </a:solidFill>
              </a:rPr>
              <a:t>Герценовском</a:t>
            </a:r>
            <a:r>
              <a:rPr lang="ru-RU" sz="2000" dirty="0">
                <a:solidFill>
                  <a:srgbClr val="333399"/>
                </a:solidFill>
              </a:rPr>
              <a:t> </a:t>
            </a:r>
            <a:r>
              <a:rPr lang="ru-RU" sz="2000" dirty="0" smtClean="0">
                <a:solidFill>
                  <a:srgbClr val="333399"/>
                </a:solidFill>
              </a:rPr>
              <a:t>университете</a:t>
            </a:r>
            <a:endParaRPr lang="ru-RU" sz="2000" dirty="0">
              <a:solidFill>
                <a:srgbClr val="333399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211960" y="1491630"/>
            <a:ext cx="43204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763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4B7B6C-0322-40A8-AB03-ACB2FB25E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384" y="187936"/>
            <a:ext cx="8507288" cy="591164"/>
          </a:xfrm>
        </p:spPr>
        <p:txBody>
          <a:bodyPr>
            <a:noAutofit/>
          </a:bodyPr>
          <a:lstStyle/>
          <a:p>
            <a:pPr algn="r"/>
            <a:r>
              <a:rPr lang="ru-RU" sz="2800" b="1" dirty="0" smtClean="0">
                <a:solidFill>
                  <a:srgbClr val="33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Задача 6. </a:t>
            </a:r>
            <a:br>
              <a:rPr lang="ru-RU" sz="2800" b="1" dirty="0" smtClean="0">
                <a:solidFill>
                  <a:srgbClr val="33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800" dirty="0" smtClean="0">
                <a:solidFill>
                  <a:srgbClr val="33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Основные научные мероприятия института - 2024 </a:t>
            </a:r>
            <a:endParaRPr lang="ru-RU" sz="2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68439B5-7A0F-4C17-86CC-3F4AF5EE2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D2A4-FA47-4238-85F0-092078163CDC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2718" y="1059582"/>
            <a:ext cx="89289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333399"/>
                </a:solidFill>
              </a:rPr>
              <a:t>08.02.2024 </a:t>
            </a:r>
            <a:r>
              <a:rPr lang="ru-RU" sz="2000" dirty="0">
                <a:solidFill>
                  <a:srgbClr val="333399"/>
                </a:solidFill>
              </a:rPr>
              <a:t>– </a:t>
            </a:r>
            <a:r>
              <a:rPr lang="en-US" sz="2000" dirty="0" smtClean="0">
                <a:solidFill>
                  <a:srgbClr val="333399"/>
                </a:solidFill>
              </a:rPr>
              <a:t>VI</a:t>
            </a:r>
            <a:r>
              <a:rPr lang="en-US" sz="2000" dirty="0">
                <a:solidFill>
                  <a:srgbClr val="333399"/>
                </a:solidFill>
              </a:rPr>
              <a:t>I</a:t>
            </a:r>
            <a:r>
              <a:rPr lang="ru-RU" sz="2000" dirty="0">
                <a:solidFill>
                  <a:srgbClr val="333399"/>
                </a:solidFill>
              </a:rPr>
              <a:t> Конференция института психологии по результатам научных исследований, финансируемых правительством Российской Федерации, отечественными и зарубежными фондами, а также инициативных научных </a:t>
            </a:r>
            <a:r>
              <a:rPr lang="ru-RU" sz="2000" dirty="0" smtClean="0">
                <a:solidFill>
                  <a:srgbClr val="333399"/>
                </a:solidFill>
              </a:rPr>
              <a:t>проектов, </a:t>
            </a:r>
            <a:r>
              <a:rPr lang="ru-RU" sz="2000" dirty="0">
                <a:solidFill>
                  <a:srgbClr val="333399"/>
                </a:solidFill>
              </a:rPr>
              <a:t>в </a:t>
            </a:r>
            <a:r>
              <a:rPr lang="ru-RU" sz="2000" dirty="0" smtClean="0">
                <a:solidFill>
                  <a:srgbClr val="333399"/>
                </a:solidFill>
              </a:rPr>
              <a:t>2023 </a:t>
            </a:r>
            <a:r>
              <a:rPr lang="ru-RU" sz="2000" dirty="0">
                <a:solidFill>
                  <a:srgbClr val="333399"/>
                </a:solidFill>
              </a:rPr>
              <a:t>году</a:t>
            </a:r>
            <a:endParaRPr lang="ru-RU" sz="2000" b="1" dirty="0">
              <a:solidFill>
                <a:srgbClr val="333399"/>
              </a:solidFill>
            </a:endParaRPr>
          </a:p>
          <a:p>
            <a:endParaRPr lang="ru-RU" sz="2000" b="1" dirty="0" smtClean="0">
              <a:solidFill>
                <a:srgbClr val="333399"/>
              </a:solidFill>
            </a:endParaRPr>
          </a:p>
          <a:p>
            <a:r>
              <a:rPr lang="ru-RU" sz="2000" b="1" dirty="0" smtClean="0">
                <a:solidFill>
                  <a:srgbClr val="333399"/>
                </a:solidFill>
              </a:rPr>
              <a:t>17.04.2024</a:t>
            </a:r>
            <a:r>
              <a:rPr lang="ru-RU" sz="2000" dirty="0" smtClean="0">
                <a:solidFill>
                  <a:srgbClr val="333399"/>
                </a:solidFill>
              </a:rPr>
              <a:t> </a:t>
            </a:r>
            <a:r>
              <a:rPr lang="ru-RU" sz="2000" dirty="0">
                <a:solidFill>
                  <a:srgbClr val="333399"/>
                </a:solidFill>
              </a:rPr>
              <a:t>– День студенческой науки в рамках </a:t>
            </a:r>
            <a:r>
              <a:rPr lang="ru-RU" sz="2000" dirty="0" smtClean="0">
                <a:solidFill>
                  <a:srgbClr val="333399"/>
                </a:solidFill>
              </a:rPr>
              <a:t>26 </a:t>
            </a:r>
            <a:r>
              <a:rPr lang="ru-RU" sz="2000" dirty="0">
                <a:solidFill>
                  <a:srgbClr val="333399"/>
                </a:solidFill>
              </a:rPr>
              <a:t>Межвузовской конференции «Студент – исследователь – учитель</a:t>
            </a:r>
            <a:r>
              <a:rPr lang="ru-RU" sz="2000" dirty="0" smtClean="0">
                <a:solidFill>
                  <a:srgbClr val="333399"/>
                </a:solidFill>
              </a:rPr>
              <a:t>»</a:t>
            </a:r>
          </a:p>
          <a:p>
            <a:endParaRPr lang="ru-RU" sz="2000" dirty="0" smtClean="0">
              <a:solidFill>
                <a:srgbClr val="333399"/>
              </a:solidFill>
            </a:endParaRPr>
          </a:p>
          <a:p>
            <a:r>
              <a:rPr lang="ru-RU" sz="2000" b="1" smtClean="0">
                <a:solidFill>
                  <a:srgbClr val="333399"/>
                </a:solidFill>
              </a:rPr>
              <a:t>23-24.10.2024 </a:t>
            </a:r>
            <a:r>
              <a:rPr lang="ru-RU" sz="2000" b="1" dirty="0" smtClean="0">
                <a:solidFill>
                  <a:srgbClr val="333399"/>
                </a:solidFill>
              </a:rPr>
              <a:t>– </a:t>
            </a:r>
            <a:r>
              <a:rPr lang="en-US" sz="2000" dirty="0">
                <a:solidFill>
                  <a:srgbClr val="333399"/>
                </a:solidFill>
              </a:rPr>
              <a:t>VII</a:t>
            </a:r>
            <a:r>
              <a:rPr lang="ru-RU" sz="2000" dirty="0" smtClean="0">
                <a:solidFill>
                  <a:srgbClr val="333399"/>
                </a:solidFill>
              </a:rPr>
              <a:t> </a:t>
            </a:r>
            <a:r>
              <a:rPr lang="en-US" sz="2000" dirty="0" smtClean="0">
                <a:solidFill>
                  <a:srgbClr val="333399"/>
                </a:solidFill>
              </a:rPr>
              <a:t> </a:t>
            </a:r>
            <a:r>
              <a:rPr lang="ru-RU" sz="2000" dirty="0" smtClean="0">
                <a:solidFill>
                  <a:srgbClr val="333399"/>
                </a:solidFill>
              </a:rPr>
              <a:t>Международная научно-практическая конференция «</a:t>
            </a:r>
            <a:r>
              <a:rPr lang="ru-RU" sz="2000" dirty="0" err="1" smtClean="0">
                <a:solidFill>
                  <a:srgbClr val="333399"/>
                </a:solidFill>
              </a:rPr>
              <a:t>Герценовские</a:t>
            </a:r>
            <a:r>
              <a:rPr lang="ru-RU" sz="2000" dirty="0" smtClean="0">
                <a:solidFill>
                  <a:srgbClr val="333399"/>
                </a:solidFill>
              </a:rPr>
              <a:t> чтения: психологические исследования в образовании», посвященная Году семьи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223273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668B8C1-593B-4419-A0AA-929618F4C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>
              <a:solidFill>
                <a:srgbClr val="33339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ru-RU" sz="4000" b="1" smtClean="0">
                <a:solidFill>
                  <a:srgbClr val="33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Благодарю за </a:t>
            </a:r>
            <a:r>
              <a:rPr lang="ru-RU" sz="4000" b="1" dirty="0">
                <a:solidFill>
                  <a:srgbClr val="33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внимание!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68345D8-72D6-4E01-8814-29583A0E0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D2A4-FA47-4238-85F0-092078163CD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762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68B41E-4B7C-44F5-8795-69A9EC3A4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339502"/>
            <a:ext cx="7920880" cy="857250"/>
          </a:xfrm>
        </p:spPr>
        <p:txBody>
          <a:bodyPr>
            <a:normAutofit fontScale="90000"/>
          </a:bodyPr>
          <a:lstStyle/>
          <a:p>
            <a:pPr algn="r"/>
            <a:r>
              <a:rPr lang="ru-RU" sz="3100" b="1" dirty="0" smtClean="0">
                <a:solidFill>
                  <a:srgbClr val="333399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rgbClr val="333399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333399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Критерии оценки НИР </a:t>
            </a:r>
            <a:br>
              <a:rPr lang="ru-RU" sz="3100" b="1" dirty="0" smtClean="0">
                <a:solidFill>
                  <a:srgbClr val="333399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rgbClr val="333399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9CBBDC9-9F25-497E-A64D-769BED590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D2A4-FA47-4238-85F0-092078163CDC}" type="slidenum">
              <a:rPr lang="ru-RU" smtClean="0"/>
              <a:pPr/>
              <a:t>2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927301"/>
              </p:ext>
            </p:extLst>
          </p:nvPr>
        </p:nvGraphicFramePr>
        <p:xfrm>
          <a:off x="163946" y="771550"/>
          <a:ext cx="8944557" cy="3139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5886"/>
                <a:gridCol w="604867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Приказ</a:t>
                      </a:r>
                      <a:r>
                        <a:rPr lang="ru-RU" sz="1600" b="1" baseline="0" dirty="0" smtClean="0"/>
                        <a:t> </a:t>
                      </a:r>
                      <a:r>
                        <a:rPr lang="ru-RU" sz="1600" b="1" baseline="0" dirty="0" err="1" smtClean="0"/>
                        <a:t>Минпросвещения</a:t>
                      </a:r>
                      <a:r>
                        <a:rPr lang="ru-RU" sz="1600" b="1" baseline="0" dirty="0" smtClean="0"/>
                        <a:t> от 29.09.2021 № 677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err="1" smtClean="0"/>
                        <a:t>Минобрнауки</a:t>
                      </a:r>
                      <a:r>
                        <a:rPr lang="ru-RU" sz="1600" b="1" dirty="0" smtClean="0"/>
                        <a:t>,</a:t>
                      </a:r>
                      <a:r>
                        <a:rPr lang="ru-RU" sz="1600" b="1" baseline="0" dirty="0" smtClean="0"/>
                        <a:t> </a:t>
                      </a:r>
                      <a:r>
                        <a:rPr lang="ru-RU" sz="1600" b="1" baseline="0" dirty="0" err="1" smtClean="0"/>
                        <a:t>Рособрнадзор</a:t>
                      </a:r>
                      <a:r>
                        <a:rPr lang="ru-RU" sz="1600" b="1" baseline="0" dirty="0" smtClean="0"/>
                        <a:t>, Росстат (Постановление Правительства РФ от 08.04.2009 т№ 312 и др.)</a:t>
                      </a:r>
                      <a:endParaRPr lang="ru-RU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 smtClean="0"/>
                        <a:t>Доходы</a:t>
                      </a:r>
                      <a:r>
                        <a:rPr lang="ru-RU" sz="1600" baseline="0" dirty="0" smtClean="0"/>
                        <a:t> от НИР и НИОКР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baseline="0" dirty="0" smtClean="0"/>
                        <a:t>Количество публикаций </a:t>
                      </a:r>
                      <a:r>
                        <a:rPr lang="en-US" sz="1600" baseline="0" dirty="0" err="1" smtClean="0"/>
                        <a:t>WoS</a:t>
                      </a:r>
                      <a:r>
                        <a:rPr lang="en-US" sz="1600" baseline="0" dirty="0" smtClean="0"/>
                        <a:t>/Scopus*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baseline="0" dirty="0" smtClean="0"/>
                        <a:t>Количество цитирований  </a:t>
                      </a:r>
                      <a:r>
                        <a:rPr lang="en-US" sz="1600" baseline="0" dirty="0" err="1" smtClean="0"/>
                        <a:t>WoS</a:t>
                      </a:r>
                      <a:r>
                        <a:rPr lang="en-US" sz="1600" baseline="0" dirty="0" smtClean="0"/>
                        <a:t>/Scopus*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 smtClean="0"/>
                        <a:t>Доходы</a:t>
                      </a:r>
                      <a:r>
                        <a:rPr lang="ru-RU" sz="1600" baseline="0" dirty="0" smtClean="0"/>
                        <a:t> от НИР и НИОКР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1600" baseline="0" dirty="0" smtClean="0"/>
                        <a:t>Количество публикаций </a:t>
                      </a:r>
                      <a:r>
                        <a:rPr lang="en-US" sz="1600" baseline="0" dirty="0" err="1" smtClean="0"/>
                        <a:t>WoS</a:t>
                      </a:r>
                      <a:r>
                        <a:rPr lang="en-US" sz="1600" baseline="0" dirty="0" smtClean="0"/>
                        <a:t>/Scopus*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1600" baseline="0" dirty="0" smtClean="0"/>
                        <a:t>Количество цитирований  </a:t>
                      </a:r>
                      <a:r>
                        <a:rPr lang="en-US" sz="1600" baseline="0" dirty="0" err="1" smtClean="0"/>
                        <a:t>WoS</a:t>
                      </a:r>
                      <a:r>
                        <a:rPr lang="en-US" sz="1600" baseline="0" dirty="0" smtClean="0"/>
                        <a:t>/Scopus*</a:t>
                      </a:r>
                      <a:endParaRPr lang="ru-RU" sz="1600" baseline="0" dirty="0" smtClean="0"/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1600" baseline="0" dirty="0" smtClean="0"/>
                        <a:t>Количество полученных грантов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1600" baseline="0" dirty="0" smtClean="0"/>
                        <a:t>Доля «молодых» НПР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1600" baseline="0" dirty="0" smtClean="0"/>
                        <a:t>Доля НПР, защитивших кандидатские и докторские диссертации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1600" baseline="0" dirty="0" smtClean="0"/>
                        <a:t>Численность научных работников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1600" baseline="0" dirty="0" smtClean="0"/>
                        <a:t>Численность НПР, вовлеченных в НИР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1600" baseline="0" dirty="0" smtClean="0"/>
                        <a:t>Количество научных журналов, издаваемых организацией</a:t>
                      </a:r>
                      <a:endParaRPr lang="ru-RU" sz="1600" dirty="0" smtClean="0"/>
                    </a:p>
                    <a:p>
                      <a:pPr algn="l"/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4343281"/>
            <a:ext cx="78488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______________________________________________</a:t>
            </a:r>
          </a:p>
          <a:p>
            <a:r>
              <a:rPr lang="ru-RU" sz="1400" i="1" dirty="0" smtClean="0"/>
              <a:t>* Мораторий до 31.12.2023; </a:t>
            </a:r>
            <a:r>
              <a:rPr lang="ru-RU" sz="1400" i="1" dirty="0" err="1" smtClean="0"/>
              <a:t>Минобрнауки</a:t>
            </a:r>
            <a:r>
              <a:rPr lang="ru-RU" sz="1400" i="1" dirty="0" smtClean="0"/>
              <a:t> и РАН разрабатывает новую систему оценки эффективности НИР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56293"/>
            <a:ext cx="1224136" cy="12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74669" y="3801313"/>
            <a:ext cx="73448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333399"/>
                </a:solidFill>
              </a:rPr>
              <a:t>Нормативно-правовые документы и локальные </a:t>
            </a:r>
            <a:r>
              <a:rPr lang="ru-RU" sz="1400" dirty="0">
                <a:solidFill>
                  <a:srgbClr val="333399"/>
                </a:solidFill>
              </a:rPr>
              <a:t>нормативные акты // Научно-исследовательская деятельность </a:t>
            </a:r>
            <a:r>
              <a:rPr lang="ru-RU" sz="1400" dirty="0" err="1">
                <a:solidFill>
                  <a:srgbClr val="333399"/>
                </a:solidFill>
              </a:rPr>
              <a:t>Герценовского</a:t>
            </a:r>
            <a:r>
              <a:rPr lang="ru-RU" sz="1400" dirty="0">
                <a:solidFill>
                  <a:srgbClr val="333399"/>
                </a:solidFill>
              </a:rPr>
              <a:t> университета: итоги 2023 </a:t>
            </a:r>
            <a:r>
              <a:rPr lang="ru-RU" sz="1400" dirty="0" smtClean="0">
                <a:solidFill>
                  <a:srgbClr val="333399"/>
                </a:solidFill>
              </a:rPr>
              <a:t>года. Информационные материалы к докладу проректора по НИР от 25.01.2024 г.</a:t>
            </a:r>
            <a:endParaRPr lang="ru-RU" sz="14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195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D2A4-FA47-4238-85F0-092078163CDC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3C04E6BE-C12E-4302-AFA0-3B9C739A1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7944" y="0"/>
            <a:ext cx="4906888" cy="576064"/>
          </a:xfrm>
        </p:spPr>
        <p:txBody>
          <a:bodyPr>
            <a:normAutofit fontScale="90000"/>
          </a:bodyPr>
          <a:lstStyle/>
          <a:p>
            <a:pPr algn="r"/>
            <a:r>
              <a:rPr lang="ru-RU" sz="2800" b="1" dirty="0" smtClean="0">
                <a:solidFill>
                  <a:srgbClr val="333399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Публикационная активность:</a:t>
            </a:r>
            <a:endParaRPr lang="ru-RU" sz="3600" dirty="0">
              <a:solidFill>
                <a:srgbClr val="333399"/>
              </a:solidFill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45D8F139-886B-4AC3-880F-C95DFCF66F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4190134"/>
              </p:ext>
            </p:extLst>
          </p:nvPr>
        </p:nvGraphicFramePr>
        <p:xfrm>
          <a:off x="107504" y="627534"/>
          <a:ext cx="3744416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45D8F139-886B-4AC3-880F-C95DFCF66F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6249929"/>
              </p:ext>
            </p:extLst>
          </p:nvPr>
        </p:nvGraphicFramePr>
        <p:xfrm>
          <a:off x="4972378" y="699542"/>
          <a:ext cx="4147840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83518"/>
            <a:ext cx="1382663" cy="34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21406"/>
            <a:ext cx="6192688" cy="171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24128" y="2562569"/>
            <a:ext cx="198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4432956"/>
            <a:ext cx="68407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* Источник: Научно-исследовательская </a:t>
            </a:r>
            <a:r>
              <a:rPr lang="ru-RU" sz="1200" dirty="0"/>
              <a:t>деятельность </a:t>
            </a:r>
            <a:r>
              <a:rPr lang="ru-RU" sz="1200" dirty="0" err="1"/>
              <a:t>Герценовского</a:t>
            </a:r>
            <a:r>
              <a:rPr lang="ru-RU" sz="1200" dirty="0"/>
              <a:t> университета: итоги 2023 года. Информационные материалы к докладу проректора по НИР от 25.01.2024 г.</a:t>
            </a:r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3435846"/>
            <a:ext cx="3348372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593138849"/>
              </p:ext>
            </p:extLst>
          </p:nvPr>
        </p:nvGraphicFramePr>
        <p:xfrm>
          <a:off x="6372200" y="2339875"/>
          <a:ext cx="2687960" cy="2041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983099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D2A4-FA47-4238-85F0-092078163CDC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53000CB-3FE6-4CDD-8250-29FE3BF32F29}"/>
              </a:ext>
            </a:extLst>
          </p:cNvPr>
          <p:cNvSpPr txBox="1"/>
          <p:nvPr/>
        </p:nvSpPr>
        <p:spPr>
          <a:xfrm>
            <a:off x="1979712" y="0"/>
            <a:ext cx="7164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33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Заявки и финансируемые </a:t>
            </a:r>
            <a:r>
              <a:rPr lang="ru-RU" sz="3200" b="1" dirty="0" smtClean="0">
                <a:solidFill>
                  <a:srgbClr val="33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проекты:</a:t>
            </a:r>
            <a:endParaRPr lang="ru-RU" sz="3200" b="1" dirty="0">
              <a:solidFill>
                <a:srgbClr val="33339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45D8F139-886B-4AC3-880F-C95DFCF66F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8100416"/>
              </p:ext>
            </p:extLst>
          </p:nvPr>
        </p:nvGraphicFramePr>
        <p:xfrm>
          <a:off x="251520" y="843559"/>
          <a:ext cx="3816424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45D8F139-886B-4AC3-880F-C95DFCF66F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812676"/>
              </p:ext>
            </p:extLst>
          </p:nvPr>
        </p:nvGraphicFramePr>
        <p:xfrm>
          <a:off x="4860032" y="843558"/>
          <a:ext cx="3600400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45D8F139-886B-4AC3-880F-C95DFCF66F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9215002"/>
              </p:ext>
            </p:extLst>
          </p:nvPr>
        </p:nvGraphicFramePr>
        <p:xfrm>
          <a:off x="251520" y="3219822"/>
          <a:ext cx="3960440" cy="1544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462" y="3363838"/>
            <a:ext cx="2167905" cy="54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5208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D2A4-FA47-4238-85F0-092078163CDC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3C04E6BE-C12E-4302-AFA0-3B9C739A1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9832" y="0"/>
            <a:ext cx="5976664" cy="576064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rgbClr val="333399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Тематика проектов (2023 г.):</a:t>
            </a:r>
            <a:endParaRPr lang="ru-RU" sz="3600" dirty="0">
              <a:solidFill>
                <a:srgbClr val="333399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464" y="571135"/>
            <a:ext cx="9001000" cy="453650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400" dirty="0" smtClean="0"/>
              <a:t>Прогноз рисков </a:t>
            </a:r>
            <a:r>
              <a:rPr lang="ru-RU" sz="1400" dirty="0" err="1" smtClean="0"/>
              <a:t>саморазрушающего</a:t>
            </a:r>
            <a:r>
              <a:rPr lang="ru-RU" sz="1400" dirty="0" smtClean="0"/>
              <a:t> поведения на основе автоматизированного анализа социокультурных ценностей молодежи в социальных сетях (рук. А.Б. </a:t>
            </a:r>
            <a:r>
              <a:rPr lang="ru-RU" sz="1400" dirty="0" err="1" smtClean="0"/>
              <a:t>Углова</a:t>
            </a:r>
            <a:r>
              <a:rPr lang="ru-RU" sz="1400" dirty="0" smtClean="0"/>
              <a:t>, грант Президента РФ)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 smtClean="0"/>
              <a:t>Альтернативные практики в сфере здоровья и психологического благополучия: востребованность и социально-психологические предикторы (рук. Н.А. Антонова, РНФ)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 smtClean="0"/>
              <a:t>Конструктивные и деструктивные коммуникативные практики специалистов помогающих профессий в цифровых медиа (рук. А.Б. </a:t>
            </a:r>
            <a:r>
              <a:rPr lang="ru-RU" sz="1400" dirty="0" err="1" smtClean="0"/>
              <a:t>Углова</a:t>
            </a:r>
            <a:r>
              <a:rPr lang="ru-RU" sz="1400" dirty="0" smtClean="0"/>
              <a:t>, </a:t>
            </a:r>
            <a:r>
              <a:rPr lang="ru-RU" sz="1400" dirty="0" err="1" smtClean="0"/>
              <a:t>РНФмол</a:t>
            </a:r>
            <a:r>
              <a:rPr lang="ru-RU" sz="1400" dirty="0" smtClean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 err="1"/>
              <a:t>Постопекунская</a:t>
            </a:r>
            <a:r>
              <a:rPr lang="ru-RU" sz="1400" dirty="0"/>
              <a:t> семья: психологические особенности и модель сопровождения </a:t>
            </a:r>
            <a:r>
              <a:rPr lang="ru-RU" sz="1400" dirty="0" smtClean="0"/>
              <a:t> (рук. Е.Ю. </a:t>
            </a:r>
            <a:r>
              <a:rPr lang="ru-RU" sz="1400" dirty="0" err="1" smtClean="0"/>
              <a:t>Коржова</a:t>
            </a:r>
            <a:r>
              <a:rPr lang="ru-RU" sz="1400" dirty="0" smtClean="0"/>
              <a:t>, РНФ)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 smtClean="0"/>
              <a:t>Отношение к жизни и смерти на разных этапах жизненного пути личности (рук. А.А. </a:t>
            </a:r>
            <a:r>
              <a:rPr lang="ru-RU" sz="1400" dirty="0" err="1" smtClean="0"/>
              <a:t>Баканова</a:t>
            </a:r>
            <a:r>
              <a:rPr lang="ru-RU" sz="1400" dirty="0" smtClean="0"/>
              <a:t>, РГПУ)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/>
              <a:t>Конструктивный патриотизм в структуре социальных установок подростков с различными траекториями </a:t>
            </a:r>
            <a:r>
              <a:rPr lang="ru-RU" sz="1400" dirty="0" smtClean="0"/>
              <a:t>взросления (рук. А.В. </a:t>
            </a:r>
            <a:r>
              <a:rPr lang="ru-RU" sz="1400" dirty="0" err="1" smtClean="0"/>
              <a:t>Микляева</a:t>
            </a:r>
            <a:r>
              <a:rPr lang="ru-RU" sz="1400" dirty="0" smtClean="0"/>
              <a:t>, РНФ)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/>
              <a:t>Психолого-педагогический потенциал мобильных устройств обучающихся в школьном образовательном пространстве </a:t>
            </a:r>
            <a:r>
              <a:rPr lang="ru-RU" sz="1400" dirty="0" smtClean="0"/>
              <a:t> (рук. Проект Ю.Л., РНФ)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212529"/>
                </a:solidFill>
              </a:rPr>
              <a:t>Когнитивные факторы эффективного усвоения учебного материала в образовательном процессе, реализуемом с применением цифровых образовательных </a:t>
            </a:r>
            <a:r>
              <a:rPr lang="ru-RU" sz="1400" dirty="0" smtClean="0">
                <a:solidFill>
                  <a:srgbClr val="212529"/>
                </a:solidFill>
              </a:rPr>
              <a:t>технологий (рук. Панферов В.Н., РГПУ)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/>
              <a:t>Модель сопряженной образовательной программы магистратуры–аспирантуры для подготовки кадров высшей квалификации по педагогическим и психологическим </a:t>
            </a:r>
            <a:r>
              <a:rPr lang="ru-RU" sz="1400" dirty="0" smtClean="0"/>
              <a:t>наукам (рук. </a:t>
            </a:r>
            <a:r>
              <a:rPr lang="ru-RU" sz="1400" dirty="0" err="1" smtClean="0"/>
              <a:t>Микляева</a:t>
            </a:r>
            <a:r>
              <a:rPr lang="ru-RU" sz="1400" dirty="0" smtClean="0"/>
              <a:t> А.В., РГПУ)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/>
              <a:t>Учебно-методическое обеспечение модуля «Теоретические основы психологического сопровождения становления личности» и модуля «Личность в современном обществе» образовательной программы магистратуры «Психологическое сопровождение становления личности в образовании» </a:t>
            </a:r>
            <a:r>
              <a:rPr lang="ru-RU" sz="1400" dirty="0" smtClean="0"/>
              <a:t>(рук. </a:t>
            </a:r>
            <a:r>
              <a:rPr lang="ru-RU" sz="1400" dirty="0" err="1" smtClean="0"/>
              <a:t>Коржова</a:t>
            </a:r>
            <a:r>
              <a:rPr lang="ru-RU" sz="1400" dirty="0" smtClean="0"/>
              <a:t> Е.Ю., РГПУ)</a:t>
            </a:r>
          </a:p>
          <a:p>
            <a:pPr marL="0" indent="0" algn="ctr">
              <a:buNone/>
            </a:pPr>
            <a:endParaRPr lang="ru-RU" sz="300" b="1" dirty="0" smtClean="0"/>
          </a:p>
        </p:txBody>
      </p:sp>
    </p:spTree>
    <p:extLst>
      <p:ext uri="{BB962C8B-B14F-4D97-AF65-F5344CB8AC3E}">
        <p14:creationId xmlns:p14="http://schemas.microsoft.com/office/powerpoint/2010/main" val="1039860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579296" cy="857250"/>
          </a:xfrm>
        </p:spPr>
        <p:txBody>
          <a:bodyPr>
            <a:noAutofit/>
          </a:bodyPr>
          <a:lstStyle/>
          <a:p>
            <a:pPr algn="r"/>
            <a:r>
              <a:rPr lang="ru-RU" sz="2800" dirty="0" smtClean="0">
                <a:solidFill>
                  <a:srgbClr val="333399"/>
                </a:solidFill>
              </a:rPr>
              <a:t>Задача 1. </a:t>
            </a:r>
            <a:r>
              <a:rPr lang="ru-RU" sz="2800" b="1" dirty="0" smtClean="0">
                <a:solidFill>
                  <a:srgbClr val="333399"/>
                </a:solidFill>
              </a:rPr>
              <a:t>Соотнесение тематики </a:t>
            </a:r>
            <a:br>
              <a:rPr lang="ru-RU" sz="2800" b="1" dirty="0" smtClean="0">
                <a:solidFill>
                  <a:srgbClr val="333399"/>
                </a:solidFill>
              </a:rPr>
            </a:br>
            <a:r>
              <a:rPr lang="ru-RU" sz="2800" b="1" dirty="0" smtClean="0">
                <a:solidFill>
                  <a:srgbClr val="333399"/>
                </a:solidFill>
              </a:rPr>
              <a:t>исследований с потребностями и ожиданиями РГПУ</a:t>
            </a:r>
            <a:br>
              <a:rPr lang="ru-RU" sz="2800" b="1" dirty="0" smtClean="0">
                <a:solidFill>
                  <a:srgbClr val="333399"/>
                </a:solidFill>
              </a:rPr>
            </a:br>
            <a:endParaRPr lang="ru-RU" sz="2800" b="1" dirty="0">
              <a:solidFill>
                <a:srgbClr val="33339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D2A4-FA47-4238-85F0-092078163CDC}" type="slidenum">
              <a:rPr lang="ru-RU" smtClean="0"/>
              <a:pPr/>
              <a:t>6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9936078"/>
              </p:ext>
            </p:extLst>
          </p:nvPr>
        </p:nvGraphicFramePr>
        <p:xfrm>
          <a:off x="0" y="1131590"/>
          <a:ext cx="9082160" cy="36655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94522"/>
                <a:gridCol w="4387638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Программа</a:t>
                      </a:r>
                      <a:r>
                        <a:rPr lang="ru-RU" sz="1800" b="1" baseline="0" dirty="0" smtClean="0"/>
                        <a:t> развития педагогических вузов </a:t>
                      </a:r>
                    </a:p>
                    <a:p>
                      <a:pPr algn="ctr"/>
                      <a:r>
                        <a:rPr lang="ru-RU" sz="1800" b="1" baseline="0" dirty="0" smtClean="0"/>
                        <a:t>на 2021-2024 гг.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Программа развития </a:t>
                      </a:r>
                      <a:r>
                        <a:rPr lang="ru-RU" sz="1800" b="1" dirty="0" err="1" smtClean="0"/>
                        <a:t>Герценовского</a:t>
                      </a:r>
                      <a:r>
                        <a:rPr lang="ru-RU" sz="1800" b="1" baseline="0" dirty="0" smtClean="0"/>
                        <a:t> университета до 2030 г.</a:t>
                      </a:r>
                      <a:endParaRPr lang="ru-RU" sz="1800" b="1" dirty="0"/>
                    </a:p>
                  </a:txBody>
                  <a:tcPr/>
                </a:tc>
              </a:tr>
              <a:tr h="266537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 smtClean="0"/>
                        <a:t>Выполнение</a:t>
                      </a:r>
                      <a:r>
                        <a:rPr lang="ru-RU" sz="1600" baseline="0" dirty="0" smtClean="0"/>
                        <a:t> НИР по актуальным проблемам развития образования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baseline="0" dirty="0" smtClean="0"/>
                        <a:t>Интеграция системы общего образования с современной психолого-педагогической наукой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baseline="0" dirty="0" smtClean="0"/>
                        <a:t>Разработка и внедрение системы мониторинга и оценки качества педагогического образования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baseline="0" dirty="0" smtClean="0"/>
                        <a:t>Развитие механизмов вовлечения студентов в исследовательскую деятельность, поддержки молодых ученых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baseline="0" dirty="0" smtClean="0"/>
                        <a:t>Разработка системы выявления и поддержки педагогически талантливой молодежи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600" b="0" baseline="0" dirty="0" smtClean="0"/>
                        <a:t>Закрепление за РГПУ лидерских позиций в развитии и реализации передовых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600" b="1" i="0" baseline="0" dirty="0" smtClean="0">
                          <a:solidFill>
                            <a:srgbClr val="333399"/>
                          </a:solidFill>
                        </a:rPr>
                        <a:t>междисциплинарных</a:t>
                      </a:r>
                      <a:r>
                        <a:rPr lang="ru-RU" sz="1600" b="0" baseline="0" dirty="0" smtClean="0">
                          <a:solidFill>
                            <a:srgbClr val="333399"/>
                          </a:solidFill>
                        </a:rPr>
                        <a:t> </a:t>
                      </a:r>
                      <a:r>
                        <a:rPr lang="ru-RU" sz="1600" b="0" baseline="0" dirty="0" smtClean="0"/>
                        <a:t>фундаментальных и прикладных исследований, … имеющих высокий </a:t>
                      </a:r>
                      <a:r>
                        <a:rPr lang="ru-RU" sz="1600" b="1" baseline="0" dirty="0" smtClean="0">
                          <a:solidFill>
                            <a:srgbClr val="333399"/>
                          </a:solidFill>
                        </a:rPr>
                        <a:t>потенциал коммерциализации</a:t>
                      </a:r>
                      <a:r>
                        <a:rPr lang="ru-RU" sz="1600" b="0" baseline="0" dirty="0" smtClean="0"/>
                        <a:t>.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ru-RU" sz="1600" b="0" baseline="0" dirty="0" smtClean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600" b="1" dirty="0" smtClean="0"/>
                        <a:t>Основное научное направление </a:t>
                      </a:r>
                      <a:r>
                        <a:rPr lang="ru-RU" sz="1600" dirty="0" smtClean="0"/>
                        <a:t>(Утверждено решением президиума ученого совета РГПУ им. А. И. Герцена (протокол № 5 от 21 декабря 2023 года)):  </a:t>
                      </a:r>
                      <a:r>
                        <a:rPr lang="ru-RU" sz="1600" b="1" dirty="0" smtClean="0"/>
                        <a:t>Психология человека, безопасности и социального взаимодействия в образовании (рук. И.А. Баева, В.Н. Панферов)</a:t>
                      </a:r>
                      <a:endParaRPr lang="ru-RU" sz="16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7314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D2A4-FA47-4238-85F0-092078163CDC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8" y="22419"/>
            <a:ext cx="6338573" cy="1850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812360" y="-8196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4659982"/>
            <a:ext cx="60126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333399"/>
                </a:solidFill>
              </a:rPr>
              <a:t>* Источник: Научно-исследовательская </a:t>
            </a:r>
            <a:r>
              <a:rPr lang="ru-RU" sz="1200" dirty="0">
                <a:solidFill>
                  <a:srgbClr val="333399"/>
                </a:solidFill>
              </a:rPr>
              <a:t>деятельность </a:t>
            </a:r>
            <a:r>
              <a:rPr lang="ru-RU" sz="1200" dirty="0" err="1">
                <a:solidFill>
                  <a:srgbClr val="333399"/>
                </a:solidFill>
              </a:rPr>
              <a:t>Герценовского</a:t>
            </a:r>
            <a:r>
              <a:rPr lang="ru-RU" sz="1200" dirty="0">
                <a:solidFill>
                  <a:srgbClr val="333399"/>
                </a:solidFill>
              </a:rPr>
              <a:t> университета: итоги 2023 года. </a:t>
            </a:r>
            <a:r>
              <a:rPr lang="ru-RU" sz="1200" dirty="0" smtClean="0">
                <a:solidFill>
                  <a:srgbClr val="333399"/>
                </a:solidFill>
              </a:rPr>
              <a:t>Презентация </a:t>
            </a:r>
            <a:r>
              <a:rPr lang="ru-RU" sz="1200" dirty="0">
                <a:solidFill>
                  <a:srgbClr val="333399"/>
                </a:solidFill>
              </a:rPr>
              <a:t>к докладу проректора по НИР от 25.01.2024 г.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705" y="1872646"/>
            <a:ext cx="9106665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Проекты – победители конкурса НИР для решения актуальных задач РГПУ: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150" dirty="0" smtClean="0"/>
              <a:t>Интегрированная оценка компетенций как результат профессионального становления студентов в условиях высшего образования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150" dirty="0" smtClean="0"/>
              <a:t>Рекомендации по разработке модели нелинейного построения учебного расписания для студентов педагогического вуза и сопровождению его реализации в условиях смешанного обучения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150" dirty="0" smtClean="0"/>
              <a:t>Комплексный подход к организации оценки компетенций как результата профессионального становления студентов в условиях высшего образования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150" dirty="0" smtClean="0"/>
              <a:t>Включение будущих педагогов в решение образовательных задач региона по организации деятельности классов психолого-педагогической направленности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150" dirty="0" smtClean="0"/>
              <a:t>Разработка модели студенческого фитнес-клуба на основе самоуправления как средство формирование профессиональных компетенций студентов ИФК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150" dirty="0" smtClean="0"/>
              <a:t>Стратегия и практики развития образовательной системы РГПУ во </a:t>
            </a:r>
            <a:r>
              <a:rPr lang="ru-RU" sz="1150" dirty="0" err="1" smtClean="0"/>
              <a:t>внеучебной</a:t>
            </a:r>
            <a:r>
              <a:rPr lang="ru-RU" sz="1150" dirty="0" smtClean="0"/>
              <a:t> деятельности студентов в области профессионального самоопределения и патриотического воспитания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150" dirty="0" smtClean="0"/>
              <a:t>Формирование мировоззрения и систематических представлений о сущности и динамике развития Российской цивилизации и государственности как фундаментальных составляющих общеобразовательной подготовки студентов при изучении дисциплины «Основы российской государственности»</a:t>
            </a:r>
          </a:p>
          <a:p>
            <a:pPr marL="342900" indent="-342900">
              <a:buFont typeface="+mj-lt"/>
              <a:buAutoNum type="arabicPeriod"/>
            </a:pPr>
            <a:endParaRPr lang="ru-RU" sz="1200" dirty="0" smtClean="0"/>
          </a:p>
          <a:p>
            <a:pPr marL="342900" indent="-342900">
              <a:buFont typeface="+mj-lt"/>
              <a:buAutoNum type="arabicPeriod"/>
            </a:pPr>
            <a:endParaRPr lang="ru-RU" sz="1200" dirty="0" smtClean="0"/>
          </a:p>
        </p:txBody>
      </p:sp>
    </p:spTree>
    <p:extLst>
      <p:ext uri="{BB962C8B-B14F-4D97-AF65-F5344CB8AC3E}">
        <p14:creationId xmlns:p14="http://schemas.microsoft.com/office/powerpoint/2010/main" val="1740116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95486"/>
            <a:ext cx="9001000" cy="468052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u-RU" dirty="0" smtClean="0">
              <a:solidFill>
                <a:srgbClr val="333399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333399"/>
                </a:solidFill>
              </a:rPr>
              <a:t>Задача </a:t>
            </a:r>
            <a:r>
              <a:rPr lang="ru-RU" dirty="0">
                <a:solidFill>
                  <a:srgbClr val="333399"/>
                </a:solidFill>
              </a:rPr>
              <a:t>1. </a:t>
            </a:r>
            <a:r>
              <a:rPr lang="ru-RU" sz="2800" b="1" dirty="0">
                <a:solidFill>
                  <a:srgbClr val="333399"/>
                </a:solidFill>
              </a:rPr>
              <a:t>Соотнесение тематики </a:t>
            </a:r>
            <a:br>
              <a:rPr lang="ru-RU" sz="2800" b="1" dirty="0">
                <a:solidFill>
                  <a:srgbClr val="333399"/>
                </a:solidFill>
              </a:rPr>
            </a:br>
            <a:r>
              <a:rPr lang="ru-RU" sz="2800" b="1" dirty="0">
                <a:solidFill>
                  <a:srgbClr val="333399"/>
                </a:solidFill>
              </a:rPr>
              <a:t>исследований с потребностями и ожиданиями </a:t>
            </a:r>
            <a:r>
              <a:rPr lang="ru-RU" sz="2800" b="1" dirty="0" smtClean="0">
                <a:solidFill>
                  <a:srgbClr val="333399"/>
                </a:solidFill>
              </a:rPr>
              <a:t>РГПУ</a:t>
            </a:r>
          </a:p>
          <a:p>
            <a:pPr marL="0" indent="0" algn="ctr">
              <a:buNone/>
            </a:pPr>
            <a:endParaRPr lang="ru-RU" b="1" dirty="0" smtClean="0">
              <a:solidFill>
                <a:srgbClr val="333399"/>
              </a:solidFill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rgbClr val="333399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rgbClr val="333399"/>
                </a:solidFill>
              </a:rPr>
              <a:t>Уточнение тематики инициативных исследований и НИР обучающихся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b="1" dirty="0" smtClean="0">
                <a:solidFill>
                  <a:srgbClr val="333399"/>
                </a:solidFill>
              </a:rPr>
              <a:t>?? </a:t>
            </a:r>
            <a:r>
              <a:rPr lang="ru-RU" sz="2200" dirty="0" smtClean="0">
                <a:solidFill>
                  <a:srgbClr val="333399"/>
                </a:solidFill>
              </a:rPr>
              <a:t>Постоянно </a:t>
            </a:r>
            <a:r>
              <a:rPr lang="ru-RU" sz="2200" dirty="0">
                <a:solidFill>
                  <a:srgbClr val="333399"/>
                </a:solidFill>
              </a:rPr>
              <a:t>действующий научный семинар института </a:t>
            </a:r>
            <a:r>
              <a:rPr lang="ru-RU" sz="2200" dirty="0" smtClean="0">
                <a:solidFill>
                  <a:srgbClr val="333399"/>
                </a:solidFill>
              </a:rPr>
              <a:t>психологии </a:t>
            </a:r>
            <a:r>
              <a:rPr lang="ru-RU" sz="2200" b="1" dirty="0" smtClean="0">
                <a:solidFill>
                  <a:srgbClr val="333399"/>
                </a:solidFill>
              </a:rPr>
              <a:t>??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rgbClr val="333399"/>
                </a:solidFill>
              </a:rPr>
              <a:t>Планирование </a:t>
            </a:r>
            <a:r>
              <a:rPr lang="ru-RU" sz="2200" dirty="0">
                <a:solidFill>
                  <a:srgbClr val="333399"/>
                </a:solidFill>
              </a:rPr>
              <a:t>издательской деятельности института на 2025 г. </a:t>
            </a:r>
            <a:r>
              <a:rPr lang="ru-RU" sz="2200" dirty="0" smtClean="0">
                <a:solidFill>
                  <a:srgbClr val="333399"/>
                </a:solidFill>
              </a:rPr>
              <a:t>с учетом тематики </a:t>
            </a:r>
            <a:r>
              <a:rPr lang="ru-RU" sz="2200" dirty="0">
                <a:solidFill>
                  <a:srgbClr val="333399"/>
                </a:solidFill>
              </a:rPr>
              <a:t>издательских проектов университета </a:t>
            </a:r>
            <a:r>
              <a:rPr lang="ru-RU" sz="2200" dirty="0" smtClean="0">
                <a:solidFill>
                  <a:srgbClr val="333399"/>
                </a:solidFill>
              </a:rPr>
              <a:t>(</a:t>
            </a:r>
            <a:r>
              <a:rPr lang="ru-RU" sz="2200" b="1" dirty="0">
                <a:solidFill>
                  <a:srgbClr val="333399"/>
                </a:solidFill>
              </a:rPr>
              <a:t>«Герценовский университет педагогам России</a:t>
            </a:r>
            <a:r>
              <a:rPr lang="ru-RU" sz="2200" b="1" dirty="0" smtClean="0">
                <a:solidFill>
                  <a:srgbClr val="333399"/>
                </a:solidFill>
              </a:rPr>
              <a:t>»,  «</a:t>
            </a:r>
            <a:r>
              <a:rPr lang="ru-RU" sz="2200" b="1" dirty="0">
                <a:solidFill>
                  <a:srgbClr val="333399"/>
                </a:solidFill>
              </a:rPr>
              <a:t>Золотые имена Герценовского университета</a:t>
            </a:r>
            <a:r>
              <a:rPr lang="ru-RU" sz="2200" b="1" dirty="0" smtClean="0">
                <a:solidFill>
                  <a:srgbClr val="333399"/>
                </a:solidFill>
              </a:rPr>
              <a:t>», «</a:t>
            </a:r>
            <a:r>
              <a:rPr lang="ru-RU" sz="2200" b="1" dirty="0">
                <a:solidFill>
                  <a:srgbClr val="333399"/>
                </a:solidFill>
              </a:rPr>
              <a:t>Готовимся к итоговой аттестации</a:t>
            </a:r>
            <a:r>
              <a:rPr lang="ru-RU" sz="2200" b="1" dirty="0" smtClean="0">
                <a:solidFill>
                  <a:srgbClr val="333399"/>
                </a:solidFill>
              </a:rPr>
              <a:t>», «</a:t>
            </a:r>
            <a:r>
              <a:rPr lang="ru-RU" sz="2200" b="1" dirty="0">
                <a:solidFill>
                  <a:srgbClr val="333399"/>
                </a:solidFill>
              </a:rPr>
              <a:t>Введение в профессиональную деятельность</a:t>
            </a:r>
            <a:r>
              <a:rPr lang="ru-RU" sz="2200" b="1" dirty="0" smtClean="0">
                <a:solidFill>
                  <a:srgbClr val="333399"/>
                </a:solidFill>
              </a:rPr>
              <a:t>» </a:t>
            </a:r>
            <a:r>
              <a:rPr lang="ru-RU" sz="2200" dirty="0" smtClean="0">
                <a:solidFill>
                  <a:srgbClr val="333399"/>
                </a:solidFill>
              </a:rPr>
              <a:t>) и предметного поля </a:t>
            </a:r>
            <a:r>
              <a:rPr lang="ru-RU" sz="2200" dirty="0">
                <a:solidFill>
                  <a:srgbClr val="333399"/>
                </a:solidFill>
              </a:rPr>
              <a:t>научного направления института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D2A4-FA47-4238-85F0-092078163CDC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211960" y="1707654"/>
            <a:ext cx="43204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583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48" y="195486"/>
            <a:ext cx="8939336" cy="857250"/>
          </a:xfrm>
        </p:spPr>
        <p:txBody>
          <a:bodyPr>
            <a:noAutofit/>
          </a:bodyPr>
          <a:lstStyle/>
          <a:p>
            <a:pPr algn="r"/>
            <a:r>
              <a:rPr lang="ru-RU" sz="2800" dirty="0" smtClean="0">
                <a:solidFill>
                  <a:srgbClr val="333399"/>
                </a:solidFill>
              </a:rPr>
              <a:t>Задача 2. </a:t>
            </a:r>
            <a:r>
              <a:rPr lang="ru-RU" sz="2800" b="1" dirty="0" smtClean="0">
                <a:solidFill>
                  <a:srgbClr val="333399"/>
                </a:solidFill>
              </a:rPr>
              <a:t>Совершенствование </a:t>
            </a:r>
            <a:r>
              <a:rPr lang="ru-RU" sz="2800" b="1" dirty="0">
                <a:solidFill>
                  <a:srgbClr val="333399"/>
                </a:solidFill>
              </a:rPr>
              <a:t>работы </a:t>
            </a:r>
            <a:r>
              <a:rPr lang="ru-RU" sz="2800" b="1" dirty="0" smtClean="0">
                <a:solidFill>
                  <a:srgbClr val="333399"/>
                </a:solidFill>
              </a:rPr>
              <a:t/>
            </a:r>
            <a:br>
              <a:rPr lang="ru-RU" sz="2800" b="1" dirty="0" smtClean="0">
                <a:solidFill>
                  <a:srgbClr val="333399"/>
                </a:solidFill>
              </a:rPr>
            </a:br>
            <a:r>
              <a:rPr lang="ru-RU" sz="2800" b="1" dirty="0" smtClean="0">
                <a:solidFill>
                  <a:srgbClr val="333399"/>
                </a:solidFill>
              </a:rPr>
              <a:t>по </a:t>
            </a:r>
            <a:r>
              <a:rPr lang="ru-RU" sz="2800" b="1" dirty="0">
                <a:solidFill>
                  <a:srgbClr val="333399"/>
                </a:solidFill>
              </a:rPr>
              <a:t>вовлечению обучающихся в научную </a:t>
            </a:r>
            <a:r>
              <a:rPr lang="ru-RU" sz="2800" b="1" dirty="0" smtClean="0">
                <a:solidFill>
                  <a:srgbClr val="333399"/>
                </a:solidFill>
              </a:rPr>
              <a:t>деятельность</a:t>
            </a:r>
            <a:br>
              <a:rPr lang="ru-RU" sz="2800" b="1" dirty="0" smtClean="0">
                <a:solidFill>
                  <a:srgbClr val="333399"/>
                </a:solidFill>
              </a:rPr>
            </a:br>
            <a:endParaRPr lang="ru-RU" sz="2800" b="1" dirty="0">
              <a:solidFill>
                <a:srgbClr val="33339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D2A4-FA47-4238-85F0-092078163CDC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724" y="987574"/>
            <a:ext cx="8784976" cy="415592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333399"/>
                </a:solidFill>
              </a:rPr>
              <a:t>организован </a:t>
            </a:r>
            <a:r>
              <a:rPr lang="ru-RU" sz="2000" dirty="0">
                <a:solidFill>
                  <a:srgbClr val="333399"/>
                </a:solidFill>
              </a:rPr>
              <a:t>постоянно действующий научный семинар СНО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333399"/>
                </a:solidFill>
              </a:rPr>
              <a:t>о</a:t>
            </a:r>
            <a:r>
              <a:rPr lang="ru-RU" sz="2000" dirty="0" smtClean="0">
                <a:solidFill>
                  <a:srgbClr val="333399"/>
                </a:solidFill>
              </a:rPr>
              <a:t>пределены ответственные                                                                                                                            за кафедральные СНО,                                                                                                                      инициированы студенческие                                                                                                                                                                             научные проекты кафедральными СНО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333399"/>
                </a:solidFill>
              </a:rPr>
              <a:t>высокая активность студентов                                                                                                      в конкурсах и олимпиадах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333399"/>
                </a:solidFill>
              </a:rPr>
              <a:t>подготовлены </a:t>
            </a:r>
            <a:r>
              <a:rPr lang="ru-RU" sz="2000" dirty="0">
                <a:solidFill>
                  <a:srgbClr val="333399"/>
                </a:solidFill>
              </a:rPr>
              <a:t>материалы для пилотного проекта </a:t>
            </a:r>
            <a:r>
              <a:rPr lang="ru-RU" sz="2000" dirty="0" smtClean="0">
                <a:solidFill>
                  <a:srgbClr val="333399"/>
                </a:solidFill>
              </a:rPr>
              <a:t>«Сопряженная образовательная программа магистратуры и аспирантуры»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333399"/>
                </a:solidFill>
              </a:rPr>
              <a:t>п</a:t>
            </a:r>
            <a:r>
              <a:rPr lang="ru-RU" sz="2000" dirty="0" smtClean="0">
                <a:solidFill>
                  <a:srgbClr val="333399"/>
                </a:solidFill>
              </a:rPr>
              <a:t>одготовлены положение о проведении олимпиады по психологии и материалы для ее проведения</a:t>
            </a:r>
          </a:p>
          <a:p>
            <a:pPr marL="0" indent="0">
              <a:buNone/>
            </a:pPr>
            <a:endParaRPr lang="ru-RU" sz="2000" dirty="0">
              <a:solidFill>
                <a:srgbClr val="333399"/>
              </a:solidFill>
            </a:endParaRPr>
          </a:p>
          <a:p>
            <a:pPr marL="0" indent="0" algn="ctr">
              <a:buNone/>
            </a:pPr>
            <a:endParaRPr lang="ru-RU" sz="2000" b="1" dirty="0" smtClean="0">
              <a:solidFill>
                <a:srgbClr val="333399"/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333399"/>
                </a:solidFill>
              </a:rPr>
              <a:t>Апробация возможностей реализации студенческих научных проектов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333399"/>
                </a:solidFill>
              </a:rPr>
              <a:t>Развитие системы научного </a:t>
            </a:r>
            <a:r>
              <a:rPr lang="ru-RU" sz="2000" b="1" dirty="0" err="1" smtClean="0">
                <a:solidFill>
                  <a:srgbClr val="333399"/>
                </a:solidFill>
              </a:rPr>
              <a:t>волонтерства</a:t>
            </a:r>
            <a:endParaRPr lang="ru-RU" sz="2000" b="1" dirty="0">
              <a:solidFill>
                <a:srgbClr val="333399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2987824" y="3851477"/>
            <a:ext cx="43204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19622"/>
            <a:ext cx="4392488" cy="90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44008" y="2139702"/>
            <a:ext cx="2448272" cy="720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4918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39535</TotalTime>
  <Words>888</Words>
  <Application>Microsoft Office PowerPoint</Application>
  <PresentationFormat>Экран (16:9)</PresentationFormat>
  <Paragraphs>157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 Критерии оценки НИР   </vt:lpstr>
      <vt:lpstr>Публикационная активность:</vt:lpstr>
      <vt:lpstr>Презентация PowerPoint</vt:lpstr>
      <vt:lpstr>Тематика проектов (2023 г.):</vt:lpstr>
      <vt:lpstr>Задача 1. Соотнесение тематики  исследований с потребностями и ожиданиями РГПУ </vt:lpstr>
      <vt:lpstr>Презентация PowerPoint</vt:lpstr>
      <vt:lpstr>Презентация PowerPoint</vt:lpstr>
      <vt:lpstr>Задача 2. Совершенствование работы  по вовлечению обучающихся в научную деятельность </vt:lpstr>
      <vt:lpstr>Сопряженная образовательная программа  магистратуры и аспирантуры для подготовки кадров высшей квалификации по педагогическим и психологическим наукам</vt:lpstr>
      <vt:lpstr>Задача 3. Обеспечение эффективной  организации подготовки и обсуждения диссертаций,  а также работы диссертационных советов  </vt:lpstr>
      <vt:lpstr>Задача 4. Продвижение изданий РГПУ</vt:lpstr>
      <vt:lpstr>Презентация PowerPoint</vt:lpstr>
      <vt:lpstr>Задача 6.  Основные научные мероприятия института - 2024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operator</dc:creator>
  <cp:lastModifiedBy>Анастасия Микляева</cp:lastModifiedBy>
  <cp:revision>274</cp:revision>
  <dcterms:created xsi:type="dcterms:W3CDTF">2021-04-28T07:15:33Z</dcterms:created>
  <dcterms:modified xsi:type="dcterms:W3CDTF">2024-02-15T19:20:04Z</dcterms:modified>
</cp:coreProperties>
</file>